
<file path=[Content_Types].xml><?xml version="1.0" encoding="utf-8"?>
<Types xmlns="http://schemas.openxmlformats.org/package/2006/content-types">
  <Default Extension="png" ContentType="image/png"/>
  <Default Extension="svg" ContentType="image/svg+xml"/>
  <Default Extension="jpeg" ContentType="image/jpeg"/>
  <Default Extension="rels" ContentType="application/vnd.openxmlformats-package.relationships+xml"/>
  <Default Extension="xml" ContentType="application/xml"/>
  <Default Extension="mp4" ContentType="video/mp4"/>
  <Default Extension="jpg" ContentType="image/jpeg"/>
  <Override PartName="/ppt/webextensions/taskpanes.xml" ContentType="application/vnd.ms-office.webextensiontaskpanes+xml"/>
  <Override PartName="/ppt/webextensions/webextension1.xml" ContentType="application/vnd.ms-office.webextension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thumbnail" Target="docProps/thumbnail.jpeg"/><Relationship Id="rId2" Type="http://schemas.openxmlformats.org/officeDocument/2006/relationships/officeDocument" Target="ppt/presentation.xml"/><Relationship Id="rId1" Type="http://schemas.microsoft.com/office/2011/relationships/webextensiontaskpanes" Target="ppt/webextensions/taskpanes.xml"/><Relationship Id="rId5" Type="http://schemas.openxmlformats.org/officeDocument/2006/relationships/extended-properties" Target="docProps/app.xml"/><Relationship Id="rId4" Type="http://schemas.openxmlformats.org/package/2006/relationships/metadata/core-properties" Target="docProps/core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40"/>
  </p:notesMasterIdLst>
  <p:sldIdLst>
    <p:sldId id="256" r:id="rId2"/>
    <p:sldId id="257" r:id="rId3"/>
    <p:sldId id="258" r:id="rId4"/>
    <p:sldId id="290" r:id="rId5"/>
    <p:sldId id="275" r:id="rId6"/>
    <p:sldId id="278" r:id="rId7"/>
    <p:sldId id="308" r:id="rId8"/>
    <p:sldId id="279" r:id="rId9"/>
    <p:sldId id="309" r:id="rId10"/>
    <p:sldId id="280" r:id="rId11"/>
    <p:sldId id="271" r:id="rId12"/>
    <p:sldId id="261" r:id="rId13"/>
    <p:sldId id="268" r:id="rId14"/>
    <p:sldId id="295" r:id="rId15"/>
    <p:sldId id="304" r:id="rId16"/>
    <p:sldId id="283" r:id="rId17"/>
    <p:sldId id="281" r:id="rId18"/>
    <p:sldId id="286" r:id="rId19"/>
    <p:sldId id="284" r:id="rId20"/>
    <p:sldId id="259" r:id="rId21"/>
    <p:sldId id="299" r:id="rId22"/>
    <p:sldId id="291" r:id="rId23"/>
    <p:sldId id="296" r:id="rId24"/>
    <p:sldId id="297" r:id="rId25"/>
    <p:sldId id="300" r:id="rId26"/>
    <p:sldId id="273" r:id="rId27"/>
    <p:sldId id="288" r:id="rId28"/>
    <p:sldId id="301" r:id="rId29"/>
    <p:sldId id="302" r:id="rId30"/>
    <p:sldId id="303" r:id="rId31"/>
    <p:sldId id="307" r:id="rId32"/>
    <p:sldId id="310" r:id="rId33"/>
    <p:sldId id="311" r:id="rId34"/>
    <p:sldId id="313" r:id="rId35"/>
    <p:sldId id="305" r:id="rId36"/>
    <p:sldId id="269" r:id="rId37"/>
    <p:sldId id="306" r:id="rId38"/>
    <p:sldId id="270" r:id="rId39"/>
  </p:sldIdLst>
  <p:sldSz cx="18288000" cy="10287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181B1F"/>
    <a:srgbClr val="161D26"/>
    <a:srgbClr val="FF3300"/>
    <a:srgbClr val="EDEDEE"/>
    <a:srgbClr val="6A6B75"/>
    <a:srgbClr val="2D2F35"/>
    <a:srgbClr val="696A74"/>
    <a:srgbClr val="1A1D21"/>
    <a:srgbClr val="FFFF99"/>
    <a:srgbClr val="10B03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보통 스타일 2 - 강조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스타일 없음, 표 눈금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073A0DAA-6AF3-43AB-8588-CEC1D06C72B9}" styleName="보통 스타일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0977" autoAdjust="0"/>
    <p:restoredTop sz="40512" autoAdjust="0"/>
  </p:normalViewPr>
  <p:slideViewPr>
    <p:cSldViewPr>
      <p:cViewPr varScale="1">
        <p:scale>
          <a:sx n="31" d="100"/>
          <a:sy n="31" d="100"/>
        </p:scale>
        <p:origin x="300" y="6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50" d="100"/>
        <a:sy n="15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viewProps" Target="view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theme" Target="theme/theme1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/Relationships>
</file>

<file path=ppt/diagrams/_rels/data1.xml.rels><?xml version="1.0" encoding="UTF-8" standalone="yes"?>
<Relationships xmlns="http://schemas.openxmlformats.org/package/2006/relationships"><Relationship Id="rId1" Type="http://schemas.openxmlformats.org/officeDocument/2006/relationships/image" Target="../media/image29.png"/></Relationships>
</file>

<file path=ppt/diagrams/_rels/data2.xml.rels><?xml version="1.0" encoding="UTF-8" standalone="yes"?>
<Relationships xmlns="http://schemas.openxmlformats.org/package/2006/relationships"><Relationship Id="rId1" Type="http://schemas.openxmlformats.org/officeDocument/2006/relationships/image" Target="../media/image30.png"/></Relationships>
</file>

<file path=ppt/diagrams/_rels/data3.xml.rels><?xml version="1.0" encoding="UTF-8" standalone="yes"?>
<Relationships xmlns="http://schemas.openxmlformats.org/package/2006/relationships"><Relationship Id="rId1" Type="http://schemas.openxmlformats.org/officeDocument/2006/relationships/image" Target="../media/image31.png"/></Relationships>
</file>

<file path=ppt/diagrams/_rels/data4.xml.rels><?xml version="1.0" encoding="UTF-8" standalone="yes"?>
<Relationships xmlns="http://schemas.openxmlformats.org/package/2006/relationships"><Relationship Id="rId1" Type="http://schemas.openxmlformats.org/officeDocument/2006/relationships/image" Target="../media/image32.png"/></Relationships>
</file>

<file path=ppt/diagrams/_rels/data5.xml.rels><?xml version="1.0" encoding="UTF-8" standalone="yes"?>
<Relationships xmlns="http://schemas.openxmlformats.org/package/2006/relationships"><Relationship Id="rId1" Type="http://schemas.openxmlformats.org/officeDocument/2006/relationships/image" Target="../media/image33.png"/></Relationships>
</file>

<file path=ppt/diagrams/_rels/data6.xml.rels><?xml version="1.0" encoding="UTF-8" standalone="yes"?>
<Relationships xmlns="http://schemas.openxmlformats.org/package/2006/relationships"><Relationship Id="rId1" Type="http://schemas.openxmlformats.org/officeDocument/2006/relationships/image" Target="../media/image34.png"/></Relationships>
</file>

<file path=ppt/diagrams/_rels/data7.xml.rels><?xml version="1.0" encoding="UTF-8" standalone="yes"?>
<Relationships xmlns="http://schemas.openxmlformats.org/package/2006/relationships"><Relationship Id="rId1" Type="http://schemas.openxmlformats.org/officeDocument/2006/relationships/image" Target="../media/image35.png"/></Relationships>
</file>

<file path=ppt/diagram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29.png"/></Relationships>
</file>

<file path=ppt/diagrams/_rels/drawing2.xml.rels><?xml version="1.0" encoding="UTF-8" standalone="yes"?>
<Relationships xmlns="http://schemas.openxmlformats.org/package/2006/relationships"><Relationship Id="rId1" Type="http://schemas.openxmlformats.org/officeDocument/2006/relationships/image" Target="../media/image30.png"/></Relationships>
</file>

<file path=ppt/diagrams/_rels/drawing3.xml.rels><?xml version="1.0" encoding="UTF-8" standalone="yes"?>
<Relationships xmlns="http://schemas.openxmlformats.org/package/2006/relationships"><Relationship Id="rId1" Type="http://schemas.openxmlformats.org/officeDocument/2006/relationships/image" Target="../media/image31.png"/></Relationships>
</file>

<file path=ppt/diagrams/_rels/drawing4.xml.rels><?xml version="1.0" encoding="UTF-8" standalone="yes"?>
<Relationships xmlns="http://schemas.openxmlformats.org/package/2006/relationships"><Relationship Id="rId1" Type="http://schemas.openxmlformats.org/officeDocument/2006/relationships/image" Target="../media/image32.png"/></Relationships>
</file>

<file path=ppt/diagrams/_rels/drawing5.xml.rels><?xml version="1.0" encoding="UTF-8" standalone="yes"?>
<Relationships xmlns="http://schemas.openxmlformats.org/package/2006/relationships"><Relationship Id="rId1" Type="http://schemas.openxmlformats.org/officeDocument/2006/relationships/image" Target="../media/image33.png"/></Relationships>
</file>

<file path=ppt/diagrams/_rels/drawing6.xml.rels><?xml version="1.0" encoding="UTF-8" standalone="yes"?>
<Relationships xmlns="http://schemas.openxmlformats.org/package/2006/relationships"><Relationship Id="rId1" Type="http://schemas.openxmlformats.org/officeDocument/2006/relationships/image" Target="../media/image34.png"/></Relationships>
</file>

<file path=ppt/diagrams/_rels/drawing7.xml.rels><?xml version="1.0" encoding="UTF-8" standalone="yes"?>
<Relationships xmlns="http://schemas.openxmlformats.org/package/2006/relationships"><Relationship Id="rId1" Type="http://schemas.openxmlformats.org/officeDocument/2006/relationships/image" Target="../media/image35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1116F59-92B8-44A8-9467-43004508CEF2}" type="doc">
      <dgm:prSet loTypeId="urn:microsoft.com/office/officeart/2005/8/layout/pList1" loCatId="list" qsTypeId="urn:microsoft.com/office/officeart/2005/8/quickstyle/simple1" qsCatId="simple" csTypeId="urn:microsoft.com/office/officeart/2005/8/colors/accent1_2" csCatId="accent1" phldr="1"/>
      <dgm:spPr/>
    </dgm:pt>
    <dgm:pt modelId="{2D2D7DEA-A70F-4046-914B-9F22933BDBCA}">
      <dgm:prSet phldrT="[텍스트]" custT="1"/>
      <dgm:spPr/>
      <dgm:t>
        <a:bodyPr/>
        <a:lstStyle/>
        <a:p>
          <a:pPr latinLnBrk="1"/>
          <a:r>
            <a:rPr lang="en-US" altLang="ko-KR" sz="1800" b="1" dirty="0">
              <a:latin typeface="+mn-ea"/>
              <a:ea typeface="+mn-ea"/>
            </a:rPr>
            <a:t>Event Bridge</a:t>
          </a:r>
          <a:endParaRPr lang="ko-KR" altLang="en-US" sz="1800" b="1" dirty="0">
            <a:latin typeface="+mn-ea"/>
            <a:ea typeface="+mn-ea"/>
          </a:endParaRPr>
        </a:p>
      </dgm:t>
    </dgm:pt>
    <dgm:pt modelId="{58497926-BA12-4369-94D3-F49C110432D2}" type="parTrans" cxnId="{D1C04195-C36F-496D-9640-E670753B39F3}">
      <dgm:prSet/>
      <dgm:spPr/>
      <dgm:t>
        <a:bodyPr/>
        <a:lstStyle/>
        <a:p>
          <a:pPr latinLnBrk="1"/>
          <a:endParaRPr lang="ko-KR" altLang="en-US"/>
        </a:p>
      </dgm:t>
    </dgm:pt>
    <dgm:pt modelId="{3C93FE6F-2C03-4645-A177-EFF54BB2B755}" type="sibTrans" cxnId="{D1C04195-C36F-496D-9640-E670753B39F3}">
      <dgm:prSet/>
      <dgm:spPr/>
      <dgm:t>
        <a:bodyPr/>
        <a:lstStyle/>
        <a:p>
          <a:pPr latinLnBrk="1"/>
          <a:endParaRPr lang="ko-KR" altLang="en-US"/>
        </a:p>
      </dgm:t>
    </dgm:pt>
    <dgm:pt modelId="{683AD974-9F4F-4420-A8AB-EBEC898CBEC2}" type="pres">
      <dgm:prSet presAssocID="{31116F59-92B8-44A8-9467-43004508CEF2}" presName="Name0" presStyleCnt="0">
        <dgm:presLayoutVars>
          <dgm:dir/>
          <dgm:resizeHandles val="exact"/>
        </dgm:presLayoutVars>
      </dgm:prSet>
      <dgm:spPr/>
    </dgm:pt>
    <dgm:pt modelId="{3717C8AE-AF68-4F0E-81E0-B8DDE1E2561B}" type="pres">
      <dgm:prSet presAssocID="{2D2D7DEA-A70F-4046-914B-9F22933BDBCA}" presName="compNode" presStyleCnt="0"/>
      <dgm:spPr/>
    </dgm:pt>
    <dgm:pt modelId="{EA551C94-F480-4015-93A7-CB8D92EDAA8A}" type="pres">
      <dgm:prSet presAssocID="{2D2D7DEA-A70F-4046-914B-9F22933BDBCA}" presName="pictRect" presStyleLbl="node1" presStyleIdx="0" presStyleCnt="1"/>
      <dgm:spPr>
        <a:prstGeom prst="roundRect">
          <a:avLst/>
        </a:prstGeom>
        <a:blipFill>
          <a:blip xmlns:r="http://schemas.openxmlformats.org/officeDocument/2006/relationships" r:embed="rId1"/>
          <a:srcRect/>
          <a:stretch>
            <a:fillRect t="-23000" b="-23000"/>
          </a:stretch>
        </a:blipFill>
        <a:ln>
          <a:noFill/>
        </a:ln>
      </dgm:spPr>
    </dgm:pt>
    <dgm:pt modelId="{26036ECE-D559-44C0-AC12-2495528B7736}" type="pres">
      <dgm:prSet presAssocID="{2D2D7DEA-A70F-4046-914B-9F22933BDBCA}" presName="textRect" presStyleLbl="revTx" presStyleIdx="0" presStyleCnt="1" custScaleX="114430">
        <dgm:presLayoutVars>
          <dgm:bulletEnabled val="1"/>
        </dgm:presLayoutVars>
      </dgm:prSet>
      <dgm:spPr/>
      <dgm:t>
        <a:bodyPr/>
        <a:lstStyle/>
        <a:p>
          <a:pPr latinLnBrk="1"/>
          <a:endParaRPr lang="ko-KR" altLang="en-US"/>
        </a:p>
      </dgm:t>
    </dgm:pt>
  </dgm:ptLst>
  <dgm:cxnLst>
    <dgm:cxn modelId="{D1C04195-C36F-496D-9640-E670753B39F3}" srcId="{31116F59-92B8-44A8-9467-43004508CEF2}" destId="{2D2D7DEA-A70F-4046-914B-9F22933BDBCA}" srcOrd="0" destOrd="0" parTransId="{58497926-BA12-4369-94D3-F49C110432D2}" sibTransId="{3C93FE6F-2C03-4645-A177-EFF54BB2B755}"/>
    <dgm:cxn modelId="{F10472ED-8F89-488D-840E-168A20710246}" type="presOf" srcId="{2D2D7DEA-A70F-4046-914B-9F22933BDBCA}" destId="{26036ECE-D559-44C0-AC12-2495528B7736}" srcOrd="0" destOrd="0" presId="urn:microsoft.com/office/officeart/2005/8/layout/pList1"/>
    <dgm:cxn modelId="{0389AAB0-6610-4EC6-BC8E-6F748AF718A6}" type="presOf" srcId="{31116F59-92B8-44A8-9467-43004508CEF2}" destId="{683AD974-9F4F-4420-A8AB-EBEC898CBEC2}" srcOrd="0" destOrd="0" presId="urn:microsoft.com/office/officeart/2005/8/layout/pList1"/>
    <dgm:cxn modelId="{62CA985F-6EFF-4241-8178-C17A6351DD50}" type="presParOf" srcId="{683AD974-9F4F-4420-A8AB-EBEC898CBEC2}" destId="{3717C8AE-AF68-4F0E-81E0-B8DDE1E2561B}" srcOrd="0" destOrd="0" presId="urn:microsoft.com/office/officeart/2005/8/layout/pList1"/>
    <dgm:cxn modelId="{02728A47-8656-4EAB-B511-8E0516A05D19}" type="presParOf" srcId="{3717C8AE-AF68-4F0E-81E0-B8DDE1E2561B}" destId="{EA551C94-F480-4015-93A7-CB8D92EDAA8A}" srcOrd="0" destOrd="0" presId="urn:microsoft.com/office/officeart/2005/8/layout/pList1"/>
    <dgm:cxn modelId="{E1DD36A4-2E2A-4757-BEC5-E284D04569CA}" type="presParOf" srcId="{3717C8AE-AF68-4F0E-81E0-B8DDE1E2561B}" destId="{26036ECE-D559-44C0-AC12-2495528B7736}" srcOrd="1" destOrd="0" presId="urn:microsoft.com/office/officeart/2005/8/layout/p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5DE160D-8F18-4DC7-A07C-77AB42DD55D2}" type="doc">
      <dgm:prSet loTypeId="urn:microsoft.com/office/officeart/2005/8/layout/pList1" loCatId="picture" qsTypeId="urn:microsoft.com/office/officeart/2005/8/quickstyle/simple1" qsCatId="simple" csTypeId="urn:microsoft.com/office/officeart/2005/8/colors/accent1_2" csCatId="accent1" phldr="1"/>
      <dgm:spPr/>
    </dgm:pt>
    <dgm:pt modelId="{C2B473E2-9737-4E7B-B151-0377F7FAC830}">
      <dgm:prSet phldrT="[텍스트]" custT="1"/>
      <dgm:spPr/>
      <dgm:t>
        <a:bodyPr anchor="ctr" anchorCtr="0"/>
        <a:lstStyle/>
        <a:p>
          <a:pPr latinLnBrk="1"/>
          <a:r>
            <a:rPr lang="en-US" altLang="ko-KR" sz="1800" b="1" dirty="0">
              <a:latin typeface="+mn-ea"/>
              <a:ea typeface="+mn-ea"/>
            </a:rPr>
            <a:t>IoT Core</a:t>
          </a:r>
          <a:endParaRPr lang="ko-KR" altLang="en-US" sz="1800" b="1" dirty="0">
            <a:latin typeface="+mn-ea"/>
            <a:ea typeface="+mn-ea"/>
          </a:endParaRPr>
        </a:p>
      </dgm:t>
    </dgm:pt>
    <dgm:pt modelId="{41F916DA-3192-4036-B4A4-8468F9C56FEB}" type="parTrans" cxnId="{E441665F-7180-4EC7-9E81-C8B1550E5FDB}">
      <dgm:prSet/>
      <dgm:spPr/>
      <dgm:t>
        <a:bodyPr/>
        <a:lstStyle/>
        <a:p>
          <a:pPr latinLnBrk="1"/>
          <a:endParaRPr lang="ko-KR" altLang="en-US"/>
        </a:p>
      </dgm:t>
    </dgm:pt>
    <dgm:pt modelId="{5766A80F-B636-41AA-9350-60944AB4FB70}" type="sibTrans" cxnId="{E441665F-7180-4EC7-9E81-C8B1550E5FDB}">
      <dgm:prSet/>
      <dgm:spPr/>
      <dgm:t>
        <a:bodyPr/>
        <a:lstStyle/>
        <a:p>
          <a:pPr latinLnBrk="1"/>
          <a:endParaRPr lang="ko-KR" altLang="en-US"/>
        </a:p>
      </dgm:t>
    </dgm:pt>
    <dgm:pt modelId="{33F5DFE8-B862-4E17-B753-F5364EE376CC}" type="pres">
      <dgm:prSet presAssocID="{A5DE160D-8F18-4DC7-A07C-77AB42DD55D2}" presName="Name0" presStyleCnt="0">
        <dgm:presLayoutVars>
          <dgm:dir/>
          <dgm:resizeHandles val="exact"/>
        </dgm:presLayoutVars>
      </dgm:prSet>
      <dgm:spPr/>
    </dgm:pt>
    <dgm:pt modelId="{44657C53-373B-415E-BB98-25299F9DFAFE}" type="pres">
      <dgm:prSet presAssocID="{C2B473E2-9737-4E7B-B151-0377F7FAC830}" presName="compNode" presStyleCnt="0"/>
      <dgm:spPr/>
    </dgm:pt>
    <dgm:pt modelId="{6784C4BC-B24D-461B-A286-9E3141CDF779}" type="pres">
      <dgm:prSet presAssocID="{C2B473E2-9737-4E7B-B151-0377F7FAC830}" presName="pictRect" presStyleLbl="node1" presStyleIdx="0" presStyleCnt="1"/>
      <dgm:spPr>
        <a:blipFill>
          <a:blip xmlns:r="http://schemas.openxmlformats.org/officeDocument/2006/relationships" r:embed="rId1"/>
          <a:srcRect/>
          <a:stretch>
            <a:fillRect t="-23000" b="-23000"/>
          </a:stretch>
        </a:blipFill>
        <a:ln>
          <a:noFill/>
        </a:ln>
      </dgm:spPr>
    </dgm:pt>
    <dgm:pt modelId="{12A877B1-BE09-44A3-9E91-C2C76992412F}" type="pres">
      <dgm:prSet presAssocID="{C2B473E2-9737-4E7B-B151-0377F7FAC830}" presName="textRect" presStyleLbl="revTx" presStyleIdx="0" presStyleCnt="1">
        <dgm:presLayoutVars>
          <dgm:bulletEnabled val="1"/>
        </dgm:presLayoutVars>
      </dgm:prSet>
      <dgm:spPr/>
      <dgm:t>
        <a:bodyPr/>
        <a:lstStyle/>
        <a:p>
          <a:pPr latinLnBrk="1"/>
          <a:endParaRPr lang="ko-KR" altLang="en-US"/>
        </a:p>
      </dgm:t>
    </dgm:pt>
  </dgm:ptLst>
  <dgm:cxnLst>
    <dgm:cxn modelId="{E441665F-7180-4EC7-9E81-C8B1550E5FDB}" srcId="{A5DE160D-8F18-4DC7-A07C-77AB42DD55D2}" destId="{C2B473E2-9737-4E7B-B151-0377F7FAC830}" srcOrd="0" destOrd="0" parTransId="{41F916DA-3192-4036-B4A4-8468F9C56FEB}" sibTransId="{5766A80F-B636-41AA-9350-60944AB4FB70}"/>
    <dgm:cxn modelId="{0FB2F182-E212-4EB3-90E5-B1E68CCC8604}" type="presOf" srcId="{C2B473E2-9737-4E7B-B151-0377F7FAC830}" destId="{12A877B1-BE09-44A3-9E91-C2C76992412F}" srcOrd="0" destOrd="0" presId="urn:microsoft.com/office/officeart/2005/8/layout/pList1"/>
    <dgm:cxn modelId="{0F047440-4803-4508-BAB3-E82FAD8EAE22}" type="presOf" srcId="{A5DE160D-8F18-4DC7-A07C-77AB42DD55D2}" destId="{33F5DFE8-B862-4E17-B753-F5364EE376CC}" srcOrd="0" destOrd="0" presId="urn:microsoft.com/office/officeart/2005/8/layout/pList1"/>
    <dgm:cxn modelId="{F28EB584-A0EA-41BA-9A58-6218B5D80E26}" type="presParOf" srcId="{33F5DFE8-B862-4E17-B753-F5364EE376CC}" destId="{44657C53-373B-415E-BB98-25299F9DFAFE}" srcOrd="0" destOrd="0" presId="urn:microsoft.com/office/officeart/2005/8/layout/pList1"/>
    <dgm:cxn modelId="{87B73A9F-C64E-4FC4-BA40-BF9350058743}" type="presParOf" srcId="{44657C53-373B-415E-BB98-25299F9DFAFE}" destId="{6784C4BC-B24D-461B-A286-9E3141CDF779}" srcOrd="0" destOrd="0" presId="urn:microsoft.com/office/officeart/2005/8/layout/pList1"/>
    <dgm:cxn modelId="{C780054B-4245-4022-BFF6-8DEE31BDBF21}" type="presParOf" srcId="{44657C53-373B-415E-BB98-25299F9DFAFE}" destId="{12A877B1-BE09-44A3-9E91-C2C76992412F}" srcOrd="1" destOrd="0" presId="urn:microsoft.com/office/officeart/2005/8/layout/pList1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8D10E2D5-05C6-410C-A561-6AFAE6486D6F}" type="doc">
      <dgm:prSet loTypeId="urn:microsoft.com/office/officeart/2005/8/layout/pList1" loCatId="list" qsTypeId="urn:microsoft.com/office/officeart/2005/8/quickstyle/simple1" qsCatId="simple" csTypeId="urn:microsoft.com/office/officeart/2005/8/colors/accent1_2" csCatId="accent1" phldr="1"/>
      <dgm:spPr/>
    </dgm:pt>
    <dgm:pt modelId="{64679E39-0EDD-49F3-A4FA-F02BF11BC274}">
      <dgm:prSet phldrT="[텍스트]" custT="1"/>
      <dgm:spPr/>
      <dgm:t>
        <a:bodyPr/>
        <a:lstStyle/>
        <a:p>
          <a:pPr latinLnBrk="1"/>
          <a:r>
            <a:rPr lang="en-US" altLang="ko-KR" sz="1800" b="1" dirty="0">
              <a:latin typeface="+mn-ea"/>
              <a:ea typeface="+mn-ea"/>
            </a:rPr>
            <a:t>Lambda</a:t>
          </a:r>
          <a:endParaRPr lang="ko-KR" altLang="en-US" sz="1800" b="1" dirty="0">
            <a:latin typeface="+mn-ea"/>
            <a:ea typeface="+mn-ea"/>
          </a:endParaRPr>
        </a:p>
      </dgm:t>
    </dgm:pt>
    <dgm:pt modelId="{117FA298-52F6-4DE3-B322-45D8223A7551}" type="parTrans" cxnId="{D636A41A-4C80-450A-9A34-2C3ACEA2CF51}">
      <dgm:prSet/>
      <dgm:spPr/>
      <dgm:t>
        <a:bodyPr/>
        <a:lstStyle/>
        <a:p>
          <a:pPr latinLnBrk="1"/>
          <a:endParaRPr lang="ko-KR" altLang="en-US"/>
        </a:p>
      </dgm:t>
    </dgm:pt>
    <dgm:pt modelId="{A8DB315C-CD4E-491A-B644-1509BB804A74}" type="sibTrans" cxnId="{D636A41A-4C80-450A-9A34-2C3ACEA2CF51}">
      <dgm:prSet/>
      <dgm:spPr/>
      <dgm:t>
        <a:bodyPr/>
        <a:lstStyle/>
        <a:p>
          <a:pPr latinLnBrk="1"/>
          <a:endParaRPr lang="ko-KR" altLang="en-US"/>
        </a:p>
      </dgm:t>
    </dgm:pt>
    <dgm:pt modelId="{C89E00FD-C6D4-4C0C-BB97-FEDC2FC3E0E7}" type="pres">
      <dgm:prSet presAssocID="{8D10E2D5-05C6-410C-A561-6AFAE6486D6F}" presName="Name0" presStyleCnt="0">
        <dgm:presLayoutVars>
          <dgm:dir/>
          <dgm:resizeHandles val="exact"/>
        </dgm:presLayoutVars>
      </dgm:prSet>
      <dgm:spPr/>
    </dgm:pt>
    <dgm:pt modelId="{C87597FB-877D-436D-9538-286DD53F1E77}" type="pres">
      <dgm:prSet presAssocID="{64679E39-0EDD-49F3-A4FA-F02BF11BC274}" presName="compNode" presStyleCnt="0"/>
      <dgm:spPr/>
    </dgm:pt>
    <dgm:pt modelId="{E08D1FEC-274D-45F3-AB7A-1BCBE0373BFE}" type="pres">
      <dgm:prSet presAssocID="{64679E39-0EDD-49F3-A4FA-F02BF11BC274}" presName="pictRect" presStyleLbl="node1" presStyleIdx="0" presStyleCnt="1"/>
      <dgm:spPr>
        <a:blipFill>
          <a:blip xmlns:r="http://schemas.openxmlformats.org/officeDocument/2006/relationships" r:embed="rId1"/>
          <a:srcRect/>
          <a:stretch>
            <a:fillRect t="-23000" b="-23000"/>
          </a:stretch>
        </a:blipFill>
        <a:ln>
          <a:noFill/>
        </a:ln>
      </dgm:spPr>
    </dgm:pt>
    <dgm:pt modelId="{6C5A19B8-0202-44EA-A770-3D44100C597F}" type="pres">
      <dgm:prSet presAssocID="{64679E39-0EDD-49F3-A4FA-F02BF11BC274}" presName="textRect" presStyleLbl="revTx" presStyleIdx="0" presStyleCnt="1">
        <dgm:presLayoutVars>
          <dgm:bulletEnabled val="1"/>
        </dgm:presLayoutVars>
      </dgm:prSet>
      <dgm:spPr/>
      <dgm:t>
        <a:bodyPr/>
        <a:lstStyle/>
        <a:p>
          <a:pPr latinLnBrk="1"/>
          <a:endParaRPr lang="ko-KR" altLang="en-US"/>
        </a:p>
      </dgm:t>
    </dgm:pt>
  </dgm:ptLst>
  <dgm:cxnLst>
    <dgm:cxn modelId="{68B06915-C52D-4778-BDE2-594A410CB9A5}" type="presOf" srcId="{8D10E2D5-05C6-410C-A561-6AFAE6486D6F}" destId="{C89E00FD-C6D4-4C0C-BB97-FEDC2FC3E0E7}" srcOrd="0" destOrd="0" presId="urn:microsoft.com/office/officeart/2005/8/layout/pList1"/>
    <dgm:cxn modelId="{E005CC5C-91A5-4DB0-90B8-9BA84AAF3FF8}" type="presOf" srcId="{64679E39-0EDD-49F3-A4FA-F02BF11BC274}" destId="{6C5A19B8-0202-44EA-A770-3D44100C597F}" srcOrd="0" destOrd="0" presId="urn:microsoft.com/office/officeart/2005/8/layout/pList1"/>
    <dgm:cxn modelId="{D636A41A-4C80-450A-9A34-2C3ACEA2CF51}" srcId="{8D10E2D5-05C6-410C-A561-6AFAE6486D6F}" destId="{64679E39-0EDD-49F3-A4FA-F02BF11BC274}" srcOrd="0" destOrd="0" parTransId="{117FA298-52F6-4DE3-B322-45D8223A7551}" sibTransId="{A8DB315C-CD4E-491A-B644-1509BB804A74}"/>
    <dgm:cxn modelId="{D1B50992-E791-43B8-B2BF-B74B9ADD2D56}" type="presParOf" srcId="{C89E00FD-C6D4-4C0C-BB97-FEDC2FC3E0E7}" destId="{C87597FB-877D-436D-9538-286DD53F1E77}" srcOrd="0" destOrd="0" presId="urn:microsoft.com/office/officeart/2005/8/layout/pList1"/>
    <dgm:cxn modelId="{413B606D-8B30-46FD-B2E6-3C24BC1D0D5B}" type="presParOf" srcId="{C87597FB-877D-436D-9538-286DD53F1E77}" destId="{E08D1FEC-274D-45F3-AB7A-1BCBE0373BFE}" srcOrd="0" destOrd="0" presId="urn:microsoft.com/office/officeart/2005/8/layout/pList1"/>
    <dgm:cxn modelId="{1E43D55D-EDDA-427A-83E4-991CF1F8D037}" type="presParOf" srcId="{C87597FB-877D-436D-9538-286DD53F1E77}" destId="{6C5A19B8-0202-44EA-A770-3D44100C597F}" srcOrd="1" destOrd="0" presId="urn:microsoft.com/office/officeart/2005/8/layout/pList1"/>
  </dgm:cxnLst>
  <dgm:bg/>
  <dgm:whole/>
  <dgm:extLst>
    <a:ext uri="http://schemas.microsoft.com/office/drawing/2008/diagram">
      <dsp:dataModelExt xmlns:dsp="http://schemas.microsoft.com/office/drawing/2008/diagram" relId="rId1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CA8F4226-FD3F-4E4A-A156-459D77642FEF}" type="doc">
      <dgm:prSet loTypeId="urn:microsoft.com/office/officeart/2005/8/layout/pList1" loCatId="picture" qsTypeId="urn:microsoft.com/office/officeart/2005/8/quickstyle/simple1" qsCatId="simple" csTypeId="urn:microsoft.com/office/officeart/2005/8/colors/accent1_2" csCatId="accent1" phldr="1"/>
      <dgm:spPr/>
    </dgm:pt>
    <dgm:pt modelId="{35F43ADB-9197-4E52-B311-FD76C397DE2A}">
      <dgm:prSet phldrT="[텍스트]" custT="1"/>
      <dgm:spPr/>
      <dgm:t>
        <a:bodyPr anchor="t" anchorCtr="0"/>
        <a:lstStyle/>
        <a:p>
          <a:pPr latinLnBrk="1"/>
          <a:r>
            <a:rPr lang="en-US" altLang="ko-KR" sz="1800" b="1" dirty="0">
              <a:latin typeface="+mn-ea"/>
              <a:ea typeface="+mn-ea"/>
            </a:rPr>
            <a:t>Cloud Watch</a:t>
          </a:r>
          <a:endParaRPr lang="ko-KR" altLang="en-US" sz="1800" b="1" dirty="0">
            <a:latin typeface="+mn-ea"/>
            <a:ea typeface="+mn-ea"/>
          </a:endParaRPr>
        </a:p>
      </dgm:t>
    </dgm:pt>
    <dgm:pt modelId="{83FB623E-A16F-4777-AC5A-F671C103F3A8}" type="parTrans" cxnId="{546F6B1E-C202-41BE-AD80-5CDE82A2B595}">
      <dgm:prSet/>
      <dgm:spPr/>
      <dgm:t>
        <a:bodyPr/>
        <a:lstStyle/>
        <a:p>
          <a:pPr latinLnBrk="1"/>
          <a:endParaRPr lang="ko-KR" altLang="en-US"/>
        </a:p>
      </dgm:t>
    </dgm:pt>
    <dgm:pt modelId="{56D452BC-B586-442B-9156-D205C3189928}" type="sibTrans" cxnId="{546F6B1E-C202-41BE-AD80-5CDE82A2B595}">
      <dgm:prSet/>
      <dgm:spPr/>
      <dgm:t>
        <a:bodyPr/>
        <a:lstStyle/>
        <a:p>
          <a:pPr latinLnBrk="1"/>
          <a:endParaRPr lang="ko-KR" altLang="en-US"/>
        </a:p>
      </dgm:t>
    </dgm:pt>
    <dgm:pt modelId="{469EB173-C56D-4EA2-AD27-5DD02DAB8FBC}" type="pres">
      <dgm:prSet presAssocID="{CA8F4226-FD3F-4E4A-A156-459D77642FEF}" presName="Name0" presStyleCnt="0">
        <dgm:presLayoutVars>
          <dgm:dir/>
          <dgm:resizeHandles val="exact"/>
        </dgm:presLayoutVars>
      </dgm:prSet>
      <dgm:spPr/>
    </dgm:pt>
    <dgm:pt modelId="{6A55124D-AC4B-4B7F-82EC-CFCFFACC5B5E}" type="pres">
      <dgm:prSet presAssocID="{35F43ADB-9197-4E52-B311-FD76C397DE2A}" presName="compNode" presStyleCnt="0"/>
      <dgm:spPr/>
    </dgm:pt>
    <dgm:pt modelId="{8E6A4F9D-A937-4DF4-BF7B-4FB3E640F540}" type="pres">
      <dgm:prSet presAssocID="{35F43ADB-9197-4E52-B311-FD76C397DE2A}" presName="pictRect" presStyleLbl="node1" presStyleIdx="0" presStyleCnt="1" custScaleX="109249" custScaleY="109249"/>
      <dgm:spPr>
        <a:blipFill>
          <a:blip xmlns:r="http://schemas.openxmlformats.org/officeDocument/2006/relationships" r:embed="rId1"/>
          <a:srcRect/>
          <a:stretch>
            <a:fillRect t="-23000" b="-23000"/>
          </a:stretch>
        </a:blipFill>
        <a:ln>
          <a:noFill/>
        </a:ln>
      </dgm:spPr>
    </dgm:pt>
    <dgm:pt modelId="{2DCABCB8-1C85-4550-AF05-5A7ADC2F09C0}" type="pres">
      <dgm:prSet presAssocID="{35F43ADB-9197-4E52-B311-FD76C397DE2A}" presName="textRect" presStyleLbl="revTx" presStyleIdx="0" presStyleCnt="1" custScaleX="117850">
        <dgm:presLayoutVars>
          <dgm:bulletEnabled val="1"/>
        </dgm:presLayoutVars>
      </dgm:prSet>
      <dgm:spPr/>
      <dgm:t>
        <a:bodyPr/>
        <a:lstStyle/>
        <a:p>
          <a:pPr latinLnBrk="1"/>
          <a:endParaRPr lang="ko-KR" altLang="en-US"/>
        </a:p>
      </dgm:t>
    </dgm:pt>
  </dgm:ptLst>
  <dgm:cxnLst>
    <dgm:cxn modelId="{274254A5-561C-4C6A-AD1C-AC3326866B51}" type="presOf" srcId="{35F43ADB-9197-4E52-B311-FD76C397DE2A}" destId="{2DCABCB8-1C85-4550-AF05-5A7ADC2F09C0}" srcOrd="0" destOrd="0" presId="urn:microsoft.com/office/officeart/2005/8/layout/pList1"/>
    <dgm:cxn modelId="{546F6B1E-C202-41BE-AD80-5CDE82A2B595}" srcId="{CA8F4226-FD3F-4E4A-A156-459D77642FEF}" destId="{35F43ADB-9197-4E52-B311-FD76C397DE2A}" srcOrd="0" destOrd="0" parTransId="{83FB623E-A16F-4777-AC5A-F671C103F3A8}" sibTransId="{56D452BC-B586-442B-9156-D205C3189928}"/>
    <dgm:cxn modelId="{EB34B199-C484-4B90-963F-6D2DB0C8EE8D}" type="presOf" srcId="{CA8F4226-FD3F-4E4A-A156-459D77642FEF}" destId="{469EB173-C56D-4EA2-AD27-5DD02DAB8FBC}" srcOrd="0" destOrd="0" presId="urn:microsoft.com/office/officeart/2005/8/layout/pList1"/>
    <dgm:cxn modelId="{87BC3453-31D1-4CF9-A352-C4C591CA69F3}" type="presParOf" srcId="{469EB173-C56D-4EA2-AD27-5DD02DAB8FBC}" destId="{6A55124D-AC4B-4B7F-82EC-CFCFFACC5B5E}" srcOrd="0" destOrd="0" presId="urn:microsoft.com/office/officeart/2005/8/layout/pList1"/>
    <dgm:cxn modelId="{B757613E-3186-4335-8FC7-D33AC02EAD95}" type="presParOf" srcId="{6A55124D-AC4B-4B7F-82EC-CFCFFACC5B5E}" destId="{8E6A4F9D-A937-4DF4-BF7B-4FB3E640F540}" srcOrd="0" destOrd="0" presId="urn:microsoft.com/office/officeart/2005/8/layout/pList1"/>
    <dgm:cxn modelId="{91F011FD-D2D1-4F9C-A4F3-8D72A68717BC}" type="presParOf" srcId="{6A55124D-AC4B-4B7F-82EC-CFCFFACC5B5E}" destId="{2DCABCB8-1C85-4550-AF05-5A7ADC2F09C0}" srcOrd="1" destOrd="0" presId="urn:microsoft.com/office/officeart/2005/8/layout/pList1"/>
  </dgm:cxnLst>
  <dgm:bg/>
  <dgm:whole/>
  <dgm:extLst>
    <a:ext uri="http://schemas.microsoft.com/office/drawing/2008/diagram">
      <dsp:dataModelExt xmlns:dsp="http://schemas.microsoft.com/office/drawing/2008/diagram" relId="rId22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9006841F-78A6-49E7-9847-C2249B3D7BB8}" type="doc">
      <dgm:prSet loTypeId="urn:microsoft.com/office/officeart/2005/8/layout/pList1" loCatId="list" qsTypeId="urn:microsoft.com/office/officeart/2005/8/quickstyle/simple1" qsCatId="simple" csTypeId="urn:microsoft.com/office/officeart/2005/8/colors/accent1_2" csCatId="accent1" phldr="1"/>
      <dgm:spPr/>
    </dgm:pt>
    <dgm:pt modelId="{7425FFE4-E272-45AD-B2EC-D688A81B1D94}">
      <dgm:prSet phldrT="[텍스트]" custT="1"/>
      <dgm:spPr/>
      <dgm:t>
        <a:bodyPr/>
        <a:lstStyle/>
        <a:p>
          <a:pPr latinLnBrk="1"/>
          <a:r>
            <a:rPr lang="en-US" altLang="ko-KR" sz="1800" b="1" dirty="0">
              <a:latin typeface="+mn-ea"/>
              <a:ea typeface="+mn-ea"/>
            </a:rPr>
            <a:t>S3</a:t>
          </a:r>
          <a:endParaRPr lang="ko-KR" altLang="en-US" sz="1800" b="1" dirty="0">
            <a:latin typeface="+mn-ea"/>
            <a:ea typeface="+mn-ea"/>
          </a:endParaRPr>
        </a:p>
      </dgm:t>
    </dgm:pt>
    <dgm:pt modelId="{021A62FD-E6F1-4CB7-B8EE-12A3C1BA189C}" type="parTrans" cxnId="{4FB388EF-6FC9-4F70-BEB8-3CC19F9CCDD8}">
      <dgm:prSet/>
      <dgm:spPr/>
      <dgm:t>
        <a:bodyPr/>
        <a:lstStyle/>
        <a:p>
          <a:pPr latinLnBrk="1"/>
          <a:endParaRPr lang="ko-KR" altLang="en-US"/>
        </a:p>
      </dgm:t>
    </dgm:pt>
    <dgm:pt modelId="{3DF1DFC6-8350-44E0-AD93-519CC2540E4D}" type="sibTrans" cxnId="{4FB388EF-6FC9-4F70-BEB8-3CC19F9CCDD8}">
      <dgm:prSet/>
      <dgm:spPr/>
      <dgm:t>
        <a:bodyPr/>
        <a:lstStyle/>
        <a:p>
          <a:pPr latinLnBrk="1"/>
          <a:endParaRPr lang="ko-KR" altLang="en-US"/>
        </a:p>
      </dgm:t>
    </dgm:pt>
    <dgm:pt modelId="{3E0EEFF2-1ADB-4FE1-90BF-B300D3C487B4}" type="pres">
      <dgm:prSet presAssocID="{9006841F-78A6-49E7-9847-C2249B3D7BB8}" presName="Name0" presStyleCnt="0">
        <dgm:presLayoutVars>
          <dgm:dir/>
          <dgm:resizeHandles val="exact"/>
        </dgm:presLayoutVars>
      </dgm:prSet>
      <dgm:spPr/>
    </dgm:pt>
    <dgm:pt modelId="{5824D2F7-5160-43A2-A307-A867E4096082}" type="pres">
      <dgm:prSet presAssocID="{7425FFE4-E272-45AD-B2EC-D688A81B1D94}" presName="compNode" presStyleCnt="0"/>
      <dgm:spPr/>
    </dgm:pt>
    <dgm:pt modelId="{B50E06EB-4CB8-4DF5-851D-836A99F42E1E}" type="pres">
      <dgm:prSet presAssocID="{7425FFE4-E272-45AD-B2EC-D688A81B1D94}" presName="pictRect" presStyleLbl="node1" presStyleIdx="0" presStyleCnt="1" custLinFactNeighborX="-598" custLinFactNeighborY="3165"/>
      <dgm:spPr>
        <a:blipFill>
          <a:blip xmlns:r="http://schemas.openxmlformats.org/officeDocument/2006/relationships" r:embed="rId1"/>
          <a:srcRect/>
          <a:stretch>
            <a:fillRect t="-23000" b="-23000"/>
          </a:stretch>
        </a:blipFill>
        <a:ln>
          <a:noFill/>
        </a:ln>
      </dgm:spPr>
    </dgm:pt>
    <dgm:pt modelId="{95DDCE7B-FBCA-4572-B2CC-697E45068B69}" type="pres">
      <dgm:prSet presAssocID="{7425FFE4-E272-45AD-B2EC-D688A81B1D94}" presName="textRect" presStyleLbl="revTx" presStyleIdx="0" presStyleCnt="1">
        <dgm:presLayoutVars>
          <dgm:bulletEnabled val="1"/>
        </dgm:presLayoutVars>
      </dgm:prSet>
      <dgm:spPr/>
      <dgm:t>
        <a:bodyPr/>
        <a:lstStyle/>
        <a:p>
          <a:pPr latinLnBrk="1"/>
          <a:endParaRPr lang="ko-KR" altLang="en-US"/>
        </a:p>
      </dgm:t>
    </dgm:pt>
  </dgm:ptLst>
  <dgm:cxnLst>
    <dgm:cxn modelId="{A80F3CAB-BA2A-4671-9B85-C8773BC1077C}" type="presOf" srcId="{9006841F-78A6-49E7-9847-C2249B3D7BB8}" destId="{3E0EEFF2-1ADB-4FE1-90BF-B300D3C487B4}" srcOrd="0" destOrd="0" presId="urn:microsoft.com/office/officeart/2005/8/layout/pList1"/>
    <dgm:cxn modelId="{4FB388EF-6FC9-4F70-BEB8-3CC19F9CCDD8}" srcId="{9006841F-78A6-49E7-9847-C2249B3D7BB8}" destId="{7425FFE4-E272-45AD-B2EC-D688A81B1D94}" srcOrd="0" destOrd="0" parTransId="{021A62FD-E6F1-4CB7-B8EE-12A3C1BA189C}" sibTransId="{3DF1DFC6-8350-44E0-AD93-519CC2540E4D}"/>
    <dgm:cxn modelId="{AB3AE665-CA3E-4355-B469-64CF6BE98246}" type="presOf" srcId="{7425FFE4-E272-45AD-B2EC-D688A81B1D94}" destId="{95DDCE7B-FBCA-4572-B2CC-697E45068B69}" srcOrd="0" destOrd="0" presId="urn:microsoft.com/office/officeart/2005/8/layout/pList1"/>
    <dgm:cxn modelId="{320CCE76-637D-4062-A44F-C4604E2BA2E6}" type="presParOf" srcId="{3E0EEFF2-1ADB-4FE1-90BF-B300D3C487B4}" destId="{5824D2F7-5160-43A2-A307-A867E4096082}" srcOrd="0" destOrd="0" presId="urn:microsoft.com/office/officeart/2005/8/layout/pList1"/>
    <dgm:cxn modelId="{DD129CA1-90B3-47A0-9297-8D6BC72D78B5}" type="presParOf" srcId="{5824D2F7-5160-43A2-A307-A867E4096082}" destId="{B50E06EB-4CB8-4DF5-851D-836A99F42E1E}" srcOrd="0" destOrd="0" presId="urn:microsoft.com/office/officeart/2005/8/layout/pList1"/>
    <dgm:cxn modelId="{B6907086-1A32-43F9-B8B5-CA3075DB1BB9}" type="presParOf" srcId="{5824D2F7-5160-43A2-A307-A867E4096082}" destId="{95DDCE7B-FBCA-4572-B2CC-697E45068B69}" srcOrd="1" destOrd="0" presId="urn:microsoft.com/office/officeart/2005/8/layout/pList1"/>
  </dgm:cxnLst>
  <dgm:bg/>
  <dgm:whole/>
  <dgm:extLst>
    <a:ext uri="http://schemas.microsoft.com/office/drawing/2008/diagram">
      <dsp:dataModelExt xmlns:dsp="http://schemas.microsoft.com/office/drawing/2008/diagram" relId="rId2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2DB4986C-4482-4E32-BE6B-B27E7D0F44DF}" type="doc">
      <dgm:prSet loTypeId="urn:microsoft.com/office/officeart/2005/8/layout/pList1" loCatId="picture" qsTypeId="urn:microsoft.com/office/officeart/2005/8/quickstyle/simple1" qsCatId="simple" csTypeId="urn:microsoft.com/office/officeart/2005/8/colors/accent1_2" csCatId="accent1" phldr="1"/>
      <dgm:spPr/>
    </dgm:pt>
    <dgm:pt modelId="{0F5B42B8-E745-45CA-8760-1F16AF4FC4EA}">
      <dgm:prSet phldrT="[텍스트]" custT="1"/>
      <dgm:spPr/>
      <dgm:t>
        <a:bodyPr/>
        <a:lstStyle/>
        <a:p>
          <a:pPr latinLnBrk="1"/>
          <a:r>
            <a:rPr lang="en-US" altLang="ko-KR" sz="1800" b="1" dirty="0">
              <a:latin typeface="+mn-ea"/>
              <a:ea typeface="+mn-ea"/>
            </a:rPr>
            <a:t>SNS</a:t>
          </a:r>
        </a:p>
      </dgm:t>
    </dgm:pt>
    <dgm:pt modelId="{B04B6B61-4717-4346-9533-BE6BA291B5D1}" type="parTrans" cxnId="{6CCD5D0C-39C9-4B3D-ACC7-E6099496E2F6}">
      <dgm:prSet/>
      <dgm:spPr/>
      <dgm:t>
        <a:bodyPr/>
        <a:lstStyle/>
        <a:p>
          <a:pPr latinLnBrk="1"/>
          <a:endParaRPr lang="ko-KR" altLang="en-US"/>
        </a:p>
      </dgm:t>
    </dgm:pt>
    <dgm:pt modelId="{11AE0876-8648-4219-8B7B-6CB20BC2B22C}" type="sibTrans" cxnId="{6CCD5D0C-39C9-4B3D-ACC7-E6099496E2F6}">
      <dgm:prSet/>
      <dgm:spPr/>
      <dgm:t>
        <a:bodyPr/>
        <a:lstStyle/>
        <a:p>
          <a:pPr latinLnBrk="1"/>
          <a:endParaRPr lang="ko-KR" altLang="en-US"/>
        </a:p>
      </dgm:t>
    </dgm:pt>
    <dgm:pt modelId="{EC39D309-BA6B-4FF0-B6F3-F728EE80E1DD}" type="pres">
      <dgm:prSet presAssocID="{2DB4986C-4482-4E32-BE6B-B27E7D0F44DF}" presName="Name0" presStyleCnt="0">
        <dgm:presLayoutVars>
          <dgm:dir/>
          <dgm:resizeHandles val="exact"/>
        </dgm:presLayoutVars>
      </dgm:prSet>
      <dgm:spPr/>
    </dgm:pt>
    <dgm:pt modelId="{0F4D3974-5F45-4C28-B2F5-575095FAB0CF}" type="pres">
      <dgm:prSet presAssocID="{0F5B42B8-E745-45CA-8760-1F16AF4FC4EA}" presName="compNode" presStyleCnt="0"/>
      <dgm:spPr/>
    </dgm:pt>
    <dgm:pt modelId="{B04401F8-B73C-48DB-A681-FA8AFE1606A7}" type="pres">
      <dgm:prSet presAssocID="{0F5B42B8-E745-45CA-8760-1F16AF4FC4EA}" presName="pictRect" presStyleLbl="node1" presStyleIdx="0" presStyleCnt="1"/>
      <dgm:spPr>
        <a:blipFill>
          <a:blip xmlns:r="http://schemas.openxmlformats.org/officeDocument/2006/relationships" r:embed="rId1"/>
          <a:srcRect/>
          <a:stretch>
            <a:fillRect t="-23000" b="-23000"/>
          </a:stretch>
        </a:blipFill>
        <a:ln>
          <a:noFill/>
        </a:ln>
      </dgm:spPr>
    </dgm:pt>
    <dgm:pt modelId="{EF7993B5-D6F3-41C6-8CC7-7A9C7C1799D6}" type="pres">
      <dgm:prSet presAssocID="{0F5B42B8-E745-45CA-8760-1F16AF4FC4EA}" presName="textRect" presStyleLbl="revTx" presStyleIdx="0" presStyleCnt="1">
        <dgm:presLayoutVars>
          <dgm:bulletEnabled val="1"/>
        </dgm:presLayoutVars>
      </dgm:prSet>
      <dgm:spPr/>
      <dgm:t>
        <a:bodyPr/>
        <a:lstStyle/>
        <a:p>
          <a:pPr latinLnBrk="1"/>
          <a:endParaRPr lang="ko-KR" altLang="en-US"/>
        </a:p>
      </dgm:t>
    </dgm:pt>
  </dgm:ptLst>
  <dgm:cxnLst>
    <dgm:cxn modelId="{7096D53D-F000-4900-B90F-665A051EF982}" type="presOf" srcId="{0F5B42B8-E745-45CA-8760-1F16AF4FC4EA}" destId="{EF7993B5-D6F3-41C6-8CC7-7A9C7C1799D6}" srcOrd="0" destOrd="0" presId="urn:microsoft.com/office/officeart/2005/8/layout/pList1"/>
    <dgm:cxn modelId="{7013F3D9-9960-4273-8F2A-C1D50DB9DC41}" type="presOf" srcId="{2DB4986C-4482-4E32-BE6B-B27E7D0F44DF}" destId="{EC39D309-BA6B-4FF0-B6F3-F728EE80E1DD}" srcOrd="0" destOrd="0" presId="urn:microsoft.com/office/officeart/2005/8/layout/pList1"/>
    <dgm:cxn modelId="{6CCD5D0C-39C9-4B3D-ACC7-E6099496E2F6}" srcId="{2DB4986C-4482-4E32-BE6B-B27E7D0F44DF}" destId="{0F5B42B8-E745-45CA-8760-1F16AF4FC4EA}" srcOrd="0" destOrd="0" parTransId="{B04B6B61-4717-4346-9533-BE6BA291B5D1}" sibTransId="{11AE0876-8648-4219-8B7B-6CB20BC2B22C}"/>
    <dgm:cxn modelId="{AE4BAE9C-4867-42CD-BB26-31E1CCCD79B1}" type="presParOf" srcId="{EC39D309-BA6B-4FF0-B6F3-F728EE80E1DD}" destId="{0F4D3974-5F45-4C28-B2F5-575095FAB0CF}" srcOrd="0" destOrd="0" presId="urn:microsoft.com/office/officeart/2005/8/layout/pList1"/>
    <dgm:cxn modelId="{E43BBA20-ECB2-4912-BEAE-8411383495A5}" type="presParOf" srcId="{0F4D3974-5F45-4C28-B2F5-575095FAB0CF}" destId="{B04401F8-B73C-48DB-A681-FA8AFE1606A7}" srcOrd="0" destOrd="0" presId="urn:microsoft.com/office/officeart/2005/8/layout/pList1"/>
    <dgm:cxn modelId="{E6FA681E-4F90-4B81-A32F-D35527B208E1}" type="presParOf" srcId="{0F4D3974-5F45-4C28-B2F5-575095FAB0CF}" destId="{EF7993B5-D6F3-41C6-8CC7-7A9C7C1799D6}" srcOrd="1" destOrd="0" presId="urn:microsoft.com/office/officeart/2005/8/layout/pList1"/>
  </dgm:cxnLst>
  <dgm:bg/>
  <dgm:whole/>
  <dgm:extLst>
    <a:ext uri="http://schemas.microsoft.com/office/drawing/2008/diagram">
      <dsp:dataModelExt xmlns:dsp="http://schemas.microsoft.com/office/drawing/2008/diagram" relId="rId32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D0898E0A-C1AF-4053-9BCE-A0A20A319066}" type="doc">
      <dgm:prSet loTypeId="urn:microsoft.com/office/officeart/2005/8/layout/pList1" loCatId="list" qsTypeId="urn:microsoft.com/office/officeart/2005/8/quickstyle/simple1" qsCatId="simple" csTypeId="urn:microsoft.com/office/officeart/2005/8/colors/accent1_2" csCatId="accent1" phldr="1"/>
      <dgm:spPr/>
    </dgm:pt>
    <dgm:pt modelId="{F8A7899A-C0E9-42C8-A892-383D553F502D}">
      <dgm:prSet phldrT="[텍스트]" custT="1"/>
      <dgm:spPr/>
      <dgm:t>
        <a:bodyPr/>
        <a:lstStyle/>
        <a:p>
          <a:pPr latinLnBrk="1"/>
          <a:r>
            <a:rPr lang="en-US" altLang="ko-KR" sz="1800" b="1" dirty="0">
              <a:latin typeface="+mn-ea"/>
              <a:ea typeface="+mn-ea"/>
            </a:rPr>
            <a:t>Athena</a:t>
          </a:r>
          <a:endParaRPr lang="ko-KR" altLang="en-US" sz="1800" b="1" dirty="0">
            <a:latin typeface="+mn-ea"/>
            <a:ea typeface="+mn-ea"/>
          </a:endParaRPr>
        </a:p>
      </dgm:t>
    </dgm:pt>
    <dgm:pt modelId="{D7185FB3-77BF-4DF0-A410-6B66A1FAFB42}" type="parTrans" cxnId="{4331B5AF-137E-4BD6-ADC5-A45DA9BF3B58}">
      <dgm:prSet/>
      <dgm:spPr/>
      <dgm:t>
        <a:bodyPr/>
        <a:lstStyle/>
        <a:p>
          <a:pPr latinLnBrk="1"/>
          <a:endParaRPr lang="ko-KR" altLang="en-US"/>
        </a:p>
      </dgm:t>
    </dgm:pt>
    <dgm:pt modelId="{2B276374-D5A1-4B23-A471-BEE7CDA5CC9C}" type="sibTrans" cxnId="{4331B5AF-137E-4BD6-ADC5-A45DA9BF3B58}">
      <dgm:prSet/>
      <dgm:spPr/>
      <dgm:t>
        <a:bodyPr/>
        <a:lstStyle/>
        <a:p>
          <a:pPr latinLnBrk="1"/>
          <a:endParaRPr lang="ko-KR" altLang="en-US"/>
        </a:p>
      </dgm:t>
    </dgm:pt>
    <dgm:pt modelId="{EE3E0B3E-A039-4A11-8667-96C8878F7790}" type="pres">
      <dgm:prSet presAssocID="{D0898E0A-C1AF-4053-9BCE-A0A20A319066}" presName="Name0" presStyleCnt="0">
        <dgm:presLayoutVars>
          <dgm:dir/>
          <dgm:resizeHandles val="exact"/>
        </dgm:presLayoutVars>
      </dgm:prSet>
      <dgm:spPr/>
    </dgm:pt>
    <dgm:pt modelId="{71A8B9DD-9E98-4176-A553-4F21BC6D153A}" type="pres">
      <dgm:prSet presAssocID="{F8A7899A-C0E9-42C8-A892-383D553F502D}" presName="compNode" presStyleCnt="0"/>
      <dgm:spPr/>
    </dgm:pt>
    <dgm:pt modelId="{482CB56D-329C-41DD-9716-AB34885F9193}" type="pres">
      <dgm:prSet presAssocID="{F8A7899A-C0E9-42C8-A892-383D553F502D}" presName="pictRect" presStyleLbl="node1" presStyleIdx="0" presStyleCnt="1"/>
      <dgm:spPr>
        <a:blipFill>
          <a:blip xmlns:r="http://schemas.openxmlformats.org/officeDocument/2006/relationships" r:embed="rId1"/>
          <a:srcRect/>
          <a:stretch>
            <a:fillRect t="-23000" b="-23000"/>
          </a:stretch>
        </a:blipFill>
        <a:ln>
          <a:noFill/>
        </a:ln>
      </dgm:spPr>
    </dgm:pt>
    <dgm:pt modelId="{B97AA660-C59D-42C5-BE1C-1476FF71408A}" type="pres">
      <dgm:prSet presAssocID="{F8A7899A-C0E9-42C8-A892-383D553F502D}" presName="textRect" presStyleLbl="revTx" presStyleIdx="0" presStyleCnt="1">
        <dgm:presLayoutVars>
          <dgm:bulletEnabled val="1"/>
        </dgm:presLayoutVars>
      </dgm:prSet>
      <dgm:spPr/>
      <dgm:t>
        <a:bodyPr/>
        <a:lstStyle/>
        <a:p>
          <a:pPr latinLnBrk="1"/>
          <a:endParaRPr lang="ko-KR" altLang="en-US"/>
        </a:p>
      </dgm:t>
    </dgm:pt>
  </dgm:ptLst>
  <dgm:cxnLst>
    <dgm:cxn modelId="{4331B5AF-137E-4BD6-ADC5-A45DA9BF3B58}" srcId="{D0898E0A-C1AF-4053-9BCE-A0A20A319066}" destId="{F8A7899A-C0E9-42C8-A892-383D553F502D}" srcOrd="0" destOrd="0" parTransId="{D7185FB3-77BF-4DF0-A410-6B66A1FAFB42}" sibTransId="{2B276374-D5A1-4B23-A471-BEE7CDA5CC9C}"/>
    <dgm:cxn modelId="{902A2600-D37B-4424-86A2-46BA63893574}" type="presOf" srcId="{F8A7899A-C0E9-42C8-A892-383D553F502D}" destId="{B97AA660-C59D-42C5-BE1C-1476FF71408A}" srcOrd="0" destOrd="0" presId="urn:microsoft.com/office/officeart/2005/8/layout/pList1"/>
    <dgm:cxn modelId="{A77B464F-DBA0-4ED7-B422-F86C48F0107A}" type="presOf" srcId="{D0898E0A-C1AF-4053-9BCE-A0A20A319066}" destId="{EE3E0B3E-A039-4A11-8667-96C8878F7790}" srcOrd="0" destOrd="0" presId="urn:microsoft.com/office/officeart/2005/8/layout/pList1"/>
    <dgm:cxn modelId="{6C00F0AE-F501-4795-BEF0-2106F2B7681E}" type="presParOf" srcId="{EE3E0B3E-A039-4A11-8667-96C8878F7790}" destId="{71A8B9DD-9E98-4176-A553-4F21BC6D153A}" srcOrd="0" destOrd="0" presId="urn:microsoft.com/office/officeart/2005/8/layout/pList1"/>
    <dgm:cxn modelId="{1DBF6B4A-99BE-4FB8-9B2D-31B3072ED820}" type="presParOf" srcId="{71A8B9DD-9E98-4176-A553-4F21BC6D153A}" destId="{482CB56D-329C-41DD-9716-AB34885F9193}" srcOrd="0" destOrd="0" presId="urn:microsoft.com/office/officeart/2005/8/layout/pList1"/>
    <dgm:cxn modelId="{83D24E1F-8506-400A-97E5-DAE6C57A043B}" type="presParOf" srcId="{71A8B9DD-9E98-4176-A553-4F21BC6D153A}" destId="{B97AA660-C59D-42C5-BE1C-1476FF71408A}" srcOrd="1" destOrd="0" presId="urn:microsoft.com/office/officeart/2005/8/layout/pList1"/>
  </dgm:cxnLst>
  <dgm:bg/>
  <dgm:whole/>
  <dgm:extLst>
    <a:ext uri="http://schemas.microsoft.com/office/drawing/2008/diagram">
      <dsp:dataModelExt xmlns:dsp="http://schemas.microsoft.com/office/drawing/2008/diagram" relId="rId42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A551C94-F480-4015-93A7-CB8D92EDAA8A}">
      <dsp:nvSpPr>
        <dsp:cNvPr id="0" name=""/>
        <dsp:cNvSpPr/>
      </dsp:nvSpPr>
      <dsp:spPr>
        <a:xfrm>
          <a:off x="116796" y="3585"/>
          <a:ext cx="1615282" cy="1112929"/>
        </a:xfrm>
        <a:prstGeom prst="roundRect">
          <a:avLst/>
        </a:prstGeom>
        <a:blipFill>
          <a:blip xmlns:r="http://schemas.openxmlformats.org/officeDocument/2006/relationships" r:embed="rId1"/>
          <a:srcRect/>
          <a:stretch>
            <a:fillRect t="-23000" b="-23000"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6036ECE-D559-44C0-AC12-2495528B7736}">
      <dsp:nvSpPr>
        <dsp:cNvPr id="0" name=""/>
        <dsp:cNvSpPr/>
      </dsp:nvSpPr>
      <dsp:spPr>
        <a:xfrm>
          <a:off x="254" y="1116514"/>
          <a:ext cx="1848367" cy="5992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016" tIns="128016" rIns="128016" bIns="0" numCol="1" spcCol="1270" anchor="t" anchorCtr="0">
          <a:noAutofit/>
        </a:bodyPr>
        <a:lstStyle/>
        <a:p>
          <a:pPr lvl="0" algn="ctr" defTabSz="800100" latinLnBrk="1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altLang="ko-KR" sz="1800" b="1" kern="1200" dirty="0">
              <a:latin typeface="+mn-ea"/>
              <a:ea typeface="+mn-ea"/>
            </a:rPr>
            <a:t>Event Bridge</a:t>
          </a:r>
          <a:endParaRPr lang="ko-KR" altLang="en-US" sz="1800" b="1" kern="1200" dirty="0">
            <a:latin typeface="+mn-ea"/>
            <a:ea typeface="+mn-ea"/>
          </a:endParaRPr>
        </a:p>
      </dsp:txBody>
      <dsp:txXfrm>
        <a:off x="254" y="1116514"/>
        <a:ext cx="1848367" cy="59926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784C4BC-B24D-461B-A286-9E3141CDF779}">
      <dsp:nvSpPr>
        <dsp:cNvPr id="0" name=""/>
        <dsp:cNvSpPr/>
      </dsp:nvSpPr>
      <dsp:spPr>
        <a:xfrm>
          <a:off x="49598" y="399"/>
          <a:ext cx="1639980" cy="1129946"/>
        </a:xfrm>
        <a:prstGeom prst="roundRect">
          <a:avLst/>
        </a:prstGeom>
        <a:blipFill>
          <a:blip xmlns:r="http://schemas.openxmlformats.org/officeDocument/2006/relationships" r:embed="rId1"/>
          <a:srcRect/>
          <a:stretch>
            <a:fillRect t="-23000" b="-23000"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2A877B1-BE09-44A3-9E91-C2C76992412F}">
      <dsp:nvSpPr>
        <dsp:cNvPr id="0" name=""/>
        <dsp:cNvSpPr/>
      </dsp:nvSpPr>
      <dsp:spPr>
        <a:xfrm>
          <a:off x="49598" y="1130345"/>
          <a:ext cx="1639980" cy="60843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016" tIns="128016" rIns="128016" bIns="0" numCol="1" spcCol="1270" anchor="ctr" anchorCtr="0">
          <a:noAutofit/>
        </a:bodyPr>
        <a:lstStyle/>
        <a:p>
          <a:pPr lvl="0" algn="ctr" defTabSz="800100" latinLnBrk="1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altLang="ko-KR" sz="1800" b="1" kern="1200" dirty="0">
              <a:latin typeface="+mn-ea"/>
              <a:ea typeface="+mn-ea"/>
            </a:rPr>
            <a:t>IoT Core</a:t>
          </a:r>
          <a:endParaRPr lang="ko-KR" altLang="en-US" sz="1800" b="1" kern="1200" dirty="0">
            <a:latin typeface="+mn-ea"/>
            <a:ea typeface="+mn-ea"/>
          </a:endParaRPr>
        </a:p>
      </dsp:txBody>
      <dsp:txXfrm>
        <a:off x="49598" y="1130345"/>
        <a:ext cx="1639980" cy="60843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08D1FEC-274D-45F3-AB7A-1BCBE0373BFE}">
      <dsp:nvSpPr>
        <dsp:cNvPr id="0" name=""/>
        <dsp:cNvSpPr/>
      </dsp:nvSpPr>
      <dsp:spPr>
        <a:xfrm>
          <a:off x="49033" y="394"/>
          <a:ext cx="1621302" cy="1117077"/>
        </a:xfrm>
        <a:prstGeom prst="roundRect">
          <a:avLst/>
        </a:prstGeom>
        <a:blipFill>
          <a:blip xmlns:r="http://schemas.openxmlformats.org/officeDocument/2006/relationships" r:embed="rId1"/>
          <a:srcRect/>
          <a:stretch>
            <a:fillRect t="-23000" b="-23000"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C5A19B8-0202-44EA-A770-3D44100C597F}">
      <dsp:nvSpPr>
        <dsp:cNvPr id="0" name=""/>
        <dsp:cNvSpPr/>
      </dsp:nvSpPr>
      <dsp:spPr>
        <a:xfrm>
          <a:off x="49033" y="1117472"/>
          <a:ext cx="1621302" cy="6015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016" tIns="128016" rIns="128016" bIns="0" numCol="1" spcCol="1270" anchor="t" anchorCtr="0">
          <a:noAutofit/>
        </a:bodyPr>
        <a:lstStyle/>
        <a:p>
          <a:pPr lvl="0" algn="ctr" defTabSz="800100" latinLnBrk="1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altLang="ko-KR" sz="1800" b="1" kern="1200" dirty="0">
              <a:latin typeface="+mn-ea"/>
              <a:ea typeface="+mn-ea"/>
            </a:rPr>
            <a:t>Lambda</a:t>
          </a:r>
          <a:endParaRPr lang="ko-KR" altLang="en-US" sz="1800" b="1" kern="1200" dirty="0">
            <a:latin typeface="+mn-ea"/>
            <a:ea typeface="+mn-ea"/>
          </a:endParaRPr>
        </a:p>
      </dsp:txBody>
      <dsp:txXfrm>
        <a:off x="49033" y="1117472"/>
        <a:ext cx="1621302" cy="601503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E6A4F9D-A937-4DF4-BF7B-4FB3E640F540}">
      <dsp:nvSpPr>
        <dsp:cNvPr id="0" name=""/>
        <dsp:cNvSpPr/>
      </dsp:nvSpPr>
      <dsp:spPr>
        <a:xfrm>
          <a:off x="95444" y="91"/>
          <a:ext cx="1739993" cy="1198855"/>
        </a:xfrm>
        <a:prstGeom prst="roundRect">
          <a:avLst/>
        </a:prstGeom>
        <a:blipFill>
          <a:blip xmlns:r="http://schemas.openxmlformats.org/officeDocument/2006/relationships" r:embed="rId1"/>
          <a:srcRect/>
          <a:stretch>
            <a:fillRect t="-23000" b="-23000"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DCABCB8-1C85-4550-AF05-5A7ADC2F09C0}">
      <dsp:nvSpPr>
        <dsp:cNvPr id="0" name=""/>
        <dsp:cNvSpPr/>
      </dsp:nvSpPr>
      <dsp:spPr>
        <a:xfrm>
          <a:off x="26951" y="1148199"/>
          <a:ext cx="1876979" cy="59088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016" tIns="128016" rIns="128016" bIns="0" numCol="1" spcCol="1270" anchor="t" anchorCtr="0">
          <a:noAutofit/>
        </a:bodyPr>
        <a:lstStyle/>
        <a:p>
          <a:pPr lvl="0" algn="ctr" defTabSz="800100" latinLnBrk="1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altLang="ko-KR" sz="1800" b="1" kern="1200" dirty="0">
              <a:latin typeface="+mn-ea"/>
              <a:ea typeface="+mn-ea"/>
            </a:rPr>
            <a:t>Cloud Watch</a:t>
          </a:r>
          <a:endParaRPr lang="ko-KR" altLang="en-US" sz="1800" b="1" kern="1200" dirty="0">
            <a:latin typeface="+mn-ea"/>
            <a:ea typeface="+mn-ea"/>
          </a:endParaRPr>
        </a:p>
      </dsp:txBody>
      <dsp:txXfrm>
        <a:off x="26951" y="1148199"/>
        <a:ext cx="1876979" cy="590886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50E06EB-4CB8-4DF5-851D-836A99F42E1E}">
      <dsp:nvSpPr>
        <dsp:cNvPr id="0" name=""/>
        <dsp:cNvSpPr/>
      </dsp:nvSpPr>
      <dsp:spPr>
        <a:xfrm>
          <a:off x="40550" y="36851"/>
          <a:ext cx="1671258" cy="1151497"/>
        </a:xfrm>
        <a:prstGeom prst="roundRect">
          <a:avLst/>
        </a:prstGeom>
        <a:blipFill>
          <a:blip xmlns:r="http://schemas.openxmlformats.org/officeDocument/2006/relationships" r:embed="rId1"/>
          <a:srcRect/>
          <a:stretch>
            <a:fillRect t="-23000" b="-23000"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5DDCE7B-FBCA-4572-B2CC-697E45068B69}">
      <dsp:nvSpPr>
        <dsp:cNvPr id="0" name=""/>
        <dsp:cNvSpPr/>
      </dsp:nvSpPr>
      <dsp:spPr>
        <a:xfrm>
          <a:off x="50544" y="1151904"/>
          <a:ext cx="1671258" cy="6200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016" tIns="128016" rIns="128016" bIns="0" numCol="1" spcCol="1270" anchor="t" anchorCtr="0">
          <a:noAutofit/>
        </a:bodyPr>
        <a:lstStyle/>
        <a:p>
          <a:pPr lvl="0" algn="ctr" defTabSz="800100" latinLnBrk="1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altLang="ko-KR" sz="1800" b="1" kern="1200" dirty="0">
              <a:latin typeface="+mn-ea"/>
              <a:ea typeface="+mn-ea"/>
            </a:rPr>
            <a:t>S3</a:t>
          </a:r>
          <a:endParaRPr lang="ko-KR" altLang="en-US" sz="1800" b="1" kern="1200" dirty="0">
            <a:latin typeface="+mn-ea"/>
            <a:ea typeface="+mn-ea"/>
          </a:endParaRPr>
        </a:p>
      </dsp:txBody>
      <dsp:txXfrm>
        <a:off x="50544" y="1151904"/>
        <a:ext cx="1671258" cy="620037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04401F8-B73C-48DB-A681-FA8AFE1606A7}">
      <dsp:nvSpPr>
        <dsp:cNvPr id="0" name=""/>
        <dsp:cNvSpPr/>
      </dsp:nvSpPr>
      <dsp:spPr>
        <a:xfrm>
          <a:off x="48667" y="391"/>
          <a:ext cx="1609186" cy="1108729"/>
        </a:xfrm>
        <a:prstGeom prst="roundRect">
          <a:avLst/>
        </a:prstGeom>
        <a:blipFill>
          <a:blip xmlns:r="http://schemas.openxmlformats.org/officeDocument/2006/relationships" r:embed="rId1"/>
          <a:srcRect/>
          <a:stretch>
            <a:fillRect t="-23000" b="-23000"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F7993B5-D6F3-41C6-8CC7-7A9C7C1799D6}">
      <dsp:nvSpPr>
        <dsp:cNvPr id="0" name=""/>
        <dsp:cNvSpPr/>
      </dsp:nvSpPr>
      <dsp:spPr>
        <a:xfrm>
          <a:off x="48667" y="1109121"/>
          <a:ext cx="1609186" cy="5970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016" tIns="128016" rIns="128016" bIns="0" numCol="1" spcCol="1270" anchor="t" anchorCtr="0">
          <a:noAutofit/>
        </a:bodyPr>
        <a:lstStyle/>
        <a:p>
          <a:pPr lvl="0" algn="ctr" defTabSz="800100" latinLnBrk="1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altLang="ko-KR" sz="1800" b="1" kern="1200" dirty="0">
              <a:latin typeface="+mn-ea"/>
              <a:ea typeface="+mn-ea"/>
            </a:rPr>
            <a:t>SNS</a:t>
          </a:r>
        </a:p>
      </dsp:txBody>
      <dsp:txXfrm>
        <a:off x="48667" y="1109121"/>
        <a:ext cx="1609186" cy="597008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82CB56D-329C-41DD-9716-AB34885F9193}">
      <dsp:nvSpPr>
        <dsp:cNvPr id="0" name=""/>
        <dsp:cNvSpPr/>
      </dsp:nvSpPr>
      <dsp:spPr>
        <a:xfrm>
          <a:off x="50544" y="406"/>
          <a:ext cx="1671258" cy="1151497"/>
        </a:xfrm>
        <a:prstGeom prst="roundRect">
          <a:avLst/>
        </a:prstGeom>
        <a:blipFill>
          <a:blip xmlns:r="http://schemas.openxmlformats.org/officeDocument/2006/relationships" r:embed="rId1"/>
          <a:srcRect/>
          <a:stretch>
            <a:fillRect t="-23000" b="-23000"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97AA660-C59D-42C5-BE1C-1476FF71408A}">
      <dsp:nvSpPr>
        <dsp:cNvPr id="0" name=""/>
        <dsp:cNvSpPr/>
      </dsp:nvSpPr>
      <dsp:spPr>
        <a:xfrm>
          <a:off x="50544" y="1151904"/>
          <a:ext cx="1671258" cy="6200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016" tIns="128016" rIns="128016" bIns="0" numCol="1" spcCol="1270" anchor="t" anchorCtr="0">
          <a:noAutofit/>
        </a:bodyPr>
        <a:lstStyle/>
        <a:p>
          <a:pPr lvl="0" algn="ctr" defTabSz="800100" latinLnBrk="1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altLang="ko-KR" sz="1800" b="1" kern="1200" dirty="0">
              <a:latin typeface="+mn-ea"/>
              <a:ea typeface="+mn-ea"/>
            </a:rPr>
            <a:t>Athena</a:t>
          </a:r>
          <a:endParaRPr lang="ko-KR" altLang="en-US" sz="1800" b="1" kern="1200" dirty="0">
            <a:latin typeface="+mn-ea"/>
            <a:ea typeface="+mn-ea"/>
          </a:endParaRPr>
        </a:p>
      </dsp:txBody>
      <dsp:txXfrm>
        <a:off x="50544" y="1151904"/>
        <a:ext cx="1671258" cy="62003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List1">
  <dgm:title val=""/>
  <dgm:desc val=""/>
  <dgm:catLst>
    <dgm:cat type="list" pri="2000"/>
    <dgm:cat type="picture" pri="2500"/>
    <dgm:cat type="pictureconvert" pri="2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 useDef="1">
    <dgm:dataModel>
      <dgm:ptLst/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3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Node" refType="w"/>
      <dgm:constr type="w" for="ch" ptType="sibTrans" refType="w" refFor="ch" refForName="compNode" op="equ" fact="0.1"/>
      <dgm:constr type="sp" refType="w" refFor="ch" refForName="compNode" op="equ" fact="0.1"/>
      <dgm:constr type="primFontSz" for="des" ptType="node" op="equ" val="65"/>
    </dgm:constrLst>
    <dgm:ruleLst/>
    <dgm:forEach name="Name4" axis="ch" ptType="node">
      <dgm:layoutNode name="compNode">
        <dgm:alg type="composite">
          <dgm:param type="ar" val="0.943"/>
        </dgm:alg>
        <dgm:shape xmlns:r="http://schemas.openxmlformats.org/officeDocument/2006/relationships" r:blip="">
          <dgm:adjLst/>
        </dgm:shape>
        <dgm:presOf axis="self"/>
        <dgm:constrLst>
          <dgm:constr type="h" refType="w" fact="1.06"/>
          <dgm:constr type="h" for="ch" forName="pictRect" refType="h" fact="0.65"/>
          <dgm:constr type="w" for="ch" forName="pictRect" refType="w"/>
          <dgm:constr type="l" for="ch" forName="pictRect"/>
          <dgm:constr type="t" for="ch" forName="pictRect"/>
          <dgm:constr type="w" for="ch" forName="textRect" refType="w"/>
          <dgm:constr type="h" for="ch" forName="textRect" refType="h" fact="0.35"/>
          <dgm:constr type="l" for="ch" forName="textRect"/>
          <dgm:constr type="t" for="ch" forName="textRect" refType="b" refFor="ch" refForName="pictRect"/>
        </dgm:constrLst>
        <dgm:ruleLst/>
        <dgm:layoutNode name="pictRect">
          <dgm:alg type="sp"/>
          <dgm:shape xmlns:r="http://schemas.openxmlformats.org/officeDocument/2006/relationships" type="roundRect" r:blip="" blipPhldr="1">
            <dgm:adjLst/>
          </dgm:shape>
          <dgm:presOf/>
          <dgm:constrLst/>
          <dgm:ruleLst/>
        </dgm:layoutNode>
        <dgm:layoutNode name="textRect" styleLbl="revTx">
          <dgm:varLst>
            <dgm:bulletEnabled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bMarg"/>
          </dgm:constrLst>
          <dgm:ruleLst>
            <dgm:rule type="primFontSz" val="5" fact="NaN" max="NaN"/>
          </dgm:ruleLst>
        </dgm:layoutNode>
      </dgm:layoutNode>
      <dgm:forEach name="Name5" axis="followSib" ptType="sibTrans" cnt="1">
        <dgm:layoutNode name="sibTrans">
          <dgm:alg type="sp"/>
          <dgm:shape xmlns:r="http://schemas.openxmlformats.org/officeDocument/2006/relationships" type="rect" r:blip="" hideGeom="1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List1">
  <dgm:title val=""/>
  <dgm:desc val=""/>
  <dgm:catLst>
    <dgm:cat type="list" pri="2000"/>
    <dgm:cat type="picture" pri="2500"/>
    <dgm:cat type="pictureconvert" pri="2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 useDef="1">
    <dgm:dataModel>
      <dgm:ptLst/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3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Node" refType="w"/>
      <dgm:constr type="w" for="ch" ptType="sibTrans" refType="w" refFor="ch" refForName="compNode" op="equ" fact="0.1"/>
      <dgm:constr type="sp" refType="w" refFor="ch" refForName="compNode" op="equ" fact="0.1"/>
      <dgm:constr type="primFontSz" for="des" ptType="node" op="equ" val="65"/>
    </dgm:constrLst>
    <dgm:ruleLst/>
    <dgm:forEach name="Name4" axis="ch" ptType="node">
      <dgm:layoutNode name="compNode">
        <dgm:alg type="composite">
          <dgm:param type="ar" val="0.943"/>
        </dgm:alg>
        <dgm:shape xmlns:r="http://schemas.openxmlformats.org/officeDocument/2006/relationships" r:blip="">
          <dgm:adjLst/>
        </dgm:shape>
        <dgm:presOf axis="self"/>
        <dgm:constrLst>
          <dgm:constr type="h" refType="w" fact="1.06"/>
          <dgm:constr type="h" for="ch" forName="pictRect" refType="h" fact="0.65"/>
          <dgm:constr type="w" for="ch" forName="pictRect" refType="w"/>
          <dgm:constr type="l" for="ch" forName="pictRect"/>
          <dgm:constr type="t" for="ch" forName="pictRect"/>
          <dgm:constr type="w" for="ch" forName="textRect" refType="w"/>
          <dgm:constr type="h" for="ch" forName="textRect" refType="h" fact="0.35"/>
          <dgm:constr type="l" for="ch" forName="textRect"/>
          <dgm:constr type="t" for="ch" forName="textRect" refType="b" refFor="ch" refForName="pictRect"/>
        </dgm:constrLst>
        <dgm:ruleLst/>
        <dgm:layoutNode name="pictRect">
          <dgm:alg type="sp"/>
          <dgm:shape xmlns:r="http://schemas.openxmlformats.org/officeDocument/2006/relationships" type="roundRect" r:blip="" blipPhldr="1">
            <dgm:adjLst/>
          </dgm:shape>
          <dgm:presOf/>
          <dgm:constrLst/>
          <dgm:ruleLst/>
        </dgm:layoutNode>
        <dgm:layoutNode name="textRect" styleLbl="revTx">
          <dgm:varLst>
            <dgm:bulletEnabled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bMarg"/>
          </dgm:constrLst>
          <dgm:ruleLst>
            <dgm:rule type="primFontSz" val="5" fact="NaN" max="NaN"/>
          </dgm:ruleLst>
        </dgm:layoutNode>
      </dgm:layoutNode>
      <dgm:forEach name="Name5" axis="followSib" ptType="sibTrans" cnt="1">
        <dgm:layoutNode name="sibTrans">
          <dgm:alg type="sp"/>
          <dgm:shape xmlns:r="http://schemas.openxmlformats.org/officeDocument/2006/relationships" type="rect" r:blip="" hideGeom="1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pList1">
  <dgm:title val=""/>
  <dgm:desc val=""/>
  <dgm:catLst>
    <dgm:cat type="list" pri="2000"/>
    <dgm:cat type="picture" pri="2500"/>
    <dgm:cat type="pictureconvert" pri="2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 useDef="1">
    <dgm:dataModel>
      <dgm:ptLst/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3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Node" refType="w"/>
      <dgm:constr type="w" for="ch" ptType="sibTrans" refType="w" refFor="ch" refForName="compNode" op="equ" fact="0.1"/>
      <dgm:constr type="sp" refType="w" refFor="ch" refForName="compNode" op="equ" fact="0.1"/>
      <dgm:constr type="primFontSz" for="des" ptType="node" op="equ" val="65"/>
    </dgm:constrLst>
    <dgm:ruleLst/>
    <dgm:forEach name="Name4" axis="ch" ptType="node">
      <dgm:layoutNode name="compNode">
        <dgm:alg type="composite">
          <dgm:param type="ar" val="0.943"/>
        </dgm:alg>
        <dgm:shape xmlns:r="http://schemas.openxmlformats.org/officeDocument/2006/relationships" r:blip="">
          <dgm:adjLst/>
        </dgm:shape>
        <dgm:presOf axis="self"/>
        <dgm:constrLst>
          <dgm:constr type="h" refType="w" fact="1.06"/>
          <dgm:constr type="h" for="ch" forName="pictRect" refType="h" fact="0.65"/>
          <dgm:constr type="w" for="ch" forName="pictRect" refType="w"/>
          <dgm:constr type="l" for="ch" forName="pictRect"/>
          <dgm:constr type="t" for="ch" forName="pictRect"/>
          <dgm:constr type="w" for="ch" forName="textRect" refType="w"/>
          <dgm:constr type="h" for="ch" forName="textRect" refType="h" fact="0.35"/>
          <dgm:constr type="l" for="ch" forName="textRect"/>
          <dgm:constr type="t" for="ch" forName="textRect" refType="b" refFor="ch" refForName="pictRect"/>
        </dgm:constrLst>
        <dgm:ruleLst/>
        <dgm:layoutNode name="pictRect">
          <dgm:alg type="sp"/>
          <dgm:shape xmlns:r="http://schemas.openxmlformats.org/officeDocument/2006/relationships" type="roundRect" r:blip="" blipPhldr="1">
            <dgm:adjLst/>
          </dgm:shape>
          <dgm:presOf/>
          <dgm:constrLst/>
          <dgm:ruleLst/>
        </dgm:layoutNode>
        <dgm:layoutNode name="textRect" styleLbl="revTx">
          <dgm:varLst>
            <dgm:bulletEnabled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bMarg"/>
          </dgm:constrLst>
          <dgm:ruleLst>
            <dgm:rule type="primFontSz" val="5" fact="NaN" max="NaN"/>
          </dgm:ruleLst>
        </dgm:layoutNode>
      </dgm:layoutNode>
      <dgm:forEach name="Name5" axis="followSib" ptType="sibTrans" cnt="1">
        <dgm:layoutNode name="sibTrans">
          <dgm:alg type="sp"/>
          <dgm:shape xmlns:r="http://schemas.openxmlformats.org/officeDocument/2006/relationships" type="rect" r:blip="" hideGeom="1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pList1">
  <dgm:title val=""/>
  <dgm:desc val=""/>
  <dgm:catLst>
    <dgm:cat type="list" pri="2000"/>
    <dgm:cat type="picture" pri="2500"/>
    <dgm:cat type="pictureconvert" pri="2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 useDef="1">
    <dgm:dataModel>
      <dgm:ptLst/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3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Node" refType="w"/>
      <dgm:constr type="w" for="ch" ptType="sibTrans" refType="w" refFor="ch" refForName="compNode" op="equ" fact="0.1"/>
      <dgm:constr type="sp" refType="w" refFor="ch" refForName="compNode" op="equ" fact="0.1"/>
      <dgm:constr type="primFontSz" for="des" ptType="node" op="equ" val="65"/>
    </dgm:constrLst>
    <dgm:ruleLst/>
    <dgm:forEach name="Name4" axis="ch" ptType="node">
      <dgm:layoutNode name="compNode">
        <dgm:alg type="composite">
          <dgm:param type="ar" val="0.943"/>
        </dgm:alg>
        <dgm:shape xmlns:r="http://schemas.openxmlformats.org/officeDocument/2006/relationships" r:blip="">
          <dgm:adjLst/>
        </dgm:shape>
        <dgm:presOf axis="self"/>
        <dgm:constrLst>
          <dgm:constr type="h" refType="w" fact="1.06"/>
          <dgm:constr type="h" for="ch" forName="pictRect" refType="h" fact="0.65"/>
          <dgm:constr type="w" for="ch" forName="pictRect" refType="w"/>
          <dgm:constr type="l" for="ch" forName="pictRect"/>
          <dgm:constr type="t" for="ch" forName="pictRect"/>
          <dgm:constr type="w" for="ch" forName="textRect" refType="w"/>
          <dgm:constr type="h" for="ch" forName="textRect" refType="h" fact="0.35"/>
          <dgm:constr type="l" for="ch" forName="textRect"/>
          <dgm:constr type="t" for="ch" forName="textRect" refType="b" refFor="ch" refForName="pictRect"/>
        </dgm:constrLst>
        <dgm:ruleLst/>
        <dgm:layoutNode name="pictRect">
          <dgm:alg type="sp"/>
          <dgm:shape xmlns:r="http://schemas.openxmlformats.org/officeDocument/2006/relationships" type="roundRect" r:blip="" blipPhldr="1">
            <dgm:adjLst/>
          </dgm:shape>
          <dgm:presOf/>
          <dgm:constrLst/>
          <dgm:ruleLst/>
        </dgm:layoutNode>
        <dgm:layoutNode name="textRect" styleLbl="revTx">
          <dgm:varLst>
            <dgm:bulletEnabled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bMarg"/>
          </dgm:constrLst>
          <dgm:ruleLst>
            <dgm:rule type="primFontSz" val="5" fact="NaN" max="NaN"/>
          </dgm:ruleLst>
        </dgm:layoutNode>
      </dgm:layoutNode>
      <dgm:forEach name="Name5" axis="followSib" ptType="sibTrans" cnt="1">
        <dgm:layoutNode name="sibTrans">
          <dgm:alg type="sp"/>
          <dgm:shape xmlns:r="http://schemas.openxmlformats.org/officeDocument/2006/relationships" type="rect" r:blip="" hideGeom="1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pList1">
  <dgm:title val=""/>
  <dgm:desc val=""/>
  <dgm:catLst>
    <dgm:cat type="list" pri="2000"/>
    <dgm:cat type="picture" pri="2500"/>
    <dgm:cat type="pictureconvert" pri="2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 useDef="1">
    <dgm:dataModel>
      <dgm:ptLst/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3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Node" refType="w"/>
      <dgm:constr type="w" for="ch" ptType="sibTrans" refType="w" refFor="ch" refForName="compNode" op="equ" fact="0.1"/>
      <dgm:constr type="sp" refType="w" refFor="ch" refForName="compNode" op="equ" fact="0.1"/>
      <dgm:constr type="primFontSz" for="des" ptType="node" op="equ" val="65"/>
    </dgm:constrLst>
    <dgm:ruleLst/>
    <dgm:forEach name="Name4" axis="ch" ptType="node">
      <dgm:layoutNode name="compNode">
        <dgm:alg type="composite">
          <dgm:param type="ar" val="0.943"/>
        </dgm:alg>
        <dgm:shape xmlns:r="http://schemas.openxmlformats.org/officeDocument/2006/relationships" r:blip="">
          <dgm:adjLst/>
        </dgm:shape>
        <dgm:presOf axis="self"/>
        <dgm:constrLst>
          <dgm:constr type="h" refType="w" fact="1.06"/>
          <dgm:constr type="h" for="ch" forName="pictRect" refType="h" fact="0.65"/>
          <dgm:constr type="w" for="ch" forName="pictRect" refType="w"/>
          <dgm:constr type="l" for="ch" forName="pictRect"/>
          <dgm:constr type="t" for="ch" forName="pictRect"/>
          <dgm:constr type="w" for="ch" forName="textRect" refType="w"/>
          <dgm:constr type="h" for="ch" forName="textRect" refType="h" fact="0.35"/>
          <dgm:constr type="l" for="ch" forName="textRect"/>
          <dgm:constr type="t" for="ch" forName="textRect" refType="b" refFor="ch" refForName="pictRect"/>
        </dgm:constrLst>
        <dgm:ruleLst/>
        <dgm:layoutNode name="pictRect">
          <dgm:alg type="sp"/>
          <dgm:shape xmlns:r="http://schemas.openxmlformats.org/officeDocument/2006/relationships" type="roundRect" r:blip="" blipPhldr="1">
            <dgm:adjLst/>
          </dgm:shape>
          <dgm:presOf/>
          <dgm:constrLst/>
          <dgm:ruleLst/>
        </dgm:layoutNode>
        <dgm:layoutNode name="textRect" styleLbl="revTx">
          <dgm:varLst>
            <dgm:bulletEnabled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bMarg"/>
          </dgm:constrLst>
          <dgm:ruleLst>
            <dgm:rule type="primFontSz" val="5" fact="NaN" max="NaN"/>
          </dgm:ruleLst>
        </dgm:layoutNode>
      </dgm:layoutNode>
      <dgm:forEach name="Name5" axis="followSib" ptType="sibTrans" cnt="1">
        <dgm:layoutNode name="sibTrans">
          <dgm:alg type="sp"/>
          <dgm:shape xmlns:r="http://schemas.openxmlformats.org/officeDocument/2006/relationships" type="rect" r:blip="" hideGeom="1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pList1">
  <dgm:title val=""/>
  <dgm:desc val=""/>
  <dgm:catLst>
    <dgm:cat type="list" pri="2000"/>
    <dgm:cat type="picture" pri="2500"/>
    <dgm:cat type="pictureconvert" pri="2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 useDef="1">
    <dgm:dataModel>
      <dgm:ptLst/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3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Node" refType="w"/>
      <dgm:constr type="w" for="ch" ptType="sibTrans" refType="w" refFor="ch" refForName="compNode" op="equ" fact="0.1"/>
      <dgm:constr type="sp" refType="w" refFor="ch" refForName="compNode" op="equ" fact="0.1"/>
      <dgm:constr type="primFontSz" for="des" ptType="node" op="equ" val="65"/>
    </dgm:constrLst>
    <dgm:ruleLst/>
    <dgm:forEach name="Name4" axis="ch" ptType="node">
      <dgm:layoutNode name="compNode">
        <dgm:alg type="composite">
          <dgm:param type="ar" val="0.943"/>
        </dgm:alg>
        <dgm:shape xmlns:r="http://schemas.openxmlformats.org/officeDocument/2006/relationships" r:blip="">
          <dgm:adjLst/>
        </dgm:shape>
        <dgm:presOf axis="self"/>
        <dgm:constrLst>
          <dgm:constr type="h" refType="w" fact="1.06"/>
          <dgm:constr type="h" for="ch" forName="pictRect" refType="h" fact="0.65"/>
          <dgm:constr type="w" for="ch" forName="pictRect" refType="w"/>
          <dgm:constr type="l" for="ch" forName="pictRect"/>
          <dgm:constr type="t" for="ch" forName="pictRect"/>
          <dgm:constr type="w" for="ch" forName="textRect" refType="w"/>
          <dgm:constr type="h" for="ch" forName="textRect" refType="h" fact="0.35"/>
          <dgm:constr type="l" for="ch" forName="textRect"/>
          <dgm:constr type="t" for="ch" forName="textRect" refType="b" refFor="ch" refForName="pictRect"/>
        </dgm:constrLst>
        <dgm:ruleLst/>
        <dgm:layoutNode name="pictRect">
          <dgm:alg type="sp"/>
          <dgm:shape xmlns:r="http://schemas.openxmlformats.org/officeDocument/2006/relationships" type="roundRect" r:blip="" blipPhldr="1">
            <dgm:adjLst/>
          </dgm:shape>
          <dgm:presOf/>
          <dgm:constrLst/>
          <dgm:ruleLst/>
        </dgm:layoutNode>
        <dgm:layoutNode name="textRect" styleLbl="revTx">
          <dgm:varLst>
            <dgm:bulletEnabled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bMarg"/>
          </dgm:constrLst>
          <dgm:ruleLst>
            <dgm:rule type="primFontSz" val="5" fact="NaN" max="NaN"/>
          </dgm:ruleLst>
        </dgm:layoutNode>
      </dgm:layoutNode>
      <dgm:forEach name="Name5" axis="followSib" ptType="sibTrans" cnt="1">
        <dgm:layoutNode name="sibTrans">
          <dgm:alg type="sp"/>
          <dgm:shape xmlns:r="http://schemas.openxmlformats.org/officeDocument/2006/relationships" type="rect" r:blip="" hideGeom="1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pList1">
  <dgm:title val=""/>
  <dgm:desc val=""/>
  <dgm:catLst>
    <dgm:cat type="list" pri="2000"/>
    <dgm:cat type="picture" pri="2500"/>
    <dgm:cat type="pictureconvert" pri="2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 useDef="1">
    <dgm:dataModel>
      <dgm:ptLst/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3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Node" refType="w"/>
      <dgm:constr type="w" for="ch" ptType="sibTrans" refType="w" refFor="ch" refForName="compNode" op="equ" fact="0.1"/>
      <dgm:constr type="sp" refType="w" refFor="ch" refForName="compNode" op="equ" fact="0.1"/>
      <dgm:constr type="primFontSz" for="des" ptType="node" op="equ" val="65"/>
    </dgm:constrLst>
    <dgm:ruleLst/>
    <dgm:forEach name="Name4" axis="ch" ptType="node">
      <dgm:layoutNode name="compNode">
        <dgm:alg type="composite">
          <dgm:param type="ar" val="0.943"/>
        </dgm:alg>
        <dgm:shape xmlns:r="http://schemas.openxmlformats.org/officeDocument/2006/relationships" r:blip="">
          <dgm:adjLst/>
        </dgm:shape>
        <dgm:presOf axis="self"/>
        <dgm:constrLst>
          <dgm:constr type="h" refType="w" fact="1.06"/>
          <dgm:constr type="h" for="ch" forName="pictRect" refType="h" fact="0.65"/>
          <dgm:constr type="w" for="ch" forName="pictRect" refType="w"/>
          <dgm:constr type="l" for="ch" forName="pictRect"/>
          <dgm:constr type="t" for="ch" forName="pictRect"/>
          <dgm:constr type="w" for="ch" forName="textRect" refType="w"/>
          <dgm:constr type="h" for="ch" forName="textRect" refType="h" fact="0.35"/>
          <dgm:constr type="l" for="ch" forName="textRect"/>
          <dgm:constr type="t" for="ch" forName="textRect" refType="b" refFor="ch" refForName="pictRect"/>
        </dgm:constrLst>
        <dgm:ruleLst/>
        <dgm:layoutNode name="pictRect">
          <dgm:alg type="sp"/>
          <dgm:shape xmlns:r="http://schemas.openxmlformats.org/officeDocument/2006/relationships" type="roundRect" r:blip="" blipPhldr="1">
            <dgm:adjLst/>
          </dgm:shape>
          <dgm:presOf/>
          <dgm:constrLst/>
          <dgm:ruleLst/>
        </dgm:layoutNode>
        <dgm:layoutNode name="textRect" styleLbl="revTx">
          <dgm:varLst>
            <dgm:bulletEnabled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bMarg"/>
          </dgm:constrLst>
          <dgm:ruleLst>
            <dgm:rule type="primFontSz" val="5" fact="NaN" max="NaN"/>
          </dgm:ruleLst>
        </dgm:layoutNode>
      </dgm:layoutNode>
      <dgm:forEach name="Name5" axis="followSib" ptType="sibTrans" cnt="1">
        <dgm:layoutNode name="sibTrans">
          <dgm:alg type="sp"/>
          <dgm:shape xmlns:r="http://schemas.openxmlformats.org/officeDocument/2006/relationships" type="rect" r:blip="" hideGeom="1">
            <dgm:adjLst/>
          </dgm:shape>
          <dgm:presOf axis="self"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머리글 개체 틀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ko-KR" altLang="en-US"/>
          </a:p>
        </p:txBody>
      </p:sp>
      <p:sp>
        <p:nvSpPr>
          <p:cNvPr id="3" name="날짜 개체 틀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D9207C8-74F0-4923-A752-3A8BA5E362A9}" type="datetimeFigureOut">
              <a:rPr lang="ko-KR" altLang="en-US" smtClean="0"/>
              <a:t>2025-09-26</a:t>
            </a:fld>
            <a:endParaRPr lang="ko-KR" altLang="en-US"/>
          </a:p>
        </p:txBody>
      </p:sp>
      <p:sp>
        <p:nvSpPr>
          <p:cNvPr id="4" name="슬라이드 이미지 개체 틀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ko-KR" altLang="en-US"/>
          </a:p>
        </p:txBody>
      </p:sp>
      <p:sp>
        <p:nvSpPr>
          <p:cNvPr id="5" name="슬라이드 노트 개체 틀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ko-KR" altLang="en-US"/>
              <a:t>마스터 텍스트 스타일을 편집하려면 클릭</a:t>
            </a:r>
          </a:p>
          <a:p>
            <a:pPr lvl="1"/>
            <a:r>
              <a:rPr lang="ko-KR" altLang="en-US"/>
              <a:t>두 번째 수준</a:t>
            </a:r>
          </a:p>
          <a:p>
            <a:pPr lvl="2"/>
            <a:r>
              <a:rPr lang="ko-KR" altLang="en-US"/>
              <a:t>세 번째 수준</a:t>
            </a:r>
          </a:p>
          <a:p>
            <a:pPr lvl="3"/>
            <a:r>
              <a:rPr lang="ko-KR" altLang="en-US"/>
              <a:t>네 번째 수준</a:t>
            </a:r>
          </a:p>
          <a:p>
            <a:pPr lvl="4"/>
            <a:r>
              <a:rPr lang="ko-KR" altLang="en-US"/>
              <a:t>다섯 번째 수준</a:t>
            </a:r>
          </a:p>
        </p:txBody>
      </p:sp>
      <p:sp>
        <p:nvSpPr>
          <p:cNvPr id="6" name="바닥글 개체 틀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ko-KR" altLang="en-US"/>
          </a:p>
        </p:txBody>
      </p:sp>
      <p:sp>
        <p:nvSpPr>
          <p:cNvPr id="7" name="슬라이드 번호 개체 틀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9ED3CFB-02A0-40B2-85B4-A8386C517260}" type="slidenum">
              <a:rPr lang="ko-KR" altLang="en-US" smtClean="0"/>
              <a:t>‹#›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222762789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1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1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1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1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1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1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1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1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1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ko-KR" b="1" dirty="0"/>
              <a:t>(</a:t>
            </a:r>
            <a:r>
              <a:rPr lang="ko-KR" altLang="en-US" b="1" dirty="0"/>
              <a:t>클릭 후 배경 영상 재생 시 발표</a:t>
            </a:r>
            <a:r>
              <a:rPr lang="en-US" altLang="ko-KR" b="1" dirty="0"/>
              <a:t>)</a:t>
            </a:r>
            <a:r>
              <a:rPr lang="en-US" altLang="ko-KR" dirty="0"/>
              <a:t> </a:t>
            </a:r>
            <a:r>
              <a:rPr lang="ko-KR" altLang="en-US" dirty="0"/>
              <a:t>안녕하세요</a:t>
            </a:r>
            <a:r>
              <a:rPr lang="en-US" altLang="ko-KR" dirty="0"/>
              <a:t>. </a:t>
            </a:r>
          </a:p>
          <a:p>
            <a:r>
              <a:rPr lang="en-US" altLang="ko-KR" dirty="0"/>
              <a:t>AWS</a:t>
            </a:r>
            <a:r>
              <a:rPr lang="ko-KR" altLang="en-US" dirty="0"/>
              <a:t> 기반 </a:t>
            </a:r>
            <a:r>
              <a:rPr lang="en-US" altLang="ko-KR" dirty="0"/>
              <a:t>IoT </a:t>
            </a:r>
            <a:r>
              <a:rPr lang="ko-KR" altLang="en-US" dirty="0"/>
              <a:t>보안에 대한 발표를 맡게 된 고현수 입니다</a:t>
            </a:r>
            <a:r>
              <a:rPr lang="en-US" altLang="ko-KR" dirty="0"/>
              <a:t>.</a:t>
            </a:r>
          </a:p>
          <a:p>
            <a:endParaRPr lang="en-US" altLang="ko-KR" dirty="0"/>
          </a:p>
        </p:txBody>
      </p:sp>
      <p:sp>
        <p:nvSpPr>
          <p:cNvPr id="4" name="슬라이드 번호 개체 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9ED3CFB-02A0-40B2-85B4-A8386C517260}" type="slidenum">
              <a:rPr lang="ko-KR" altLang="en-US" smtClean="0"/>
              <a:t>1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318681166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ko-KR" altLang="en-US" dirty="0"/>
              <a:t>오늘 발표는 다음과 같은 순서로 진행하겠습니다</a:t>
            </a:r>
            <a:r>
              <a:rPr lang="en-US" altLang="ko-KR" dirty="0"/>
              <a:t>.</a:t>
            </a:r>
          </a:p>
          <a:p>
            <a:endParaRPr lang="en-US" altLang="ko-KR" dirty="0"/>
          </a:p>
          <a:p>
            <a:r>
              <a:rPr lang="ko-KR" altLang="en-US" dirty="0"/>
              <a:t>먼저 저희 팀 소개를 드리고</a:t>
            </a:r>
            <a:r>
              <a:rPr lang="en-US" altLang="ko-KR" dirty="0"/>
              <a:t>, </a:t>
            </a:r>
            <a:r>
              <a:rPr lang="ko-KR" altLang="en-US" dirty="0"/>
              <a:t>주제 선정 배경을 설명한 후</a:t>
            </a:r>
            <a:r>
              <a:rPr lang="en-US" altLang="ko-KR" dirty="0"/>
              <a:t>, </a:t>
            </a:r>
            <a:r>
              <a:rPr lang="ko-KR" altLang="en-US" dirty="0"/>
              <a:t>프로젝트 목표에 대해 말씀드리겠습니다</a:t>
            </a:r>
            <a:r>
              <a:rPr lang="en-US" altLang="ko-KR" dirty="0"/>
              <a:t>. </a:t>
            </a:r>
          </a:p>
          <a:p>
            <a:endParaRPr lang="en-US" altLang="ko-KR" dirty="0"/>
          </a:p>
          <a:p>
            <a:r>
              <a:rPr lang="ko-KR" altLang="en-US" dirty="0"/>
              <a:t>그 다음 </a:t>
            </a:r>
            <a:r>
              <a:rPr lang="ko-KR" altLang="en-US" dirty="0" err="1"/>
              <a:t>차별점</a:t>
            </a:r>
            <a:r>
              <a:rPr lang="ko-KR" altLang="en-US" dirty="0"/>
              <a:t> 및 기대효과 </a:t>
            </a:r>
            <a:r>
              <a:rPr lang="en-US" altLang="ko-KR" dirty="0"/>
              <a:t>, </a:t>
            </a:r>
            <a:r>
              <a:rPr lang="ko-KR" altLang="en-US" dirty="0"/>
              <a:t>활용기술</a:t>
            </a:r>
            <a:r>
              <a:rPr lang="en-US" altLang="ko-KR" dirty="0"/>
              <a:t>, </a:t>
            </a:r>
            <a:r>
              <a:rPr lang="ko-KR" altLang="en-US" dirty="0"/>
              <a:t>코드 구현 및 시연영상을 보여드린 후 마지막으로 소회 및 출처를 말씀드리겠습니다</a:t>
            </a:r>
            <a:r>
              <a:rPr lang="en-US" altLang="ko-KR" dirty="0"/>
              <a:t>. </a:t>
            </a:r>
            <a:r>
              <a:rPr lang="en-US" altLang="ko-KR" b="1" dirty="0"/>
              <a:t>(</a:t>
            </a:r>
            <a:r>
              <a:rPr lang="ko-KR" altLang="en-US" b="1" dirty="0"/>
              <a:t>클릭</a:t>
            </a:r>
            <a:r>
              <a:rPr lang="en-US" altLang="ko-KR" b="1" dirty="0"/>
              <a:t>)</a:t>
            </a:r>
            <a:endParaRPr lang="ko-KR" altLang="en-US" b="1" dirty="0"/>
          </a:p>
        </p:txBody>
      </p:sp>
      <p:sp>
        <p:nvSpPr>
          <p:cNvPr id="4" name="슬라이드 번호 개체 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9ED3CFB-02A0-40B2-85B4-A8386C517260}" type="slidenum">
              <a:rPr lang="ko-KR" altLang="en-US" smtClean="0"/>
              <a:t>2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100773240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ko-KR" altLang="en-US" dirty="0"/>
              <a:t>저희 팀 이름은 </a:t>
            </a:r>
            <a:r>
              <a:rPr lang="en-US" altLang="ko-KR" dirty="0"/>
              <a:t>'</a:t>
            </a:r>
            <a:r>
              <a:rPr lang="en-US" altLang="ko-KR" b="1" dirty="0"/>
              <a:t>IoT Guard'</a:t>
            </a:r>
            <a:r>
              <a:rPr lang="ko-KR" altLang="en-US" dirty="0"/>
              <a:t>입니다</a:t>
            </a:r>
            <a:r>
              <a:rPr lang="en-US" altLang="ko-KR" dirty="0"/>
              <a:t>. </a:t>
            </a:r>
          </a:p>
          <a:p>
            <a:r>
              <a:rPr lang="en-US" altLang="ko-KR" dirty="0" smtClean="0"/>
              <a:t>Internet of Things</a:t>
            </a:r>
            <a:r>
              <a:rPr lang="ko-KR" altLang="en-US" dirty="0" smtClean="0"/>
              <a:t> </a:t>
            </a:r>
            <a:r>
              <a:rPr lang="en-US" altLang="ko-KR" dirty="0" smtClean="0"/>
              <a:t>Guard</a:t>
            </a:r>
            <a:r>
              <a:rPr lang="ko-KR" altLang="en-US" dirty="0" smtClean="0"/>
              <a:t>의 약자로 </a:t>
            </a:r>
            <a:r>
              <a:rPr lang="en-US" altLang="ko-KR" b="1" dirty="0"/>
              <a:t>(</a:t>
            </a:r>
            <a:r>
              <a:rPr lang="ko-KR" altLang="en-US" b="1" dirty="0"/>
              <a:t>클릭</a:t>
            </a:r>
            <a:r>
              <a:rPr lang="en-US" altLang="ko-KR" b="1" dirty="0"/>
              <a:t>)</a:t>
            </a:r>
          </a:p>
          <a:p>
            <a:endParaRPr lang="en-US" altLang="ko-KR" dirty="0"/>
          </a:p>
          <a:p>
            <a:r>
              <a:rPr lang="en-US" altLang="ko-KR" dirty="0"/>
              <a:t>IoT</a:t>
            </a:r>
            <a:r>
              <a:rPr lang="ko-KR" altLang="en-US" dirty="0"/>
              <a:t>는 사물인터넷을</a:t>
            </a:r>
            <a:r>
              <a:rPr lang="en-US" altLang="ko-KR" dirty="0"/>
              <a:t>, G</a:t>
            </a:r>
            <a:r>
              <a:rPr lang="ko-KR" altLang="en-US" dirty="0"/>
              <a:t>는 </a:t>
            </a:r>
            <a:r>
              <a:rPr lang="en-US" altLang="ko-KR" dirty="0"/>
              <a:t>Guard, </a:t>
            </a:r>
            <a:r>
              <a:rPr lang="ko-KR" altLang="en-US" dirty="0"/>
              <a:t>즉 수호자를 뜻합니다</a:t>
            </a:r>
            <a:r>
              <a:rPr lang="en-US" altLang="ko-KR" dirty="0"/>
              <a:t>. </a:t>
            </a:r>
          </a:p>
          <a:p>
            <a:endParaRPr lang="en-US" altLang="ko-KR" dirty="0"/>
          </a:p>
          <a:p>
            <a:r>
              <a:rPr lang="ko-KR" altLang="en-US" dirty="0"/>
              <a:t>사물인터넷 보안을 지키는 수호자가 되겠다는 의미를 담아</a:t>
            </a:r>
            <a:endParaRPr lang="en-US" altLang="ko-KR" dirty="0"/>
          </a:p>
          <a:p>
            <a:endParaRPr lang="en-US" altLang="ko-KR" dirty="0"/>
          </a:p>
          <a:p>
            <a:r>
              <a:rPr lang="ko-KR" altLang="en-US" dirty="0"/>
              <a:t>팀 이름을 </a:t>
            </a:r>
            <a:r>
              <a:rPr lang="en-US" altLang="ko-KR" dirty="0" err="1"/>
              <a:t>IoTG</a:t>
            </a:r>
            <a:r>
              <a:rPr lang="ko-KR" altLang="en-US" dirty="0"/>
              <a:t>로 결정했습니다</a:t>
            </a:r>
            <a:r>
              <a:rPr lang="en-US" altLang="ko-KR" dirty="0"/>
              <a:t>.</a:t>
            </a:r>
          </a:p>
          <a:p>
            <a:endParaRPr lang="en-US" altLang="ko-KR" dirty="0"/>
          </a:p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ko-KR" altLang="en-US" dirty="0"/>
              <a:t>다음은 </a:t>
            </a:r>
            <a:r>
              <a:rPr lang="en-US" altLang="ko-KR" dirty="0"/>
              <a:t>3</a:t>
            </a:r>
            <a:r>
              <a:rPr lang="ko-KR" altLang="en-US" dirty="0"/>
              <a:t>주간의 프로젝트 진행 과정을 간략히 소개하겠습니다</a:t>
            </a:r>
            <a:r>
              <a:rPr lang="en-US" altLang="ko-KR" dirty="0"/>
              <a:t>. </a:t>
            </a:r>
            <a:r>
              <a:rPr lang="en-US" altLang="ko-KR" b="1" dirty="0"/>
              <a:t>(</a:t>
            </a:r>
            <a:r>
              <a:rPr lang="ko-KR" altLang="en-US" b="1" dirty="0"/>
              <a:t>클릭</a:t>
            </a:r>
            <a:r>
              <a:rPr lang="en-US" altLang="ko-KR" b="1" dirty="0"/>
              <a:t>)</a:t>
            </a:r>
            <a:r>
              <a:rPr lang="en-US" altLang="ko-KR" dirty="0"/>
              <a:t> </a:t>
            </a:r>
            <a:r>
              <a:rPr lang="en-US" altLang="ko-KR" b="1" dirty="0"/>
              <a:t>(</a:t>
            </a:r>
            <a:r>
              <a:rPr lang="ko-KR" altLang="en-US" b="1" dirty="0"/>
              <a:t>처음에 </a:t>
            </a:r>
            <a:r>
              <a:rPr lang="en-US" altLang="ko-KR" b="1" dirty="0"/>
              <a:t>1</a:t>
            </a:r>
            <a:r>
              <a:rPr lang="ko-KR" altLang="en-US" b="1" dirty="0"/>
              <a:t>주차 자동으로 등장</a:t>
            </a:r>
            <a:r>
              <a:rPr lang="en-US" altLang="ko-KR" b="1" dirty="0"/>
              <a:t>)</a:t>
            </a:r>
          </a:p>
          <a:p>
            <a:endParaRPr lang="ko-KR" altLang="en-US" dirty="0"/>
          </a:p>
        </p:txBody>
      </p:sp>
      <p:sp>
        <p:nvSpPr>
          <p:cNvPr id="4" name="슬라이드 번호 개체 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9ED3CFB-02A0-40B2-85B4-A8386C517260}" type="slidenum">
              <a:rPr lang="ko-KR" altLang="en-US" smtClean="0"/>
              <a:t>3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221305205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ko-KR" dirty="0"/>
              <a:t>1</a:t>
            </a:r>
            <a:r>
              <a:rPr lang="ko-KR" altLang="en-US" dirty="0"/>
              <a:t>주차에는 주제 선정과 역할 분배</a:t>
            </a:r>
            <a:r>
              <a:rPr lang="en-US" altLang="ko-KR" dirty="0"/>
              <a:t>, </a:t>
            </a:r>
            <a:r>
              <a:rPr lang="ko-KR" altLang="en-US" dirty="0"/>
              <a:t>공격 환경 구성</a:t>
            </a:r>
            <a:r>
              <a:rPr lang="en-US" altLang="ko-KR" dirty="0"/>
              <a:t>, </a:t>
            </a:r>
            <a:r>
              <a:rPr lang="ko-KR" altLang="en-US" dirty="0"/>
              <a:t>그리고 </a:t>
            </a:r>
            <a:r>
              <a:rPr lang="ko-KR" altLang="en-US" dirty="0" smtClean="0"/>
              <a:t>네트워크 </a:t>
            </a:r>
            <a:r>
              <a:rPr lang="ko-KR" altLang="en-US" dirty="0"/>
              <a:t>구성을 완료했습니다</a:t>
            </a:r>
            <a:r>
              <a:rPr lang="en-US" altLang="ko-KR" dirty="0"/>
              <a:t>. </a:t>
            </a:r>
            <a:r>
              <a:rPr lang="en-US" altLang="ko-KR" b="1" dirty="0"/>
              <a:t>(</a:t>
            </a:r>
            <a:r>
              <a:rPr lang="ko-KR" altLang="en-US" b="1" dirty="0"/>
              <a:t>클릭</a:t>
            </a:r>
            <a:r>
              <a:rPr lang="en-US" altLang="ko-KR" b="1" dirty="0"/>
              <a:t>)</a:t>
            </a:r>
          </a:p>
          <a:p>
            <a:endParaRPr lang="en-US" altLang="ko-KR" dirty="0"/>
          </a:p>
          <a:p>
            <a:r>
              <a:rPr lang="en-US" altLang="ko-KR" dirty="0"/>
              <a:t>2</a:t>
            </a:r>
            <a:r>
              <a:rPr lang="ko-KR" altLang="en-US" dirty="0"/>
              <a:t>주차에는 각자 맡은 역할에 따라 코드를 작성하고</a:t>
            </a:r>
            <a:r>
              <a:rPr lang="en-US" altLang="ko-KR" dirty="0"/>
              <a:t>, </a:t>
            </a:r>
            <a:r>
              <a:rPr lang="ko-KR" altLang="en-US" dirty="0"/>
              <a:t>시스템 통합 및 연동성을 확인했습니다</a:t>
            </a:r>
            <a:r>
              <a:rPr lang="en-US" altLang="ko-KR" b="1" dirty="0"/>
              <a:t>. (</a:t>
            </a:r>
            <a:r>
              <a:rPr lang="ko-KR" altLang="en-US" b="1" dirty="0"/>
              <a:t>클릭</a:t>
            </a:r>
            <a:r>
              <a:rPr lang="en-US" altLang="ko-KR" b="1" dirty="0"/>
              <a:t>)</a:t>
            </a:r>
          </a:p>
          <a:p>
            <a:endParaRPr lang="en-US" altLang="ko-KR" dirty="0"/>
          </a:p>
          <a:p>
            <a:r>
              <a:rPr lang="en-US" altLang="ko-KR" dirty="0"/>
              <a:t>3</a:t>
            </a:r>
            <a:r>
              <a:rPr lang="ko-KR" altLang="en-US" dirty="0"/>
              <a:t>주차에는 </a:t>
            </a:r>
            <a:r>
              <a:rPr lang="en-US" altLang="ko-KR" dirty="0"/>
              <a:t>PPT </a:t>
            </a:r>
            <a:r>
              <a:rPr lang="ko-KR" altLang="en-US" dirty="0"/>
              <a:t>작성과 시연 영상 제작</a:t>
            </a:r>
            <a:r>
              <a:rPr lang="en-US" altLang="ko-KR" dirty="0"/>
              <a:t>, </a:t>
            </a:r>
            <a:r>
              <a:rPr lang="ko-KR" altLang="en-US" dirty="0"/>
              <a:t>그리고 오늘 발표 준비를 진행했습니다</a:t>
            </a:r>
            <a:r>
              <a:rPr lang="en-US" altLang="ko-KR" dirty="0"/>
              <a:t>. </a:t>
            </a:r>
            <a:r>
              <a:rPr lang="en-US" altLang="ko-KR" b="1" dirty="0"/>
              <a:t>(</a:t>
            </a:r>
            <a:r>
              <a:rPr lang="ko-KR" altLang="en-US" b="1" dirty="0"/>
              <a:t>클릭 다음 슬라이드로</a:t>
            </a:r>
            <a:r>
              <a:rPr lang="en-US" altLang="ko-KR" b="1" dirty="0"/>
              <a:t>)</a:t>
            </a:r>
          </a:p>
        </p:txBody>
      </p:sp>
      <p:sp>
        <p:nvSpPr>
          <p:cNvPr id="4" name="슬라이드 번호 개체 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9ED3CFB-02A0-40B2-85B4-A8386C517260}" type="slidenum">
              <a:rPr lang="ko-KR" altLang="en-US" smtClean="0"/>
              <a:t>4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274599253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73A114A-F713-B6B8-90AB-BDA08618C6E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>
            <a:extLst>
              <a:ext uri="{FF2B5EF4-FFF2-40B4-BE49-F238E27FC236}">
                <a16:creationId xmlns:a16="http://schemas.microsoft.com/office/drawing/2014/main" id="{5EA2FB6B-C69A-777A-4315-6272BA14EAD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>
            <a:extLst>
              <a:ext uri="{FF2B5EF4-FFF2-40B4-BE49-F238E27FC236}">
                <a16:creationId xmlns:a16="http://schemas.microsoft.com/office/drawing/2014/main" id="{4DC89253-0095-B404-694E-F2E49393149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ko-KR" altLang="en-US" dirty="0" smtClean="0"/>
              <a:t>저희 팀</a:t>
            </a:r>
            <a:r>
              <a:rPr lang="ko-KR" altLang="en-US" baseline="0" dirty="0" smtClean="0"/>
              <a:t> 구성원들이 맡은 역할을</a:t>
            </a:r>
            <a:r>
              <a:rPr lang="ko-KR" altLang="en-US" dirty="0" smtClean="0"/>
              <a:t> 소개하겠습니다</a:t>
            </a:r>
            <a:endParaRPr lang="en-US" altLang="ko-KR" dirty="0"/>
          </a:p>
        </p:txBody>
      </p:sp>
      <p:sp>
        <p:nvSpPr>
          <p:cNvPr id="4" name="슬라이드 번호 개체 틀 3">
            <a:extLst>
              <a:ext uri="{FF2B5EF4-FFF2-40B4-BE49-F238E27FC236}">
                <a16:creationId xmlns:a16="http://schemas.microsoft.com/office/drawing/2014/main" id="{E951F23A-2BB7-3103-916A-98CA9394100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9ED3CFB-02A0-40B2-85B4-A8386C517260}" type="slidenum">
              <a:rPr lang="ko-KR" altLang="en-US" smtClean="0"/>
              <a:t>5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278838496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024264D-C42D-AE24-2042-A8710C90AE4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>
            <a:extLst>
              <a:ext uri="{FF2B5EF4-FFF2-40B4-BE49-F238E27FC236}">
                <a16:creationId xmlns:a16="http://schemas.microsoft.com/office/drawing/2014/main" id="{49925970-5B3E-A5C2-9157-94B5EA7114C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>
            <a:extLst>
              <a:ext uri="{FF2B5EF4-FFF2-40B4-BE49-F238E27FC236}">
                <a16:creationId xmlns:a16="http://schemas.microsoft.com/office/drawing/2014/main" id="{699FF77E-282E-939E-886D-F8160CCCC63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ko-KR" altLang="en-US" dirty="0"/>
              <a:t>팀장 </a:t>
            </a:r>
            <a:r>
              <a:rPr lang="ko-KR" altLang="en-US" dirty="0" smtClean="0"/>
              <a:t>정상호는</a:t>
            </a:r>
            <a:r>
              <a:rPr lang="en-US" altLang="ko-KR" baseline="0" dirty="0" smtClean="0"/>
              <a:t> </a:t>
            </a:r>
            <a:r>
              <a:rPr lang="en-US" altLang="ko-KR" dirty="0" smtClean="0"/>
              <a:t>AWS </a:t>
            </a:r>
            <a:r>
              <a:rPr lang="en-US" altLang="ko-KR" dirty="0"/>
              <a:t>IoT Core </a:t>
            </a:r>
            <a:r>
              <a:rPr lang="ko-KR" altLang="en-US" dirty="0"/>
              <a:t>설정을 비롯해 </a:t>
            </a:r>
            <a:r>
              <a:rPr lang="en-US" altLang="ko-KR" dirty="0"/>
              <a:t>Things, </a:t>
            </a:r>
            <a:r>
              <a:rPr lang="ko-KR" altLang="en-US" dirty="0"/>
              <a:t>인증서</a:t>
            </a:r>
            <a:r>
              <a:rPr lang="en-US" altLang="ko-KR" dirty="0"/>
              <a:t>, IoT Policy </a:t>
            </a:r>
            <a:r>
              <a:rPr lang="ko-KR" altLang="en-US" dirty="0"/>
              <a:t>관리를 담당했습니다</a:t>
            </a:r>
            <a:r>
              <a:rPr lang="en-US" altLang="ko-KR" dirty="0" smtClean="0"/>
              <a:t>.</a:t>
            </a:r>
            <a:r>
              <a:rPr lang="en-US" altLang="ko-KR" baseline="0" dirty="0" smtClean="0"/>
              <a:t> </a:t>
            </a:r>
            <a:r>
              <a:rPr lang="ko-KR" altLang="en-US" dirty="0" smtClean="0"/>
              <a:t>또한 </a:t>
            </a:r>
            <a:r>
              <a:rPr lang="en-US" altLang="ko-KR" dirty="0"/>
              <a:t>IoT Rule </a:t>
            </a:r>
            <a:r>
              <a:rPr lang="ko-KR" altLang="en-US" dirty="0"/>
              <a:t>설계 및 </a:t>
            </a:r>
            <a:r>
              <a:rPr lang="en-US" altLang="ko-KR" dirty="0"/>
              <a:t>S3 </a:t>
            </a:r>
            <a:r>
              <a:rPr lang="ko-KR" altLang="en-US" dirty="0"/>
              <a:t>라우팅 구성과 명령 경로 설계 및 구현을 맡았습니다</a:t>
            </a:r>
            <a:r>
              <a:rPr lang="en-US" altLang="ko-KR" dirty="0" smtClean="0"/>
              <a:t>.(</a:t>
            </a:r>
            <a:r>
              <a:rPr lang="ko-KR" altLang="en-US" dirty="0" smtClean="0"/>
              <a:t>클릭</a:t>
            </a:r>
            <a:r>
              <a:rPr lang="en-US" altLang="ko-KR" dirty="0" smtClean="0"/>
              <a:t>)</a:t>
            </a:r>
            <a:endParaRPr lang="ko-KR" altLang="en-US" b="1" dirty="0"/>
          </a:p>
        </p:txBody>
      </p:sp>
      <p:sp>
        <p:nvSpPr>
          <p:cNvPr id="4" name="슬라이드 번호 개체 틀 3">
            <a:extLst>
              <a:ext uri="{FF2B5EF4-FFF2-40B4-BE49-F238E27FC236}">
                <a16:creationId xmlns:a16="http://schemas.microsoft.com/office/drawing/2014/main" id="{DAD76241-32FA-0AB0-459C-1D4B4C23A6D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9ED3CFB-02A0-40B2-85B4-A8386C517260}" type="slidenum">
              <a:rPr lang="ko-KR" altLang="en-US" smtClean="0"/>
              <a:t>6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185198923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C5DE612-7E38-EEC5-AFF5-5D63798117B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>
            <a:extLst>
              <a:ext uri="{FF2B5EF4-FFF2-40B4-BE49-F238E27FC236}">
                <a16:creationId xmlns:a16="http://schemas.microsoft.com/office/drawing/2014/main" id="{E35141E9-267F-253E-989C-81BEB767983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>
            <a:extLst>
              <a:ext uri="{FF2B5EF4-FFF2-40B4-BE49-F238E27FC236}">
                <a16:creationId xmlns:a16="http://schemas.microsoft.com/office/drawing/2014/main" id="{DAE57F91-75A8-CC5C-E175-2097E6AF099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altLang="ko-KR" dirty="0"/>
          </a:p>
        </p:txBody>
      </p:sp>
      <p:sp>
        <p:nvSpPr>
          <p:cNvPr id="4" name="슬라이드 번호 개체 틀 3">
            <a:extLst>
              <a:ext uri="{FF2B5EF4-FFF2-40B4-BE49-F238E27FC236}">
                <a16:creationId xmlns:a16="http://schemas.microsoft.com/office/drawing/2014/main" id="{0776BD91-A212-BA4A-CBE8-8A50FFC3D89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9ED3CFB-02A0-40B2-85B4-A8386C517260}" type="slidenum">
              <a:rPr lang="ko-KR" altLang="en-US" smtClean="0"/>
              <a:t>7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324212722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68AE68B-9D07-323A-B495-1118CB254FB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>
            <a:extLst>
              <a:ext uri="{FF2B5EF4-FFF2-40B4-BE49-F238E27FC236}">
                <a16:creationId xmlns:a16="http://schemas.microsoft.com/office/drawing/2014/main" id="{5214EEB6-9CE5-F837-3C81-FDBF617155C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>
            <a:extLst>
              <a:ext uri="{FF2B5EF4-FFF2-40B4-BE49-F238E27FC236}">
                <a16:creationId xmlns:a16="http://schemas.microsoft.com/office/drawing/2014/main" id="{65503C1D-FD4B-6CD4-B2D5-2F41D7653EF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ko-KR" altLang="en-US" dirty="0" smtClean="0"/>
              <a:t>팀원 </a:t>
            </a:r>
            <a:r>
              <a:rPr lang="ko-KR" altLang="en-US" dirty="0" err="1" smtClean="0"/>
              <a:t>고현수는</a:t>
            </a:r>
            <a:r>
              <a:rPr lang="en-US" altLang="ko-KR" baseline="0" dirty="0" smtClean="0"/>
              <a:t> </a:t>
            </a:r>
            <a:r>
              <a:rPr lang="ko-KR" altLang="en-US" sz="1200" dirty="0" smtClean="0">
                <a:latin typeface="210 콤퓨타세탁 L" panose="02020603020101020101" pitchFamily="18" charset="-127"/>
                <a:ea typeface="210 콤퓨타세탁 L" panose="02020603020101020101" pitchFamily="18" charset="-127"/>
                <a:cs typeface="Martel Sans" pitchFamily="34" charset="-120"/>
              </a:rPr>
              <a:t>명령 경로</a:t>
            </a:r>
            <a:r>
              <a:rPr lang="en-US" altLang="ko-KR" sz="1200" dirty="0" smtClean="0">
                <a:latin typeface="210 콤퓨타세탁 L" panose="02020603020101020101" pitchFamily="18" charset="-127"/>
                <a:ea typeface="210 콤퓨타세탁 L" panose="02020603020101020101" pitchFamily="18" charset="-127"/>
                <a:cs typeface="Martel Sans" pitchFamily="34" charset="-120"/>
              </a:rPr>
              <a:t> </a:t>
            </a:r>
            <a:r>
              <a:rPr lang="ko-KR" altLang="en-US" sz="1200" dirty="0">
                <a:latin typeface="210 콤퓨타세탁 L" panose="02020603020101020101" pitchFamily="18" charset="-127"/>
                <a:ea typeface="210 콤퓨타세탁 L" panose="02020603020101020101" pitchFamily="18" charset="-127"/>
                <a:cs typeface="Martel Sans" pitchFamily="34" charset="-120"/>
              </a:rPr>
              <a:t>설계 및 </a:t>
            </a:r>
            <a:r>
              <a:rPr lang="ko-KR" altLang="en-US" sz="1200" dirty="0" smtClean="0">
                <a:latin typeface="210 콤퓨타세탁 L" panose="02020603020101020101" pitchFamily="18" charset="-127"/>
                <a:ea typeface="210 콤퓨타세탁 L" panose="02020603020101020101" pitchFamily="18" charset="-127"/>
                <a:cs typeface="Martel Sans" pitchFamily="34" charset="-120"/>
              </a:rPr>
              <a:t>구현을 </a:t>
            </a:r>
            <a:r>
              <a:rPr lang="ko-KR" altLang="en-US" dirty="0" smtClean="0"/>
              <a:t>했고</a:t>
            </a:r>
            <a:r>
              <a:rPr lang="en-US" altLang="ko-KR" dirty="0"/>
              <a:t>,</a:t>
            </a:r>
          </a:p>
          <a:p>
            <a:endParaRPr lang="en-US" altLang="ko-KR" dirty="0"/>
          </a:p>
          <a:p>
            <a:r>
              <a:rPr lang="ko-KR" altLang="en-US" dirty="0"/>
              <a:t>보안 이벤트 알림 시스템을 구축했습니다</a:t>
            </a:r>
            <a:r>
              <a:rPr lang="en-US" altLang="ko-KR" dirty="0"/>
              <a:t>.</a:t>
            </a:r>
          </a:p>
          <a:p>
            <a:endParaRPr lang="en-US" altLang="ko-KR" dirty="0"/>
          </a:p>
          <a:p>
            <a:r>
              <a:rPr lang="ko-KR" altLang="en-US" dirty="0"/>
              <a:t>그리고 자동 격리 및 해제를 위한 </a:t>
            </a:r>
            <a:r>
              <a:rPr lang="en-US" altLang="ko-KR" dirty="0"/>
              <a:t>Lambda </a:t>
            </a:r>
            <a:r>
              <a:rPr lang="ko-KR" altLang="en-US" dirty="0"/>
              <a:t>함수를 개발했습니다</a:t>
            </a:r>
            <a:r>
              <a:rPr lang="en-US" altLang="ko-KR" dirty="0"/>
              <a:t>. </a:t>
            </a:r>
            <a:r>
              <a:rPr lang="en-US" altLang="ko-KR" b="1" dirty="0"/>
              <a:t>( </a:t>
            </a:r>
            <a:r>
              <a:rPr lang="ko-KR" altLang="en-US" b="1" dirty="0"/>
              <a:t>고현수 도형 클릭</a:t>
            </a:r>
            <a:r>
              <a:rPr lang="en-US" altLang="ko-KR" b="1" dirty="0"/>
              <a:t>)</a:t>
            </a:r>
            <a:endParaRPr lang="ko-KR" altLang="en-US" b="1" dirty="0"/>
          </a:p>
        </p:txBody>
      </p:sp>
      <p:sp>
        <p:nvSpPr>
          <p:cNvPr id="4" name="슬라이드 번호 개체 틀 3">
            <a:extLst>
              <a:ext uri="{FF2B5EF4-FFF2-40B4-BE49-F238E27FC236}">
                <a16:creationId xmlns:a16="http://schemas.microsoft.com/office/drawing/2014/main" id="{11550122-DE7F-B8E2-A92B-20AF38D82E1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9ED3CFB-02A0-40B2-85B4-A8386C517260}" type="slidenum">
              <a:rPr lang="ko-KR" altLang="en-US" smtClean="0"/>
              <a:t>8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340850878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BF7EA39-A34A-112E-679F-9D6B8EDE3AE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>
            <a:extLst>
              <a:ext uri="{FF2B5EF4-FFF2-40B4-BE49-F238E27FC236}">
                <a16:creationId xmlns:a16="http://schemas.microsoft.com/office/drawing/2014/main" id="{13B81229-BF37-FA16-801B-2482BDE8EC7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>
            <a:extLst>
              <a:ext uri="{FF2B5EF4-FFF2-40B4-BE49-F238E27FC236}">
                <a16:creationId xmlns:a16="http://schemas.microsoft.com/office/drawing/2014/main" id="{E8AC21B0-4A16-32AF-7150-0AE46F3BBFA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altLang="ko-KR" dirty="0"/>
          </a:p>
        </p:txBody>
      </p:sp>
      <p:sp>
        <p:nvSpPr>
          <p:cNvPr id="4" name="슬라이드 번호 개체 틀 3">
            <a:extLst>
              <a:ext uri="{FF2B5EF4-FFF2-40B4-BE49-F238E27FC236}">
                <a16:creationId xmlns:a16="http://schemas.microsoft.com/office/drawing/2014/main" id="{71FF32F7-4024-3F43-23A9-454D07D8013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9ED3CFB-02A0-40B2-85B4-A8386C517260}" type="slidenum">
              <a:rPr lang="ko-KR" altLang="en-US" smtClean="0"/>
              <a:t>9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172698604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FBA5D09-323C-001E-D1DC-1AB0E5DF82C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>
            <a:extLst>
              <a:ext uri="{FF2B5EF4-FFF2-40B4-BE49-F238E27FC236}">
                <a16:creationId xmlns:a16="http://schemas.microsoft.com/office/drawing/2014/main" id="{C42DA5C0-DE48-8C40-13EA-51B6D14B7AE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>
            <a:extLst>
              <a:ext uri="{FF2B5EF4-FFF2-40B4-BE49-F238E27FC236}">
                <a16:creationId xmlns:a16="http://schemas.microsoft.com/office/drawing/2014/main" id="{4DE24E18-B390-9A08-B989-84489CFFA1C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ko-KR" altLang="en-US" dirty="0" smtClean="0"/>
              <a:t>팀원 </a:t>
            </a:r>
            <a:r>
              <a:rPr lang="ko-KR" altLang="en-US" dirty="0" err="1" smtClean="0"/>
              <a:t>정준혁은</a:t>
            </a:r>
            <a:r>
              <a:rPr lang="en-US" altLang="ko-KR" baseline="0" dirty="0" smtClean="0"/>
              <a:t> </a:t>
            </a:r>
            <a:r>
              <a:rPr lang="ko-KR" altLang="en-US" dirty="0" smtClean="0"/>
              <a:t>외부 </a:t>
            </a:r>
            <a:r>
              <a:rPr lang="ko-KR" altLang="en-US" dirty="0"/>
              <a:t>대시보드용 데이터 연동 시스템을 구축하고</a:t>
            </a:r>
            <a:r>
              <a:rPr lang="en-US" altLang="ko-KR" dirty="0"/>
              <a:t>,</a:t>
            </a:r>
          </a:p>
          <a:p>
            <a:endParaRPr lang="en-US" altLang="ko-KR" dirty="0"/>
          </a:p>
          <a:p>
            <a:r>
              <a:rPr lang="en-US" altLang="ko-KR" dirty="0"/>
              <a:t>S3 </a:t>
            </a:r>
            <a:r>
              <a:rPr lang="ko-KR" altLang="en-US" dirty="0"/>
              <a:t>데이터 구조를 최적화하여 효율적인 접근 방법을 설계했습니다</a:t>
            </a:r>
            <a:r>
              <a:rPr lang="en-US" altLang="ko-KR" dirty="0"/>
              <a:t>.</a:t>
            </a:r>
          </a:p>
          <a:p>
            <a:endParaRPr lang="en-US" altLang="ko-KR" dirty="0"/>
          </a:p>
          <a:p>
            <a:r>
              <a:rPr lang="ko-KR" altLang="en-US" dirty="0"/>
              <a:t>또한 데이터 시각화 프로토타입을 개발하고 </a:t>
            </a:r>
            <a:r>
              <a:rPr lang="en-US" altLang="ko-KR" dirty="0"/>
              <a:t>PPT </a:t>
            </a:r>
            <a:r>
              <a:rPr lang="ko-KR" altLang="en-US" dirty="0"/>
              <a:t>제작을 담당했습니다</a:t>
            </a:r>
            <a:r>
              <a:rPr lang="en-US" altLang="ko-KR" dirty="0"/>
              <a:t>. </a:t>
            </a:r>
            <a:r>
              <a:rPr lang="en-US" altLang="ko-KR" b="1" dirty="0"/>
              <a:t>(</a:t>
            </a:r>
            <a:r>
              <a:rPr lang="ko-KR" altLang="en-US" b="1" dirty="0"/>
              <a:t>다음 페이지 클릭</a:t>
            </a:r>
            <a:r>
              <a:rPr lang="en-US" altLang="ko-KR" b="1" dirty="0"/>
              <a:t>)</a:t>
            </a:r>
            <a:endParaRPr lang="ko-KR" altLang="en-US" b="1" dirty="0"/>
          </a:p>
        </p:txBody>
      </p:sp>
      <p:sp>
        <p:nvSpPr>
          <p:cNvPr id="4" name="슬라이드 번호 개체 틀 3">
            <a:extLst>
              <a:ext uri="{FF2B5EF4-FFF2-40B4-BE49-F238E27FC236}">
                <a16:creationId xmlns:a16="http://schemas.microsoft.com/office/drawing/2014/main" id="{D2D25486-5BA9-1116-3603-CB0B5538709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9ED3CFB-02A0-40B2-85B4-A8386C517260}" type="slidenum">
              <a:rPr lang="ko-KR" altLang="en-US" smtClean="0"/>
              <a:t>10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248672971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ko-KR" altLang="en-US" sz="1400" dirty="0"/>
              <a:t>본격적인 프로젝트 설명에 앞서 </a:t>
            </a:r>
            <a:r>
              <a:rPr lang="en-US" altLang="ko-KR" sz="1400" dirty="0"/>
              <a:t>IoT</a:t>
            </a:r>
            <a:r>
              <a:rPr lang="ko-KR" altLang="en-US" sz="1400" dirty="0"/>
              <a:t>에 대해 간단히 </a:t>
            </a:r>
            <a:r>
              <a:rPr lang="ko-KR" altLang="en-US" sz="1400" dirty="0" err="1"/>
              <a:t>설명드리겠습니다</a:t>
            </a:r>
            <a:r>
              <a:rPr lang="en-US" altLang="ko-KR" sz="1400" dirty="0"/>
              <a:t>. </a:t>
            </a:r>
            <a:r>
              <a:rPr lang="en-US" altLang="ko-KR" sz="1400" b="1" dirty="0"/>
              <a:t>(</a:t>
            </a:r>
            <a:r>
              <a:rPr lang="ko-KR" altLang="en-US" sz="1400" b="1" dirty="0"/>
              <a:t>클릭</a:t>
            </a:r>
            <a:r>
              <a:rPr lang="en-US" altLang="ko-KR" sz="1400" b="1" dirty="0"/>
              <a:t>)</a:t>
            </a:r>
          </a:p>
          <a:p>
            <a:endParaRPr lang="en-US" altLang="ko-KR" sz="1400" dirty="0"/>
          </a:p>
          <a:p>
            <a:r>
              <a:rPr lang="en-US" altLang="ko-KR" sz="1400" dirty="0"/>
              <a:t>IoT</a:t>
            </a:r>
            <a:r>
              <a:rPr lang="ko-KR" altLang="en-US" sz="1400" dirty="0"/>
              <a:t>는 </a:t>
            </a:r>
            <a:r>
              <a:rPr lang="en-US" altLang="ko-KR" sz="1400" dirty="0"/>
              <a:t>Internet of Things</a:t>
            </a:r>
            <a:r>
              <a:rPr lang="ko-KR" altLang="en-US" sz="1400" dirty="0"/>
              <a:t>의 </a:t>
            </a:r>
            <a:r>
              <a:rPr lang="ko-KR" altLang="en-US" sz="1400" dirty="0" err="1"/>
              <a:t>줄임말로</a:t>
            </a:r>
            <a:r>
              <a:rPr lang="ko-KR" altLang="en-US" sz="1400" dirty="0"/>
              <a:t> </a:t>
            </a:r>
            <a:r>
              <a:rPr lang="en-US" altLang="ko-KR" sz="1400" dirty="0"/>
              <a:t>'</a:t>
            </a:r>
            <a:r>
              <a:rPr lang="ko-KR" altLang="en-US" sz="1400" dirty="0"/>
              <a:t>사물 인터넷</a:t>
            </a:r>
            <a:r>
              <a:rPr lang="en-US" altLang="ko-KR" sz="1400" dirty="0"/>
              <a:t>' </a:t>
            </a:r>
            <a:r>
              <a:rPr lang="ko-KR" altLang="en-US" sz="1400" dirty="0"/>
              <a:t>이라는 뜻입니다</a:t>
            </a:r>
            <a:r>
              <a:rPr lang="en-US" altLang="ko-KR" sz="1400" dirty="0"/>
              <a:t>. </a:t>
            </a:r>
            <a:r>
              <a:rPr lang="en-US" altLang="ko-KR" sz="1400" b="1" dirty="0"/>
              <a:t>(</a:t>
            </a:r>
            <a:r>
              <a:rPr lang="ko-KR" altLang="en-US" sz="1400" b="1" dirty="0"/>
              <a:t>클릭</a:t>
            </a:r>
            <a:r>
              <a:rPr lang="en-US" altLang="ko-KR" sz="1400" b="1" dirty="0"/>
              <a:t>)</a:t>
            </a:r>
          </a:p>
          <a:p>
            <a:r>
              <a:rPr lang="en-US" altLang="ko-KR" sz="1400" dirty="0"/>
              <a:t/>
            </a:r>
            <a:br>
              <a:rPr lang="en-US" altLang="ko-KR" sz="1400" dirty="0"/>
            </a:br>
            <a:r>
              <a:rPr lang="ko-KR" altLang="en-US" sz="1400" dirty="0"/>
              <a:t>우리가 일상에서 사용하는 스마트폰</a:t>
            </a:r>
            <a:r>
              <a:rPr lang="en-US" altLang="ko-KR" sz="1400" dirty="0"/>
              <a:t>, TV, </a:t>
            </a:r>
            <a:r>
              <a:rPr lang="ko-KR" altLang="en-US" sz="1400" dirty="0"/>
              <a:t>자동차</a:t>
            </a:r>
            <a:r>
              <a:rPr lang="en-US" altLang="ko-KR" sz="1400" dirty="0"/>
              <a:t>, CCTV, </a:t>
            </a:r>
            <a:r>
              <a:rPr lang="ko-KR" altLang="en-US" sz="1400" dirty="0"/>
              <a:t>센서 같은 다양한 ‘</a:t>
            </a:r>
            <a:r>
              <a:rPr lang="ko-KR" altLang="en-US" sz="1400" dirty="0" err="1"/>
              <a:t>사물’들이</a:t>
            </a:r>
            <a:r>
              <a:rPr lang="ko-KR" altLang="en-US" sz="1400" dirty="0"/>
              <a:t> 인터넷에 연결되어 </a:t>
            </a:r>
            <a:endParaRPr lang="en-US" altLang="ko-KR" sz="1400" dirty="0"/>
          </a:p>
          <a:p>
            <a:r>
              <a:rPr lang="ko-KR" altLang="en-US" sz="1400" dirty="0"/>
              <a:t>서로 정보를 주고받고 자동으로 동작하는 기술입니다</a:t>
            </a:r>
            <a:r>
              <a:rPr lang="en-US" altLang="ko-KR" sz="1400" dirty="0"/>
              <a:t>. </a:t>
            </a:r>
            <a:r>
              <a:rPr lang="en-US" altLang="ko-KR" sz="1400" b="1" dirty="0"/>
              <a:t>(</a:t>
            </a:r>
            <a:r>
              <a:rPr lang="ko-KR" altLang="en-US" sz="1400" b="1" dirty="0"/>
              <a:t>클릭</a:t>
            </a:r>
            <a:r>
              <a:rPr lang="en-US" altLang="ko-KR" sz="1400" b="1" dirty="0"/>
              <a:t>)</a:t>
            </a:r>
          </a:p>
          <a:p>
            <a:r>
              <a:rPr lang="en-US" altLang="ko-KR" sz="1400" dirty="0"/>
              <a:t/>
            </a:r>
            <a:br>
              <a:rPr lang="en-US" altLang="ko-KR" sz="1400" dirty="0"/>
            </a:br>
            <a:r>
              <a:rPr lang="ko-KR" altLang="en-US" sz="1400" dirty="0"/>
              <a:t>예를 들어 집 밖에서도 스마트 전구를 켜거나 끄고</a:t>
            </a:r>
            <a:r>
              <a:rPr lang="en-US" altLang="ko-KR" sz="1400" dirty="0"/>
              <a:t>, </a:t>
            </a:r>
            <a:r>
              <a:rPr lang="ko-KR" altLang="en-US" sz="1400" dirty="0"/>
              <a:t>스마트 스피커로 음악을 틀거나</a:t>
            </a:r>
            <a:r>
              <a:rPr lang="en-US" altLang="ko-KR" sz="1400" dirty="0"/>
              <a:t>, </a:t>
            </a:r>
            <a:r>
              <a:rPr lang="ko-KR" altLang="en-US" sz="1400" dirty="0" err="1"/>
              <a:t>스마트워치가</a:t>
            </a:r>
            <a:r>
              <a:rPr lang="ko-KR" altLang="en-US" sz="1400" dirty="0"/>
              <a:t> </a:t>
            </a:r>
            <a:endParaRPr lang="en-US" altLang="ko-KR" sz="1400" dirty="0"/>
          </a:p>
          <a:p>
            <a:r>
              <a:rPr lang="ko-KR" altLang="en-US" sz="1400" dirty="0"/>
              <a:t>내 심박수를 측정해 클라우드로 보내는 것들이 모두 </a:t>
            </a:r>
            <a:r>
              <a:rPr lang="en-US" altLang="ko-KR" sz="1400" dirty="0"/>
              <a:t>IoT</a:t>
            </a:r>
            <a:r>
              <a:rPr lang="ko-KR" altLang="en-US" sz="1400" dirty="0"/>
              <a:t>의 사례입니다</a:t>
            </a:r>
            <a:r>
              <a:rPr lang="en-US" altLang="ko-KR" sz="1400" dirty="0"/>
              <a:t>. </a:t>
            </a:r>
            <a:r>
              <a:rPr lang="en-US" altLang="ko-KR" sz="1400" b="1" dirty="0"/>
              <a:t>(</a:t>
            </a:r>
            <a:r>
              <a:rPr lang="ko-KR" altLang="en-US" sz="1400" b="1" dirty="0"/>
              <a:t>클릭</a:t>
            </a:r>
            <a:r>
              <a:rPr lang="en-US" altLang="ko-KR" sz="1400" b="1" dirty="0"/>
              <a:t>)</a:t>
            </a:r>
          </a:p>
          <a:p>
            <a:r>
              <a:rPr lang="en-US" altLang="ko-KR" sz="1400" dirty="0"/>
              <a:t/>
            </a:r>
            <a:br>
              <a:rPr lang="en-US" altLang="ko-KR" sz="1400" dirty="0"/>
            </a:br>
            <a:r>
              <a:rPr lang="ko-KR" altLang="en-US" sz="1400" dirty="0"/>
              <a:t>즉</a:t>
            </a:r>
            <a:r>
              <a:rPr lang="en-US" altLang="ko-KR" sz="1400" dirty="0"/>
              <a:t>, </a:t>
            </a:r>
            <a:r>
              <a:rPr lang="ko-KR" altLang="en-US" sz="1400" dirty="0"/>
              <a:t>사람이 일일이 조작하지 않아도 사물들이 스스로 인터넷을 통해 데이터를 보내고 행동하는 환경이 바로 </a:t>
            </a:r>
            <a:r>
              <a:rPr lang="en-US" altLang="ko-KR" sz="1400" dirty="0"/>
              <a:t>IoT</a:t>
            </a:r>
            <a:r>
              <a:rPr lang="ko-KR" altLang="en-US" sz="1400" dirty="0"/>
              <a:t>라고 이해하시면 됩니다</a:t>
            </a:r>
            <a:r>
              <a:rPr lang="en-US" altLang="ko-KR" sz="1400" dirty="0"/>
              <a:t>.” </a:t>
            </a:r>
            <a:r>
              <a:rPr lang="en-US" altLang="ko-KR" sz="1400" b="1" dirty="0"/>
              <a:t>(</a:t>
            </a:r>
            <a:r>
              <a:rPr lang="ko-KR" altLang="en-US" sz="1400" b="1" dirty="0"/>
              <a:t>클릭 다음 페이지로</a:t>
            </a:r>
            <a:r>
              <a:rPr lang="en-US" altLang="ko-KR" sz="1400" b="1" dirty="0"/>
              <a:t>)</a:t>
            </a:r>
            <a:endParaRPr lang="ko-KR" altLang="en-US" sz="1400" b="1" dirty="0">
              <a:latin typeface="210 콤퓨타세탁 L" panose="02020603020101020101" pitchFamily="18" charset="-127"/>
              <a:ea typeface="210 콤퓨타세탁 L" panose="02020603020101020101" pitchFamily="18" charset="-127"/>
            </a:endParaRPr>
          </a:p>
        </p:txBody>
      </p:sp>
      <p:sp>
        <p:nvSpPr>
          <p:cNvPr id="4" name="슬라이드 번호 개체 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9ED3CFB-02A0-40B2-85B4-A8386C517260}" type="slidenum">
              <a:rPr lang="ko-KR" altLang="en-US" smtClean="0"/>
              <a:t>11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66387672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ko-KR" altLang="en-US" dirty="0"/>
              <a:t>저희 프로젝트의 목표는 보안성</a:t>
            </a:r>
            <a:r>
              <a:rPr lang="en-US" altLang="ko-KR" dirty="0"/>
              <a:t>, </a:t>
            </a:r>
            <a:r>
              <a:rPr lang="ko-KR" altLang="en-US" dirty="0"/>
              <a:t>확장성</a:t>
            </a:r>
            <a:r>
              <a:rPr lang="en-US" altLang="ko-KR" dirty="0"/>
              <a:t>, </a:t>
            </a:r>
            <a:r>
              <a:rPr lang="ko-KR" altLang="en-US" dirty="0"/>
              <a:t>운영성을 겸비한 </a:t>
            </a:r>
            <a:r>
              <a:rPr lang="en-US" altLang="ko-KR" dirty="0"/>
              <a:t>IoT </a:t>
            </a:r>
            <a:r>
              <a:rPr lang="ko-KR" altLang="en-US" dirty="0"/>
              <a:t>보안 모니터링 플랫폼을 구축하는 것입니다</a:t>
            </a:r>
            <a:r>
              <a:rPr lang="en-US" altLang="ko-KR" dirty="0"/>
              <a:t>.</a:t>
            </a:r>
          </a:p>
          <a:p>
            <a:endParaRPr lang="en-US" altLang="ko-KR" dirty="0"/>
          </a:p>
          <a:p>
            <a:r>
              <a:rPr lang="ko-KR" altLang="en-US" dirty="0"/>
              <a:t>주요 목표로는 실시간 트래픽 모니터링과 이상 탐지</a:t>
            </a:r>
            <a:r>
              <a:rPr lang="en-US" altLang="ko-KR" dirty="0"/>
              <a:t>,</a:t>
            </a:r>
            <a:r>
              <a:rPr lang="ko-KR" altLang="en-US" dirty="0"/>
              <a:t> 자동화된 위협 </a:t>
            </a:r>
            <a:r>
              <a:rPr lang="ko-KR" altLang="en-US" dirty="0" smtClean="0"/>
              <a:t>격리 </a:t>
            </a:r>
            <a:r>
              <a:rPr lang="ko-KR" altLang="en-US" dirty="0"/>
              <a:t>구현이 있습니다</a:t>
            </a:r>
            <a:endParaRPr lang="en-US" altLang="ko-KR" dirty="0"/>
          </a:p>
          <a:p>
            <a:endParaRPr lang="en-US" altLang="ko-KR" dirty="0"/>
          </a:p>
          <a:p>
            <a:r>
              <a:rPr lang="ko-KR" altLang="en-US" dirty="0"/>
              <a:t>기술적으로는 클라우드 </a:t>
            </a:r>
            <a:r>
              <a:rPr lang="en-US" altLang="ko-KR" dirty="0"/>
              <a:t>– </a:t>
            </a:r>
            <a:r>
              <a:rPr lang="ko-KR" altLang="en-US" dirty="0" err="1"/>
              <a:t>엣지</a:t>
            </a:r>
            <a:r>
              <a:rPr lang="ko-KR" altLang="en-US" dirty="0"/>
              <a:t> 하이브리드 설계와 표준화된 </a:t>
            </a:r>
            <a:r>
              <a:rPr lang="en-US" altLang="ko-KR" dirty="0"/>
              <a:t>API </a:t>
            </a:r>
            <a:r>
              <a:rPr lang="ko-KR" altLang="en-US" dirty="0"/>
              <a:t>제공을 목표로 했고</a:t>
            </a:r>
            <a:r>
              <a:rPr lang="en-US" altLang="ko-KR" dirty="0"/>
              <a:t>,</a:t>
            </a:r>
          </a:p>
          <a:p>
            <a:endParaRPr lang="en-US" altLang="ko-KR" dirty="0"/>
          </a:p>
          <a:p>
            <a:r>
              <a:rPr lang="ko-KR" altLang="en-US" dirty="0"/>
              <a:t>운영적으로는 보안 </a:t>
            </a:r>
            <a:r>
              <a:rPr lang="ko-KR" altLang="en-US" dirty="0" err="1"/>
              <a:t>인시던트</a:t>
            </a:r>
            <a:r>
              <a:rPr lang="ko-KR" altLang="en-US" dirty="0"/>
              <a:t> 대응 시간 단축과 통합 대시보드를 통한 실시간 가시성 확보</a:t>
            </a:r>
            <a:r>
              <a:rPr lang="en-US" altLang="ko-KR" dirty="0"/>
              <a:t>,</a:t>
            </a:r>
          </a:p>
          <a:p>
            <a:endParaRPr lang="en-US" altLang="ko-KR" dirty="0"/>
          </a:p>
          <a:p>
            <a:r>
              <a:rPr lang="ko-KR" altLang="en-US" dirty="0"/>
              <a:t>그리고 다양한 </a:t>
            </a:r>
            <a:r>
              <a:rPr lang="en-US" altLang="ko-KR" dirty="0"/>
              <a:t>IoT </a:t>
            </a:r>
            <a:r>
              <a:rPr lang="ko-KR" altLang="en-US" dirty="0"/>
              <a:t>디바이스 지원 및 확장성 보장을 추구했습니다</a:t>
            </a:r>
            <a:r>
              <a:rPr lang="en-US" altLang="ko-KR" dirty="0"/>
              <a:t>. </a:t>
            </a:r>
            <a:r>
              <a:rPr lang="en-US" altLang="ko-KR" b="1" dirty="0"/>
              <a:t>(</a:t>
            </a:r>
            <a:r>
              <a:rPr lang="ko-KR" altLang="en-US" b="1" dirty="0"/>
              <a:t>클릭</a:t>
            </a:r>
            <a:r>
              <a:rPr lang="en-US" altLang="ko-KR" b="1" dirty="0"/>
              <a:t>)</a:t>
            </a:r>
          </a:p>
        </p:txBody>
      </p:sp>
      <p:sp>
        <p:nvSpPr>
          <p:cNvPr id="4" name="슬라이드 번호 개체 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9ED3CFB-02A0-40B2-85B4-A8386C517260}" type="slidenum">
              <a:rPr lang="ko-KR" altLang="en-US" smtClean="0"/>
              <a:t>12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1051507598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ko-KR" altLang="en-US" dirty="0"/>
              <a:t>저희 프로젝트의 기대효과입니다</a:t>
            </a:r>
            <a:r>
              <a:rPr lang="en-US" altLang="ko-KR" dirty="0"/>
              <a:t>.</a:t>
            </a:r>
          </a:p>
          <a:p>
            <a:endParaRPr lang="en-US" altLang="ko-KR" dirty="0"/>
          </a:p>
          <a:p>
            <a:r>
              <a:rPr lang="ko-KR" altLang="en-US" dirty="0"/>
              <a:t>먼저 </a:t>
            </a:r>
            <a:r>
              <a:rPr lang="ko-KR" altLang="en-US" b="1" dirty="0"/>
              <a:t>보안 강화와 사고 예방</a:t>
            </a:r>
            <a:r>
              <a:rPr lang="ko-KR" altLang="en-US" dirty="0"/>
              <a:t> 부분입니다</a:t>
            </a:r>
            <a:r>
              <a:rPr lang="en-US" altLang="ko-KR" dirty="0"/>
              <a:t>.</a:t>
            </a:r>
            <a:br>
              <a:rPr lang="en-US" altLang="ko-KR" dirty="0"/>
            </a:br>
            <a:r>
              <a:rPr lang="ko-KR" altLang="en-US" dirty="0"/>
              <a:t>저희 플랫폼은 실시간 트래픽 모니터링과 자동 이상 탐지를 통해 침입과 위협을 조기에 발견하고 차단할 수 있습니다</a:t>
            </a:r>
            <a:r>
              <a:rPr lang="en-US" altLang="ko-KR" dirty="0"/>
              <a:t>.</a:t>
            </a:r>
            <a:br>
              <a:rPr lang="en-US" altLang="ko-KR" dirty="0"/>
            </a:br>
            <a:r>
              <a:rPr lang="ko-KR" altLang="en-US" dirty="0"/>
              <a:t>또한 다양한 </a:t>
            </a:r>
            <a:r>
              <a:rPr lang="en-US" altLang="ko-KR" dirty="0"/>
              <a:t>IoT </a:t>
            </a:r>
            <a:r>
              <a:rPr lang="ko-KR" altLang="en-US" dirty="0"/>
              <a:t>기기의 취약점으로부터 개인정보와 영상 유출을 예방할 수 있습니다</a:t>
            </a:r>
            <a:r>
              <a:rPr lang="en-US" altLang="ko-KR" dirty="0"/>
              <a:t>. </a:t>
            </a:r>
            <a:r>
              <a:rPr lang="en-US" altLang="ko-KR" b="1" dirty="0"/>
              <a:t>(</a:t>
            </a:r>
            <a:r>
              <a:rPr lang="ko-KR" altLang="en-US" b="1" dirty="0"/>
              <a:t>클릭</a:t>
            </a:r>
            <a:r>
              <a:rPr lang="en-US" altLang="ko-KR" b="1" dirty="0"/>
              <a:t>)</a:t>
            </a:r>
          </a:p>
          <a:p>
            <a:endParaRPr lang="en-US" altLang="ko-KR" dirty="0"/>
          </a:p>
          <a:p>
            <a:r>
              <a:rPr lang="ko-KR" altLang="en-US" dirty="0"/>
              <a:t>다음은 </a:t>
            </a:r>
            <a:r>
              <a:rPr lang="ko-KR" altLang="en-US" b="1" dirty="0"/>
              <a:t>운영 효율성 및 비용 절감</a:t>
            </a:r>
            <a:r>
              <a:rPr lang="ko-KR" altLang="en-US" dirty="0"/>
              <a:t> 효과입니다</a:t>
            </a:r>
            <a:r>
              <a:rPr lang="en-US" altLang="ko-KR" dirty="0"/>
              <a:t>.</a:t>
            </a:r>
            <a:br>
              <a:rPr lang="en-US" altLang="ko-KR" dirty="0"/>
            </a:br>
            <a:r>
              <a:rPr lang="ko-KR" altLang="en-US" dirty="0"/>
              <a:t>보안 사고와 장애 발생을 줄여 운영</a:t>
            </a:r>
            <a:r>
              <a:rPr lang="en-US" altLang="ko-KR" dirty="0"/>
              <a:t>·</a:t>
            </a:r>
            <a:r>
              <a:rPr lang="ko-KR" altLang="en-US" dirty="0"/>
              <a:t>인력</a:t>
            </a:r>
            <a:r>
              <a:rPr lang="en-US" altLang="ko-KR" dirty="0"/>
              <a:t>·</a:t>
            </a:r>
            <a:r>
              <a:rPr lang="ko-KR" altLang="en-US" dirty="0"/>
              <a:t>시간 비용을 절감할 수 있고</a:t>
            </a:r>
            <a:r>
              <a:rPr lang="en-US" altLang="ko-KR" dirty="0"/>
              <a:t>,</a:t>
            </a:r>
            <a:br>
              <a:rPr lang="en-US" altLang="ko-KR" dirty="0"/>
            </a:br>
            <a:r>
              <a:rPr lang="ko-KR" altLang="en-US" dirty="0"/>
              <a:t>이로 인해 신규 고객 확보나 서비스 품질 향상에도 긍정적인 효과가 기대됩니다</a:t>
            </a:r>
            <a:r>
              <a:rPr lang="en-US" altLang="ko-KR" dirty="0"/>
              <a:t>. </a:t>
            </a:r>
            <a:r>
              <a:rPr lang="en-US" altLang="ko-KR" b="1" dirty="0"/>
              <a:t>(</a:t>
            </a:r>
            <a:r>
              <a:rPr lang="ko-KR" altLang="en-US" b="1" dirty="0"/>
              <a:t>클릭</a:t>
            </a:r>
            <a:r>
              <a:rPr lang="en-US" altLang="ko-KR" b="1" dirty="0"/>
              <a:t>)</a:t>
            </a:r>
          </a:p>
          <a:p>
            <a:endParaRPr lang="en-US" altLang="ko-KR" dirty="0"/>
          </a:p>
          <a:p>
            <a:r>
              <a:rPr lang="ko-KR" altLang="en-US" dirty="0"/>
              <a:t>마지막으로 </a:t>
            </a:r>
            <a:r>
              <a:rPr lang="ko-KR" altLang="en-US" b="1" dirty="0"/>
              <a:t>신뢰도와 시장 경쟁력 제고</a:t>
            </a:r>
            <a:r>
              <a:rPr lang="ko-KR" altLang="en-US" dirty="0"/>
              <a:t>입니다</a:t>
            </a:r>
            <a:r>
              <a:rPr lang="en-US" altLang="ko-KR" dirty="0"/>
              <a:t>.</a:t>
            </a:r>
            <a:br>
              <a:rPr lang="en-US" altLang="ko-KR" dirty="0"/>
            </a:br>
            <a:r>
              <a:rPr lang="ko-KR" altLang="en-US" dirty="0"/>
              <a:t>안전한 </a:t>
            </a:r>
            <a:r>
              <a:rPr lang="ko-KR" altLang="en-US" dirty="0" err="1"/>
              <a:t>홈캠</a:t>
            </a:r>
            <a:r>
              <a:rPr lang="ko-KR" altLang="en-US" dirty="0"/>
              <a:t> 서비스를 제공함으로써 개인</a:t>
            </a:r>
            <a:r>
              <a:rPr lang="en-US" altLang="ko-KR" dirty="0"/>
              <a:t>·</a:t>
            </a:r>
            <a:r>
              <a:rPr lang="ko-KR" altLang="en-US" dirty="0"/>
              <a:t>가정</a:t>
            </a:r>
            <a:r>
              <a:rPr lang="en-US" altLang="ko-KR" dirty="0"/>
              <a:t>·</a:t>
            </a:r>
            <a:r>
              <a:rPr lang="ko-KR" altLang="en-US" dirty="0"/>
              <a:t>기업 사용자 모두의 신뢰도와 브랜드 가치를 높일 수 있습니다</a:t>
            </a:r>
            <a:r>
              <a:rPr lang="en-US" altLang="ko-KR" dirty="0"/>
              <a:t>.</a:t>
            </a:r>
            <a:br>
              <a:rPr lang="en-US" altLang="ko-KR" dirty="0"/>
            </a:br>
            <a:r>
              <a:rPr lang="ko-KR" altLang="en-US" dirty="0"/>
              <a:t>보안이 강화된 </a:t>
            </a:r>
            <a:r>
              <a:rPr lang="ko-KR" altLang="en-US" dirty="0" err="1"/>
              <a:t>홈캠</a:t>
            </a:r>
            <a:r>
              <a:rPr lang="ko-KR" altLang="en-US" dirty="0"/>
              <a:t> 솔루션을 다양한 산업과 시장에 적용해 </a:t>
            </a:r>
            <a:r>
              <a:rPr lang="en-US" altLang="ko-KR" dirty="0"/>
              <a:t>B2B·B2C </a:t>
            </a:r>
            <a:r>
              <a:rPr lang="ko-KR" altLang="en-US" dirty="0"/>
              <a:t>신규 고객과 파트너 확보까지</a:t>
            </a:r>
            <a:endParaRPr lang="en-US" altLang="ko-KR" dirty="0"/>
          </a:p>
          <a:p>
            <a:r>
              <a:rPr lang="ko-KR" altLang="en-US" dirty="0"/>
              <a:t>가능하다는 장점이 있습니다</a:t>
            </a:r>
            <a:r>
              <a:rPr lang="en-US" altLang="ko-KR" dirty="0"/>
              <a:t>. </a:t>
            </a:r>
            <a:r>
              <a:rPr lang="en-US" altLang="ko-KR" b="1" dirty="0"/>
              <a:t>(</a:t>
            </a:r>
            <a:r>
              <a:rPr lang="ko-KR" altLang="en-US" b="1" dirty="0"/>
              <a:t>클릭 다음 페이지로</a:t>
            </a:r>
            <a:r>
              <a:rPr lang="en-US" altLang="ko-KR" b="1" dirty="0"/>
              <a:t>)</a:t>
            </a:r>
          </a:p>
        </p:txBody>
      </p:sp>
      <p:sp>
        <p:nvSpPr>
          <p:cNvPr id="4" name="슬라이드 번호 개체 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9ED3CFB-02A0-40B2-85B4-A8386C517260}" type="slidenum">
              <a:rPr lang="ko-KR" altLang="en-US" smtClean="0"/>
              <a:t>13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306366472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F62A774-4C24-59F4-AA2B-36F727F0CD2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A5560AF-84D1-9A5A-9E33-941D5E10259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FFFC51F-5DFD-69E1-BC82-DE847A9F802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ko-KR" altLang="en-US" dirty="0"/>
              <a:t>기존 시스템의 한계점들은 크게 </a:t>
            </a:r>
            <a:r>
              <a:rPr lang="en-US" altLang="ko-KR" dirty="0"/>
              <a:t>3</a:t>
            </a:r>
            <a:r>
              <a:rPr lang="ko-KR" altLang="en-US" dirty="0"/>
              <a:t>가지로 나뉩니다</a:t>
            </a:r>
            <a:r>
              <a:rPr lang="en-US" altLang="ko-KR" baseline="0" dirty="0"/>
              <a:t> </a:t>
            </a:r>
            <a:r>
              <a:rPr lang="en-US" altLang="ko-KR" b="1" dirty="0"/>
              <a:t>(</a:t>
            </a:r>
            <a:r>
              <a:rPr lang="ko-KR" altLang="en-US" b="1" dirty="0"/>
              <a:t>클릭</a:t>
            </a:r>
            <a:r>
              <a:rPr lang="en-US" altLang="ko-KR" b="1" dirty="0"/>
              <a:t>)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B367668-7583-C4CA-0143-2FBE3A5BD1C3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67136980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D57931F-AB17-31CD-E978-BC2532C5820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EB1AFCE-70ED-F19D-74DC-65CA9228569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24E0233-1AEE-2A94-C1D6-19648981A40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ko-KR" altLang="en-US" b="1" dirty="0"/>
              <a:t>첫째</a:t>
            </a:r>
            <a:r>
              <a:rPr lang="en-US" altLang="ko-KR" b="1" dirty="0"/>
              <a:t>, </a:t>
            </a:r>
            <a:r>
              <a:rPr lang="ko-KR" altLang="en-US" b="1" dirty="0"/>
              <a:t>대응 방식의 차이입니다</a:t>
            </a:r>
            <a:r>
              <a:rPr lang="en-US" altLang="ko-KR" b="1" dirty="0"/>
              <a:t>.</a:t>
            </a:r>
            <a:r>
              <a:rPr lang="ko-KR" altLang="en-US" dirty="0"/>
              <a:t> 기존 시스템은 수동적 대응 방식으로</a:t>
            </a:r>
            <a:r>
              <a:rPr lang="en-US" altLang="ko-KR" dirty="0"/>
              <a:t>, </a:t>
            </a:r>
            <a:r>
              <a:rPr lang="ko-KR" altLang="en-US" dirty="0"/>
              <a:t>각 디바이스별로 개별 보안 설정을 해야 하고 문제 발생 시 관리자가 직접 개입해야 합니다</a:t>
            </a:r>
            <a:r>
              <a:rPr lang="en-US" altLang="ko-KR" dirty="0"/>
              <a:t>. </a:t>
            </a:r>
            <a:r>
              <a:rPr lang="ko-KR" altLang="en-US" dirty="0"/>
              <a:t>이로 인해 대응 시간이 지연되어 피해가 확산될 수 있습니다</a:t>
            </a:r>
            <a:r>
              <a:rPr lang="en-US" altLang="ko-KR" dirty="0"/>
              <a:t>.</a:t>
            </a:r>
          </a:p>
          <a:p>
            <a:endParaRPr lang="en-US" altLang="ko-KR" dirty="0"/>
          </a:p>
          <a:p>
            <a:r>
              <a:rPr lang="ko-KR" altLang="en-US" dirty="0"/>
              <a:t>반면 저희는 </a:t>
            </a:r>
            <a:r>
              <a:rPr lang="ko-KR" altLang="en-US" b="1" dirty="0"/>
              <a:t>통합 자동화 시스템</a:t>
            </a:r>
            <a:r>
              <a:rPr lang="ko-KR" altLang="en-US" dirty="0"/>
              <a:t>을 구축했습니다</a:t>
            </a:r>
            <a:r>
              <a:rPr lang="en-US" altLang="ko-KR" dirty="0"/>
              <a:t>. </a:t>
            </a:r>
            <a:r>
              <a:rPr lang="ko-KR" altLang="en-US" dirty="0"/>
              <a:t>보안 위협이 발생하면 관리자의 개입 없이 자동으로 위협을 차단하고</a:t>
            </a:r>
            <a:r>
              <a:rPr lang="en-US" altLang="ko-KR" dirty="0"/>
              <a:t>, </a:t>
            </a:r>
            <a:r>
              <a:rPr lang="ko-KR" altLang="en-US" dirty="0"/>
              <a:t>수동 대비 평균 대응 시간을 대폭 단축시킵니다</a:t>
            </a:r>
            <a:r>
              <a:rPr lang="en-US" altLang="ko-KR" dirty="0" smtClean="0"/>
              <a:t>.(</a:t>
            </a:r>
            <a:r>
              <a:rPr lang="ko-KR" altLang="en-US" dirty="0" smtClean="0"/>
              <a:t>클릭</a:t>
            </a:r>
            <a:r>
              <a:rPr lang="en-US" altLang="ko-KR" dirty="0" smtClean="0"/>
              <a:t>)</a:t>
            </a:r>
            <a:endParaRPr lang="en-US" altLang="ko-KR" dirty="0"/>
          </a:p>
          <a:p>
            <a:endParaRPr lang="en-US" altLang="ko-KR" dirty="0"/>
          </a:p>
          <a:p>
            <a:r>
              <a:rPr lang="ko-KR" altLang="en-US" b="1" dirty="0"/>
              <a:t>둘째</a:t>
            </a:r>
            <a:r>
              <a:rPr lang="en-US" altLang="ko-KR" b="1" dirty="0"/>
              <a:t>, </a:t>
            </a:r>
            <a:r>
              <a:rPr lang="ko-KR" altLang="en-US" b="1" dirty="0"/>
              <a:t>관리 방식의 차이입니다</a:t>
            </a:r>
            <a:r>
              <a:rPr lang="en-US" altLang="ko-KR" b="1" dirty="0"/>
              <a:t>.</a:t>
            </a:r>
            <a:r>
              <a:rPr lang="ko-KR" altLang="en-US" dirty="0"/>
              <a:t> 기존 시스템은 분산된 보안 관리로 인해 보안 정책을 개별적으로 업데이트해야 하고</a:t>
            </a:r>
            <a:r>
              <a:rPr lang="en-US" altLang="ko-KR" dirty="0"/>
              <a:t>, </a:t>
            </a:r>
            <a:r>
              <a:rPr lang="ko-KR" altLang="en-US" dirty="0"/>
              <a:t>일관성 없는 보안 정책이 적용되며</a:t>
            </a:r>
            <a:r>
              <a:rPr lang="en-US" altLang="ko-KR" dirty="0"/>
              <a:t>, </a:t>
            </a:r>
            <a:r>
              <a:rPr lang="ko-KR" altLang="en-US" dirty="0"/>
              <a:t>통합 모니터링이 어렵습니다</a:t>
            </a:r>
            <a:r>
              <a:rPr lang="en-US" altLang="ko-KR" dirty="0"/>
              <a:t>.</a:t>
            </a:r>
          </a:p>
          <a:p>
            <a:endParaRPr lang="en-US" altLang="ko-KR" dirty="0"/>
          </a:p>
          <a:p>
            <a:r>
              <a:rPr lang="ko-KR" altLang="en-US" dirty="0"/>
              <a:t>하지만 저희는 </a:t>
            </a:r>
            <a:r>
              <a:rPr lang="en-US" altLang="ko-KR" b="1" dirty="0"/>
              <a:t>AWS </a:t>
            </a:r>
            <a:r>
              <a:rPr lang="ko-KR" altLang="en-US" b="1" dirty="0"/>
              <a:t>클라우드 기반 중앙 관리</a:t>
            </a:r>
            <a:r>
              <a:rPr lang="ko-KR" altLang="en-US" dirty="0"/>
              <a:t>를 통해 단일 콘솔에서 모든 디바이스를 통합 관리하고</a:t>
            </a:r>
            <a:r>
              <a:rPr lang="en-US" altLang="ko-KR" dirty="0"/>
              <a:t>, </a:t>
            </a:r>
            <a:r>
              <a:rPr lang="ko-KR" altLang="en-US" dirty="0"/>
              <a:t>일관된 보안 정책을 자동으로 적용합니다</a:t>
            </a:r>
            <a:r>
              <a:rPr lang="en-US" altLang="ko-KR" dirty="0" smtClean="0"/>
              <a:t>.(</a:t>
            </a:r>
            <a:r>
              <a:rPr lang="ko-KR" altLang="en-US" dirty="0" smtClean="0"/>
              <a:t>클릭</a:t>
            </a:r>
            <a:r>
              <a:rPr lang="en-US" altLang="ko-KR" dirty="0" smtClean="0"/>
              <a:t>)</a:t>
            </a:r>
            <a:endParaRPr lang="en-US" altLang="ko-KR" dirty="0"/>
          </a:p>
          <a:p>
            <a:endParaRPr lang="en-US" altLang="ko-KR" dirty="0"/>
          </a:p>
          <a:p>
            <a:r>
              <a:rPr lang="ko-KR" altLang="en-US" b="1" dirty="0"/>
              <a:t>셋째</a:t>
            </a:r>
            <a:r>
              <a:rPr lang="en-US" altLang="ko-KR" b="1" dirty="0"/>
              <a:t>, </a:t>
            </a:r>
            <a:r>
              <a:rPr lang="ko-KR" altLang="en-US" b="1" dirty="0"/>
              <a:t>모니터링의 차이입니다</a:t>
            </a:r>
            <a:r>
              <a:rPr lang="en-US" altLang="ko-KR" b="1" dirty="0"/>
              <a:t>.</a:t>
            </a:r>
            <a:r>
              <a:rPr lang="ko-KR" altLang="en-US" dirty="0"/>
              <a:t> 기존 시스템은 제한적 가시성으로 실시간 위협 탐지가 어렵고</a:t>
            </a:r>
            <a:r>
              <a:rPr lang="en-US" altLang="ko-KR" dirty="0"/>
              <a:t>, </a:t>
            </a:r>
            <a:r>
              <a:rPr lang="ko-KR" altLang="en-US" dirty="0"/>
              <a:t>로그 분석이 복잡하며</a:t>
            </a:r>
            <a:r>
              <a:rPr lang="en-US" altLang="ko-KR" dirty="0"/>
              <a:t>, </a:t>
            </a:r>
            <a:r>
              <a:rPr lang="ko-KR" altLang="en-US" dirty="0"/>
              <a:t>전체적인 보안 상황 파악이 곤란합니다</a:t>
            </a:r>
            <a:r>
              <a:rPr lang="en-US" altLang="ko-KR" dirty="0"/>
              <a:t>.</a:t>
            </a:r>
          </a:p>
          <a:p>
            <a:endParaRPr lang="en-US" altLang="ko-KR" dirty="0"/>
          </a:p>
          <a:p>
            <a:r>
              <a:rPr lang="ko-KR" altLang="en-US" dirty="0"/>
              <a:t>저희는 </a:t>
            </a:r>
            <a:r>
              <a:rPr lang="ko-KR" altLang="en-US" b="1" dirty="0"/>
              <a:t>실시간 통합 대시보드</a:t>
            </a:r>
            <a:r>
              <a:rPr lang="ko-KR" altLang="en-US" dirty="0"/>
              <a:t>로 단일 화면에서 모든 </a:t>
            </a:r>
            <a:r>
              <a:rPr lang="en-US" altLang="ko-KR" dirty="0"/>
              <a:t>IoT </a:t>
            </a:r>
            <a:r>
              <a:rPr lang="ko-KR" altLang="en-US" dirty="0"/>
              <a:t>디바이스를 관제하고</a:t>
            </a:r>
            <a:r>
              <a:rPr lang="en-US" altLang="ko-KR" dirty="0"/>
              <a:t>, S3</a:t>
            </a:r>
            <a:r>
              <a:rPr lang="ko-KR" altLang="en-US" dirty="0"/>
              <a:t>와 </a:t>
            </a:r>
            <a:r>
              <a:rPr lang="en-US" altLang="ko-KR" dirty="0"/>
              <a:t>Athena </a:t>
            </a:r>
            <a:r>
              <a:rPr lang="ko-KR" altLang="en-US" dirty="0"/>
              <a:t>기반 데이터 분석으로 실시간 모니터링과 히스토리 분석을 동시에 제공합니다</a:t>
            </a:r>
            <a:r>
              <a:rPr lang="en-US" altLang="ko-KR" dirty="0"/>
              <a:t>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B3E6D3B-82D6-AD94-4A3A-EC46CCDEA8BB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54028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BDA91B8-6808-6351-CD01-9552A8454E6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>
            <a:extLst>
              <a:ext uri="{FF2B5EF4-FFF2-40B4-BE49-F238E27FC236}">
                <a16:creationId xmlns:a16="http://schemas.microsoft.com/office/drawing/2014/main" id="{289CA85D-A10A-F378-2475-F5270FB9F03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>
            <a:extLst>
              <a:ext uri="{FF2B5EF4-FFF2-40B4-BE49-F238E27FC236}">
                <a16:creationId xmlns:a16="http://schemas.microsoft.com/office/drawing/2014/main" id="{BACBCC86-B4E0-D977-0DC2-41663D6F837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ko-KR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첫 </a:t>
            </a:r>
            <a:r>
              <a:rPr lang="ko-KR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번째 사례는 </a:t>
            </a:r>
            <a:r>
              <a:rPr lang="en-US" altLang="ko-KR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IP</a:t>
            </a:r>
            <a:r>
              <a:rPr lang="ko-KR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캠 해킹으로 인한 사생활 유출 사건입니다</a:t>
            </a:r>
            <a:r>
              <a:rPr lang="en-US" altLang="ko-KR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 </a:t>
            </a:r>
            <a:r>
              <a:rPr lang="en-US" altLang="ko-KR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(</a:t>
            </a:r>
            <a:r>
              <a:rPr lang="ko-KR" altLang="en-US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클릭</a:t>
            </a:r>
            <a:r>
              <a:rPr lang="en-US" altLang="ko-KR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)</a:t>
            </a:r>
          </a:p>
          <a:p>
            <a:endParaRPr lang="en-US" altLang="ko-KR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ko-KR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올해 </a:t>
            </a:r>
            <a:r>
              <a:rPr lang="en-US" altLang="ko-KR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8</a:t>
            </a:r>
            <a:r>
              <a:rPr lang="ko-KR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월</a:t>
            </a:r>
            <a:r>
              <a:rPr lang="en-US" altLang="ko-KR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</a:t>
            </a:r>
            <a:r>
              <a:rPr lang="ko-KR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가정집 내부와 펜션 수영장 등에서 촬영된 </a:t>
            </a:r>
            <a:r>
              <a:rPr lang="en-US" altLang="ko-KR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IP </a:t>
            </a:r>
            <a:r>
              <a:rPr lang="ko-KR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카메라 영상 </a:t>
            </a:r>
            <a:r>
              <a:rPr lang="en-US" altLang="ko-KR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180</a:t>
            </a:r>
            <a:r>
              <a:rPr lang="ko-KR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여 건이 무단 유출되어 불법 음란사이트에 유포되는 사건이 발생했습니다</a:t>
            </a:r>
            <a:r>
              <a:rPr lang="en-US" altLang="ko-KR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</a:t>
            </a:r>
          </a:p>
          <a:p>
            <a:endParaRPr lang="en-US" altLang="ko-KR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altLang="ko-KR" sz="1200" b="1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(</a:t>
            </a:r>
            <a:r>
              <a:rPr lang="ko-KR" altLang="en-US" sz="1200" b="1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클릭</a:t>
            </a:r>
            <a:r>
              <a:rPr lang="en-US" altLang="ko-KR" sz="1200" b="1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)</a:t>
            </a:r>
            <a:r>
              <a:rPr lang="en-US" altLang="ko-KR" sz="1200" b="1" i="0" kern="1200" baseline="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ko-KR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문제의 </a:t>
            </a:r>
            <a:r>
              <a:rPr lang="ko-KR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영상들은 </a:t>
            </a:r>
            <a:r>
              <a:rPr lang="en-US" altLang="ko-KR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2017</a:t>
            </a:r>
            <a:r>
              <a:rPr lang="ko-KR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년부터 올해 </a:t>
            </a:r>
            <a:r>
              <a:rPr lang="en-US" altLang="ko-KR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6</a:t>
            </a:r>
            <a:r>
              <a:rPr lang="ko-KR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월까지 촬영된 것으로</a:t>
            </a:r>
            <a:r>
              <a:rPr lang="en-US" altLang="ko-KR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</a:t>
            </a:r>
            <a:r>
              <a:rPr lang="ko-KR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해킹된 </a:t>
            </a:r>
            <a:r>
              <a:rPr lang="en-US" altLang="ko-KR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IP</a:t>
            </a:r>
            <a:r>
              <a:rPr lang="ko-KR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캠의 촬영 파일로 추정됩니다</a:t>
            </a:r>
            <a:r>
              <a:rPr lang="en-US" altLang="ko-KR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</a:t>
            </a:r>
            <a:endParaRPr lang="en-US" altLang="ko-KR" sz="1200" b="1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ko-KR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한 피해자의 안방은 </a:t>
            </a:r>
            <a:r>
              <a:rPr lang="en-US" altLang="ko-KR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2</a:t>
            </a:r>
            <a:r>
              <a:rPr lang="ko-KR" altLang="en-US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년여</a:t>
            </a:r>
            <a:r>
              <a:rPr lang="ko-KR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동안 촬영되어 </a:t>
            </a:r>
            <a:r>
              <a:rPr lang="en-US" altLang="ko-KR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30</a:t>
            </a:r>
            <a:r>
              <a:rPr lang="ko-KR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여 건의 영상이 유포되기도 했습니다</a:t>
            </a:r>
            <a:r>
              <a:rPr lang="en-US" altLang="ko-KR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.(</a:t>
            </a:r>
            <a:r>
              <a:rPr lang="ko-KR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클릭</a:t>
            </a:r>
            <a:r>
              <a:rPr lang="en-US" altLang="ko-KR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)</a:t>
            </a:r>
            <a:endParaRPr lang="en-US" altLang="ko-KR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US" altLang="ko-KR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ko-KR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이들 영상은 중국의 한 사이트에서 하나당 </a:t>
            </a:r>
            <a:r>
              <a:rPr lang="en-US" altLang="ko-KR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10~15</a:t>
            </a:r>
            <a:r>
              <a:rPr lang="ko-KR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달러에 판매되고 있으며</a:t>
            </a:r>
            <a:r>
              <a:rPr lang="en-US" altLang="ko-KR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</a:t>
            </a:r>
            <a:r>
              <a:rPr lang="en-US" altLang="ko-KR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(</a:t>
            </a:r>
            <a:r>
              <a:rPr lang="ko-KR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클릭</a:t>
            </a:r>
            <a:r>
              <a:rPr lang="en-US" altLang="ko-KR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)</a:t>
            </a:r>
            <a:endParaRPr lang="en-US" altLang="ko-KR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US" altLang="ko-KR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ko-KR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최대 </a:t>
            </a:r>
            <a:r>
              <a:rPr lang="en-US" altLang="ko-KR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14</a:t>
            </a:r>
            <a:r>
              <a:rPr lang="ko-KR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만 건의 조회 수를 기록했지만 피해자 대다수가 피해 사실을 인지조차 하지 못하고 있습니다</a:t>
            </a:r>
            <a:r>
              <a:rPr lang="en-US" altLang="ko-KR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</a:t>
            </a:r>
            <a:r>
              <a:rPr lang="ko-KR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US" altLang="ko-KR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(</a:t>
            </a:r>
            <a:r>
              <a:rPr lang="ko-KR" altLang="en-US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클릭 다음 페이지로</a:t>
            </a:r>
            <a:r>
              <a:rPr lang="en-US" altLang="ko-KR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)</a:t>
            </a:r>
          </a:p>
        </p:txBody>
      </p:sp>
      <p:sp>
        <p:nvSpPr>
          <p:cNvPr id="4" name="슬라이드 번호 개체 틀 3">
            <a:extLst>
              <a:ext uri="{FF2B5EF4-FFF2-40B4-BE49-F238E27FC236}">
                <a16:creationId xmlns:a16="http://schemas.microsoft.com/office/drawing/2014/main" id="{F464B4CF-BB91-69BD-A96B-0C662AB0192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9ED3CFB-02A0-40B2-85B4-A8386C517260}" type="slidenum">
              <a:rPr lang="ko-KR" altLang="en-US" smtClean="0"/>
              <a:t>16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2152630038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12DFAB3-2579-0106-ED9A-A48FD5BBE62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>
            <a:extLst>
              <a:ext uri="{FF2B5EF4-FFF2-40B4-BE49-F238E27FC236}">
                <a16:creationId xmlns:a16="http://schemas.microsoft.com/office/drawing/2014/main" id="{602F2F40-4605-941C-02D4-4285FE1C307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>
            <a:extLst>
              <a:ext uri="{FF2B5EF4-FFF2-40B4-BE49-F238E27FC236}">
                <a16:creationId xmlns:a16="http://schemas.microsoft.com/office/drawing/2014/main" id="{AE4A1205-6292-A212-6D28-921443EF8F8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ko-KR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두 번째 사례는 중국산 로봇청소기의 보안 취약점입니다</a:t>
            </a:r>
            <a:r>
              <a:rPr lang="en-US" altLang="ko-KR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 </a:t>
            </a:r>
          </a:p>
          <a:p>
            <a:endParaRPr lang="en-US" altLang="ko-KR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ko-KR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시장 점유율 </a:t>
            </a:r>
            <a:r>
              <a:rPr lang="en-US" altLang="ko-KR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1</a:t>
            </a:r>
            <a:r>
              <a:rPr lang="ko-KR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위 제조사인 </a:t>
            </a:r>
            <a:r>
              <a:rPr lang="ko-KR" altLang="en-US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로보락도</a:t>
            </a:r>
            <a:r>
              <a:rPr lang="ko-KR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예외는 아니었으며 </a:t>
            </a:r>
            <a:r>
              <a:rPr lang="ko-KR" altLang="en-US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딥시크를</a:t>
            </a:r>
            <a:r>
              <a:rPr lang="ko-KR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시작으로 다른 </a:t>
            </a:r>
            <a:r>
              <a:rPr lang="en-US" altLang="ko-KR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iot</a:t>
            </a:r>
            <a:r>
              <a:rPr lang="ko-KR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가전제품들 까지 영향을 미쳤습니다</a:t>
            </a:r>
            <a:r>
              <a:rPr lang="en-US" altLang="ko-KR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.(</a:t>
            </a:r>
            <a:r>
              <a:rPr lang="ko-KR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클릭</a:t>
            </a:r>
            <a:r>
              <a:rPr lang="en-US" altLang="ko-KR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)</a:t>
            </a:r>
          </a:p>
          <a:p>
            <a:endParaRPr lang="en-US" altLang="ko-KR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ko-KR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한국소비자원과 </a:t>
            </a:r>
            <a:r>
              <a:rPr lang="en-US" altLang="ko-KR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KISA</a:t>
            </a:r>
            <a:r>
              <a:rPr lang="ko-KR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의 조사 결과</a:t>
            </a:r>
            <a:r>
              <a:rPr lang="en-US" altLang="ko-KR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</a:t>
            </a:r>
            <a:r>
              <a:rPr lang="ko-KR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가성비 제품으로 인기가 많은 중국산 로봇청소기 </a:t>
            </a:r>
            <a:r>
              <a:rPr lang="en-US" altLang="ko-KR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3</a:t>
            </a:r>
            <a:r>
              <a:rPr lang="ko-KR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종에서 심각한 보안 취약점이 발견되었습니다</a:t>
            </a:r>
            <a:r>
              <a:rPr lang="en-US" altLang="ko-KR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 </a:t>
            </a:r>
          </a:p>
          <a:p>
            <a:r>
              <a:rPr lang="en-US" altLang="ko-KR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(</a:t>
            </a:r>
            <a:r>
              <a:rPr lang="ko-KR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클릭</a:t>
            </a:r>
            <a:r>
              <a:rPr lang="en-US" altLang="ko-KR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)</a:t>
            </a:r>
            <a:endParaRPr lang="en-US" altLang="ko-KR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ko-KR" altLang="en-US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드리미</a:t>
            </a:r>
            <a:r>
              <a:rPr lang="en-US" altLang="ko-KR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</a:t>
            </a:r>
            <a:r>
              <a:rPr lang="ko-KR" altLang="en-US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에코백스</a:t>
            </a:r>
            <a:r>
              <a:rPr lang="en-US" altLang="ko-KR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</a:t>
            </a:r>
            <a:r>
              <a:rPr lang="ko-KR" altLang="en-US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나르왈</a:t>
            </a:r>
            <a:r>
              <a:rPr lang="ko-KR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등의 제품은 사용자 인증 절차를 제대로 갖추지 않아 불법적 접근이나 조작이 가능한 것으로 나타났습니다</a:t>
            </a:r>
            <a:r>
              <a:rPr lang="en-US" altLang="ko-KR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</a:t>
            </a:r>
          </a:p>
          <a:p>
            <a:endParaRPr lang="en-US" altLang="ko-KR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ko-KR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특히 청소 시 장애물을 피하고 동선을 확인하는 카메라 기능이 보안에 취약했으며</a:t>
            </a:r>
            <a:r>
              <a:rPr lang="en-US" altLang="ko-KR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</a:t>
            </a:r>
          </a:p>
          <a:p>
            <a:endParaRPr lang="en-US" altLang="ko-KR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ko-KR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해커 침입 시 집 내부를 촬영한 사진이 외부로 노출될 수 있고</a:t>
            </a:r>
            <a:r>
              <a:rPr lang="en-US" altLang="ko-KR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</a:t>
            </a:r>
          </a:p>
          <a:p>
            <a:endParaRPr lang="en-US" altLang="ko-KR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ko-KR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제</a:t>
            </a:r>
            <a:r>
              <a:rPr lang="en-US" altLang="ko-KR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3</a:t>
            </a:r>
            <a:r>
              <a:rPr lang="ko-KR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자가 개인키나 </a:t>
            </a:r>
            <a:r>
              <a:rPr lang="en-US" altLang="ko-KR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ID </a:t>
            </a:r>
            <a:r>
              <a:rPr lang="ko-KR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정보를 알게 되면 별도 인증 절차 없이 클라우드 서버에 저장된 사진과 영상에 쉽게 접근할 수 있었습니다</a:t>
            </a:r>
            <a:r>
              <a:rPr lang="en-US" altLang="ko-KR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.(</a:t>
            </a:r>
            <a:r>
              <a:rPr lang="ko-KR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클릭 댓글 다 나올 때까지 대기</a:t>
            </a:r>
            <a:r>
              <a:rPr lang="en-US" altLang="ko-KR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)</a:t>
            </a:r>
          </a:p>
          <a:p>
            <a:endParaRPr lang="en-US" altLang="ko-KR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ko-KR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지금 보시는 바와 같이 실제로도 네이버 </a:t>
            </a:r>
            <a:r>
              <a:rPr lang="ko-KR" altLang="en-US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카페같은</a:t>
            </a:r>
            <a:r>
              <a:rPr lang="ko-KR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커뮤니티에서도 중국산 로봇청소기가 보안에 취약하다는 사실을 구매자들도 인지하고 있었지만 값이 저렴하다는 점에서 많은 사람들이</a:t>
            </a:r>
            <a:r>
              <a:rPr lang="ko-KR" altLang="en-US" sz="1200" b="0" i="0" kern="1200" baseline="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사용하고 있습니다</a:t>
            </a:r>
            <a:r>
              <a:rPr lang="en-US" altLang="ko-KR" sz="1200" b="0" i="0" kern="1200" baseline="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</a:t>
            </a:r>
            <a:r>
              <a:rPr lang="ko-KR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endParaRPr lang="en-US" altLang="ko-KR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US" altLang="ko-KR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ko-KR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이러한 실제 피해 사례들을 통해 </a:t>
            </a:r>
            <a:r>
              <a:rPr lang="en-US" altLang="ko-KR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IoT </a:t>
            </a:r>
            <a:r>
              <a:rPr lang="ko-KR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보안의 중요성과 저희 프로젝트의 필요성을 확인할 수 있습니다</a:t>
            </a:r>
            <a:r>
              <a:rPr lang="en-US" altLang="ko-KR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 </a:t>
            </a:r>
            <a:r>
              <a:rPr lang="en-US" altLang="ko-KR" sz="1200" b="1" i="0" kern="1200" dirty="0">
                <a:solidFill>
                  <a:srgbClr val="6A6B75"/>
                </a:solidFill>
                <a:effectLst/>
                <a:latin typeface="+mn-lt"/>
                <a:ea typeface="+mn-ea"/>
                <a:cs typeface="+mn-cs"/>
              </a:rPr>
              <a:t>(</a:t>
            </a:r>
            <a:r>
              <a:rPr lang="ko-KR" altLang="en-US" sz="1200" b="1" i="0" kern="1200" dirty="0">
                <a:solidFill>
                  <a:srgbClr val="6A6B75"/>
                </a:solidFill>
                <a:effectLst/>
                <a:latin typeface="+mn-lt"/>
                <a:ea typeface="+mn-ea"/>
                <a:cs typeface="+mn-cs"/>
              </a:rPr>
              <a:t>클릭</a:t>
            </a:r>
            <a:r>
              <a:rPr lang="en-US" altLang="ko-KR" sz="1200" b="1" i="0" kern="1200" dirty="0">
                <a:solidFill>
                  <a:srgbClr val="6A6B75"/>
                </a:solidFill>
                <a:effectLst/>
                <a:latin typeface="+mn-lt"/>
                <a:ea typeface="+mn-ea"/>
                <a:cs typeface="+mn-cs"/>
              </a:rPr>
              <a:t>)</a:t>
            </a:r>
          </a:p>
          <a:p>
            <a:endParaRPr lang="ko-KR" altLang="en-US" dirty="0"/>
          </a:p>
        </p:txBody>
      </p:sp>
      <p:sp>
        <p:nvSpPr>
          <p:cNvPr id="4" name="슬라이드 번호 개체 틀 3">
            <a:extLst>
              <a:ext uri="{FF2B5EF4-FFF2-40B4-BE49-F238E27FC236}">
                <a16:creationId xmlns:a16="http://schemas.microsoft.com/office/drawing/2014/main" id="{972C4CCD-1C54-26AC-2CF4-ED1784F9EFE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9ED3CFB-02A0-40B2-85B4-A8386C517260}" type="slidenum">
              <a:rPr lang="ko-KR" altLang="en-US" smtClean="0"/>
              <a:t>17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3034564817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ko-KR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최근 뉴스에서도 중국산 </a:t>
            </a:r>
            <a:r>
              <a:rPr lang="en-US" altLang="ko-KR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IoT </a:t>
            </a:r>
            <a:r>
              <a:rPr lang="ko-KR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디바이스의 보안 문제가 지속적으로 제기되고 있습니다</a:t>
            </a:r>
            <a:r>
              <a:rPr lang="en-US" altLang="ko-KR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 </a:t>
            </a:r>
          </a:p>
          <a:p>
            <a:r>
              <a:rPr lang="ko-KR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이처럼 </a:t>
            </a:r>
            <a:r>
              <a:rPr lang="en-US" altLang="ko-KR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IoT </a:t>
            </a:r>
            <a:r>
              <a:rPr lang="ko-KR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보안은 현재진행형인 중요한 이슈입니다</a:t>
            </a:r>
            <a:r>
              <a:rPr lang="en-US" altLang="ko-KR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</a:t>
            </a:r>
          </a:p>
          <a:p>
            <a:endParaRPr lang="en-US" altLang="ko-KR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ko-KR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이제 이어서 관련 영상을 보시겠습니다 </a:t>
            </a:r>
            <a:r>
              <a:rPr lang="en-US" altLang="ko-KR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(</a:t>
            </a:r>
            <a:r>
              <a:rPr lang="ko-KR" altLang="en-US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클릭 시 영상 재생</a:t>
            </a:r>
            <a:r>
              <a:rPr lang="en-US" altLang="ko-KR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)</a:t>
            </a:r>
          </a:p>
          <a:p>
            <a:endParaRPr lang="en-US" altLang="ko-KR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US" altLang="ko-KR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(</a:t>
            </a:r>
            <a:r>
              <a:rPr lang="ko-KR" altLang="en-US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영상 재생 끝난 뒤 클릭 다음 페이지로</a:t>
            </a:r>
            <a:r>
              <a:rPr lang="en-US" altLang="ko-KR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)</a:t>
            </a:r>
            <a:endParaRPr lang="ko-KR" altLang="en-US" b="1" dirty="0"/>
          </a:p>
        </p:txBody>
      </p:sp>
      <p:sp>
        <p:nvSpPr>
          <p:cNvPr id="4" name="슬라이드 번호 개체 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9ED3CFB-02A0-40B2-85B4-A8386C517260}" type="slidenum">
              <a:rPr lang="ko-KR" altLang="en-US" smtClean="0"/>
              <a:t>18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3919726664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B4F0D11-EF18-1243-42DD-A788BCCEF51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>
            <a:extLst>
              <a:ext uri="{FF2B5EF4-FFF2-40B4-BE49-F238E27FC236}">
                <a16:creationId xmlns:a16="http://schemas.microsoft.com/office/drawing/2014/main" id="{263CACEF-7C33-E478-D3CE-21713C7F071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>
            <a:extLst>
              <a:ext uri="{FF2B5EF4-FFF2-40B4-BE49-F238E27FC236}">
                <a16:creationId xmlns:a16="http://schemas.microsoft.com/office/drawing/2014/main" id="{1F9A4B8F-69AC-0583-AD7A-1006E6F29C0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altLang="ko-KR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(</a:t>
            </a:r>
            <a:r>
              <a:rPr lang="ko-KR" altLang="en-US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클릭</a:t>
            </a:r>
            <a:r>
              <a:rPr lang="en-US" altLang="ko-KR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) </a:t>
            </a:r>
            <a:r>
              <a:rPr lang="ko-KR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실제로 전문가들도 </a:t>
            </a:r>
            <a:r>
              <a:rPr lang="en-US" altLang="ko-KR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IoT </a:t>
            </a:r>
            <a:r>
              <a:rPr lang="ko-KR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보안의 중요성을 강조하고 있습니다</a:t>
            </a:r>
            <a:r>
              <a:rPr lang="en-US" altLang="ko-KR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 </a:t>
            </a:r>
            <a:r>
              <a:rPr lang="en-US" altLang="ko-KR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(</a:t>
            </a:r>
            <a:r>
              <a:rPr lang="ko-KR" altLang="en-US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클릭</a:t>
            </a:r>
            <a:r>
              <a:rPr lang="en-US" altLang="ko-KR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)</a:t>
            </a:r>
          </a:p>
          <a:p>
            <a:endParaRPr lang="en-US" altLang="ko-KR" sz="1200" b="1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US" altLang="ko-KR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ZIEN</a:t>
            </a:r>
            <a:r>
              <a:rPr lang="ko-KR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의 조영민 대표는 </a:t>
            </a:r>
            <a:r>
              <a:rPr lang="en-US" altLang="ko-KR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(</a:t>
            </a:r>
            <a:r>
              <a:rPr lang="ko-KR" altLang="en-US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클릭</a:t>
            </a:r>
            <a:r>
              <a:rPr lang="en-US" altLang="ko-KR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)</a:t>
            </a:r>
            <a:r>
              <a:rPr lang="ko-KR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US" altLang="ko-KR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"IoT </a:t>
            </a:r>
            <a:r>
              <a:rPr lang="ko-KR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보안 위험은 더 이상 추상적인 개념이 아니라 일상에서 벌어지는 현실적인 문제</a:t>
            </a:r>
            <a:r>
              <a:rPr lang="en-US" altLang="ko-KR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"</a:t>
            </a:r>
            <a:r>
              <a:rPr lang="ko-KR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라며</a:t>
            </a:r>
            <a:r>
              <a:rPr lang="en-US" altLang="ko-KR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"</a:t>
            </a:r>
            <a:r>
              <a:rPr lang="ko-KR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기업과 개인 모두가 자산 보호를 위해 정기적인 보안 점검과 펌웨어 업데이트를 생활화해야 한다</a:t>
            </a:r>
            <a:r>
              <a:rPr lang="en-US" altLang="ko-KR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"</a:t>
            </a:r>
            <a:r>
              <a:rPr lang="ko-KR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고 말했습니다</a:t>
            </a:r>
            <a:r>
              <a:rPr lang="en-US" altLang="ko-KR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</a:t>
            </a:r>
          </a:p>
          <a:p>
            <a:endParaRPr lang="en-US" altLang="ko-KR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ko-KR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이러한 현실을 반영하여 저희는 </a:t>
            </a:r>
            <a:r>
              <a:rPr lang="en-US" altLang="ko-KR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IoT </a:t>
            </a:r>
            <a:r>
              <a:rPr lang="ko-KR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보안 프로젝트를 기획하게 되었습니다</a:t>
            </a:r>
            <a:r>
              <a:rPr lang="en-US" altLang="ko-KR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 </a:t>
            </a:r>
            <a:r>
              <a:rPr lang="en-US" altLang="ko-KR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(</a:t>
            </a:r>
            <a:r>
              <a:rPr lang="ko-KR" altLang="en-US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클릭 다음 페이지로</a:t>
            </a:r>
            <a:r>
              <a:rPr lang="en-US" altLang="ko-KR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)</a:t>
            </a:r>
          </a:p>
          <a:p>
            <a:endParaRPr lang="ko-KR" altLang="en-US" dirty="0"/>
          </a:p>
        </p:txBody>
      </p:sp>
      <p:sp>
        <p:nvSpPr>
          <p:cNvPr id="4" name="슬라이드 번호 개체 틀 3">
            <a:extLst>
              <a:ext uri="{FF2B5EF4-FFF2-40B4-BE49-F238E27FC236}">
                <a16:creationId xmlns:a16="http://schemas.microsoft.com/office/drawing/2014/main" id="{301A66B8-84A6-1F24-CF8E-CAAFE333456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9ED3CFB-02A0-40B2-85B4-A8386C517260}" type="slidenum">
              <a:rPr lang="ko-KR" altLang="en-US" smtClean="0"/>
              <a:t>19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4108221494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ko-KR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결과적으로</a:t>
            </a:r>
            <a:r>
              <a:rPr lang="en-US" altLang="ko-KR" sz="1200" b="1" i="0" kern="1200" baseline="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ko-KR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현실적 </a:t>
            </a:r>
            <a:r>
              <a:rPr lang="ko-KR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필요성 측면에서 </a:t>
            </a:r>
            <a:r>
              <a:rPr lang="en-US" altLang="ko-KR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IoT </a:t>
            </a:r>
            <a:r>
              <a:rPr lang="ko-KR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디바이스 급증에 따른 보안 취약점이 확산되고 있고</a:t>
            </a:r>
            <a:r>
              <a:rPr lang="en-US" altLang="ko-KR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</a:t>
            </a:r>
          </a:p>
          <a:p>
            <a:r>
              <a:rPr lang="ko-KR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전통적인 수동 보안 관리의 한계가 드러나고 있습니다</a:t>
            </a:r>
            <a:r>
              <a:rPr lang="en-US" altLang="ko-KR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 </a:t>
            </a:r>
          </a:p>
          <a:p>
            <a:r>
              <a:rPr lang="ko-KR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또한 </a:t>
            </a:r>
            <a:r>
              <a:rPr lang="ko-KR" altLang="en-US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엣지</a:t>
            </a:r>
            <a:r>
              <a:rPr lang="ko-KR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컴퓨팅 환경에서의 실시간 보안 대응이 필요한 상황입니다</a:t>
            </a:r>
            <a:r>
              <a:rPr lang="en-US" altLang="ko-KR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</a:t>
            </a:r>
          </a:p>
          <a:p>
            <a:endParaRPr lang="en-US" altLang="ko-KR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ko-KR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기술적 도전으로는 다양한 </a:t>
            </a:r>
            <a:r>
              <a:rPr lang="en-US" altLang="ko-KR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IoT </a:t>
            </a:r>
            <a:r>
              <a:rPr lang="ko-KR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디바이스의 통합 관리 복잡성과 클라우드</a:t>
            </a:r>
            <a:r>
              <a:rPr lang="en-US" altLang="ko-KR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-</a:t>
            </a:r>
            <a:r>
              <a:rPr lang="ko-KR" altLang="en-US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엣지</a:t>
            </a:r>
            <a:r>
              <a:rPr lang="ko-KR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하이브리드 아키텍처 설계</a:t>
            </a:r>
            <a:r>
              <a:rPr lang="en-US" altLang="ko-KR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</a:t>
            </a:r>
          </a:p>
          <a:p>
            <a:r>
              <a:rPr lang="ko-KR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그리고 실시간 이상 탐지 및 자동 격리 시스템 구현이 있습니다</a:t>
            </a:r>
            <a:r>
              <a:rPr lang="en-US" altLang="ko-KR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</a:t>
            </a:r>
          </a:p>
          <a:p>
            <a:endParaRPr lang="en-US" altLang="ko-KR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ko-KR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산업적 가치로는 스마트 팩토리</a:t>
            </a:r>
            <a:r>
              <a:rPr lang="en-US" altLang="ko-KR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</a:t>
            </a:r>
            <a:r>
              <a:rPr lang="ko-KR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스마트 홈 등 </a:t>
            </a:r>
            <a:r>
              <a:rPr lang="en-US" altLang="ko-KR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IoT </a:t>
            </a:r>
            <a:r>
              <a:rPr lang="ko-KR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생태계 보안 강화와 보안 운영 비용 절감 및 효율성 향상</a:t>
            </a:r>
            <a:r>
              <a:rPr lang="en-US" altLang="ko-KR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</a:t>
            </a:r>
          </a:p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ko-KR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규정 준수 및 컴플라이언스 자동화가 있습니다</a:t>
            </a:r>
            <a:r>
              <a:rPr lang="en-US" altLang="ko-KR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</a:t>
            </a:r>
          </a:p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altLang="ko-KR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ko-KR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저희는 이러한 세가지 이유로 주제를 선정했습니다</a:t>
            </a:r>
            <a:r>
              <a:rPr lang="en-US" altLang="ko-KR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 </a:t>
            </a:r>
            <a:r>
              <a:rPr lang="en-US" altLang="ko-KR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(</a:t>
            </a:r>
            <a:r>
              <a:rPr lang="ko-KR" altLang="en-US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클릭 다음 페이지로</a:t>
            </a:r>
            <a:r>
              <a:rPr lang="en-US" altLang="ko-KR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)</a:t>
            </a:r>
          </a:p>
          <a:p>
            <a:endParaRPr lang="en-US" altLang="ko-KR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슬라이드 번호 개체 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9ED3CFB-02A0-40B2-85B4-A8386C517260}" type="slidenum">
              <a:rPr lang="ko-KR" altLang="en-US" smtClean="0"/>
              <a:t>20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2264291867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CC05AAC-3FA3-0C43-129C-097EC8785EA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>
            <a:extLst>
              <a:ext uri="{FF2B5EF4-FFF2-40B4-BE49-F238E27FC236}">
                <a16:creationId xmlns:a16="http://schemas.microsoft.com/office/drawing/2014/main" id="{BC5599A1-9B1D-D630-DE2D-9B624621B79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>
            <a:extLst>
              <a:ext uri="{FF2B5EF4-FFF2-40B4-BE49-F238E27FC236}">
                <a16:creationId xmlns:a16="http://schemas.microsoft.com/office/drawing/2014/main" id="{1457B70A-0288-4010-8767-0AEF9AD47EA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ko-KR" altLang="en-US" dirty="0"/>
              <a:t>저희가 활용한 </a:t>
            </a:r>
            <a:r>
              <a:rPr lang="ko-KR" altLang="en-US" dirty="0" err="1"/>
              <a:t>기술스택을</a:t>
            </a:r>
            <a:r>
              <a:rPr lang="ko-KR" altLang="en-US" dirty="0"/>
              <a:t> 분야별로 </a:t>
            </a:r>
            <a:r>
              <a:rPr lang="ko-KR" altLang="en-US" dirty="0" err="1"/>
              <a:t>설명드리겠습니다</a:t>
            </a:r>
            <a:r>
              <a:rPr lang="en-US" altLang="ko-KR" dirty="0"/>
              <a:t>. </a:t>
            </a:r>
            <a:r>
              <a:rPr lang="en-US" altLang="ko-KR" b="1" dirty="0"/>
              <a:t>(</a:t>
            </a:r>
            <a:r>
              <a:rPr lang="ko-KR" altLang="en-US" b="1" dirty="0"/>
              <a:t>클릭</a:t>
            </a:r>
            <a:r>
              <a:rPr lang="en-US" altLang="ko-KR" b="1" dirty="0"/>
              <a:t>)</a:t>
            </a:r>
            <a:endParaRPr lang="ko-KR" altLang="en-US" b="1" dirty="0"/>
          </a:p>
        </p:txBody>
      </p:sp>
      <p:sp>
        <p:nvSpPr>
          <p:cNvPr id="4" name="슬라이드 번호 개체 틀 3">
            <a:extLst>
              <a:ext uri="{FF2B5EF4-FFF2-40B4-BE49-F238E27FC236}">
                <a16:creationId xmlns:a16="http://schemas.microsoft.com/office/drawing/2014/main" id="{20FED82B-8AD9-B59C-19F5-BF44C95E757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9ED3CFB-02A0-40B2-85B4-A8386C517260}" type="slidenum">
              <a:rPr lang="ko-KR" altLang="en-US" smtClean="0"/>
              <a:t>21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3105394871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7D79C29-DDCE-9524-9A35-BF7F7B71B17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>
            <a:extLst>
              <a:ext uri="{FF2B5EF4-FFF2-40B4-BE49-F238E27FC236}">
                <a16:creationId xmlns:a16="http://schemas.microsoft.com/office/drawing/2014/main" id="{EF9AEF56-F91A-AC54-C563-7F800748809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>
            <a:extLst>
              <a:ext uri="{FF2B5EF4-FFF2-40B4-BE49-F238E27FC236}">
                <a16:creationId xmlns:a16="http://schemas.microsoft.com/office/drawing/2014/main" id="{019E4BB3-A7FC-CC71-3FE1-D7D0B27C36B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ko-KR" altLang="en-US" dirty="0"/>
              <a:t>데이터 수집 분야에서는 </a:t>
            </a:r>
            <a:r>
              <a:rPr lang="en-US" altLang="ko-KR" b="1" dirty="0"/>
              <a:t>AWS IoT Core, IoT Rule, S3</a:t>
            </a:r>
            <a:r>
              <a:rPr lang="ko-KR" altLang="en-US" b="1" dirty="0"/>
              <a:t>를 사용하였습니다</a:t>
            </a:r>
            <a:r>
              <a:rPr lang="en-US" altLang="ko-KR" b="1" dirty="0"/>
              <a:t>.</a:t>
            </a:r>
          </a:p>
          <a:p>
            <a:endParaRPr lang="en-US" altLang="ko-KR" dirty="0"/>
          </a:p>
          <a:p>
            <a:pPr marL="0" indent="0">
              <a:buFontTx/>
              <a:buNone/>
            </a:pPr>
            <a:r>
              <a:rPr lang="en-US" altLang="ko-KR" b="1" dirty="0"/>
              <a:t>AWS IoT Core</a:t>
            </a:r>
            <a:r>
              <a:rPr lang="ko-KR" altLang="en-US" b="0" dirty="0"/>
              <a:t>는</a:t>
            </a:r>
            <a:r>
              <a:rPr lang="en-US" altLang="ko-KR" dirty="0"/>
              <a:t> IoT </a:t>
            </a:r>
            <a:r>
              <a:rPr lang="ko-KR" altLang="en-US" dirty="0"/>
              <a:t>디바이스와 클라우드 간 통신 허브 역할을 하며</a:t>
            </a:r>
            <a:r>
              <a:rPr lang="en-US" altLang="ko-KR" dirty="0"/>
              <a:t>, </a:t>
            </a:r>
          </a:p>
          <a:p>
            <a:pPr marL="0" indent="0">
              <a:buFontTx/>
              <a:buNone/>
            </a:pPr>
            <a:r>
              <a:rPr lang="ko-KR" altLang="en-US" dirty="0"/>
              <a:t>디바이스 인증 및 보안 통신을 제공하고 </a:t>
            </a:r>
            <a:r>
              <a:rPr lang="ko-KR" altLang="en-US" dirty="0" err="1"/>
              <a:t>라즈베리파이</a:t>
            </a:r>
            <a:r>
              <a:rPr lang="en-US" altLang="ko-KR" dirty="0"/>
              <a:t>, </a:t>
            </a:r>
            <a:r>
              <a:rPr lang="ko-KR" altLang="en-US" dirty="0" err="1" smtClean="0"/>
              <a:t>홈캠</a:t>
            </a:r>
            <a:r>
              <a:rPr lang="ko-KR" altLang="en-US" dirty="0" smtClean="0"/>
              <a:t> </a:t>
            </a:r>
            <a:r>
              <a:rPr lang="ko-KR" altLang="en-US" dirty="0"/>
              <a:t>등 </a:t>
            </a:r>
            <a:r>
              <a:rPr lang="en-US" altLang="ko-KR" dirty="0"/>
              <a:t>IoT </a:t>
            </a:r>
            <a:r>
              <a:rPr lang="ko-KR" altLang="en-US" dirty="0"/>
              <a:t>디바이스 연결을 관리합니다</a:t>
            </a:r>
            <a:r>
              <a:rPr lang="en-US" altLang="ko-KR" dirty="0"/>
              <a:t>.</a:t>
            </a:r>
          </a:p>
          <a:p>
            <a:pPr marL="171450" indent="-171450">
              <a:buFontTx/>
              <a:buChar char="-"/>
            </a:pPr>
            <a:endParaRPr lang="en-US" altLang="ko-KR" dirty="0"/>
          </a:p>
          <a:p>
            <a:pPr marL="0" indent="0">
              <a:buFontTx/>
              <a:buNone/>
            </a:pPr>
            <a:r>
              <a:rPr lang="en-US" altLang="ko-KR" b="1" dirty="0"/>
              <a:t>IoT Rule</a:t>
            </a:r>
            <a:r>
              <a:rPr lang="ko-KR" altLang="en-US" b="0" dirty="0"/>
              <a:t>는</a:t>
            </a:r>
            <a:r>
              <a:rPr lang="en-US" altLang="ko-KR" dirty="0"/>
              <a:t> </a:t>
            </a:r>
            <a:r>
              <a:rPr lang="ko-KR" altLang="en-US" dirty="0"/>
              <a:t>데이터 라우팅 및 처리 규칙을 정의하여 디바이스에서 전송된 데이터를 자동으로 </a:t>
            </a:r>
            <a:endParaRPr lang="en-US" altLang="ko-KR" dirty="0"/>
          </a:p>
          <a:p>
            <a:pPr marL="0" indent="0">
              <a:buFontTx/>
              <a:buNone/>
            </a:pPr>
            <a:r>
              <a:rPr lang="ko-KR" altLang="en-US" dirty="0"/>
              <a:t>분류하고 조건에 따라 </a:t>
            </a:r>
            <a:r>
              <a:rPr lang="en-US" altLang="ko-KR" dirty="0"/>
              <a:t>S3, Lambda </a:t>
            </a:r>
            <a:r>
              <a:rPr lang="ko-KR" altLang="en-US" dirty="0"/>
              <a:t>등으로 데이터를 전달합니다</a:t>
            </a:r>
            <a:r>
              <a:rPr lang="en-US" altLang="ko-KR" dirty="0"/>
              <a:t>.</a:t>
            </a:r>
          </a:p>
          <a:p>
            <a:pPr marL="171450" indent="-171450">
              <a:buFontTx/>
              <a:buChar char="-"/>
            </a:pPr>
            <a:endParaRPr lang="en-US" altLang="ko-KR" dirty="0"/>
          </a:p>
          <a:p>
            <a:r>
              <a:rPr lang="en-US" altLang="ko-KR" b="1" dirty="0"/>
              <a:t>S3</a:t>
            </a:r>
            <a:r>
              <a:rPr lang="ko-KR" altLang="en-US" b="0" dirty="0"/>
              <a:t>는</a:t>
            </a:r>
            <a:r>
              <a:rPr lang="en-US" altLang="ko-KR" dirty="0"/>
              <a:t> IoT </a:t>
            </a:r>
            <a:r>
              <a:rPr lang="ko-KR" altLang="en-US" dirty="0"/>
              <a:t>데이터 저장소로서 </a:t>
            </a:r>
            <a:r>
              <a:rPr lang="en-US" altLang="ko-KR" dirty="0"/>
              <a:t>IoT Rule</a:t>
            </a:r>
            <a:r>
              <a:rPr lang="ko-KR" altLang="en-US" dirty="0"/>
              <a:t>을 통해 수집된 센서 데이터를 저장하고</a:t>
            </a:r>
            <a:r>
              <a:rPr lang="en-US" altLang="ko-KR" dirty="0"/>
              <a:t>, </a:t>
            </a:r>
          </a:p>
          <a:p>
            <a:r>
              <a:rPr lang="ko-KR" altLang="en-US" dirty="0"/>
              <a:t>시계열 데이터를 날짜</a:t>
            </a:r>
            <a:r>
              <a:rPr lang="en-US" altLang="ko-KR" dirty="0"/>
              <a:t>/</a:t>
            </a:r>
            <a:r>
              <a:rPr lang="ko-KR" altLang="en-US" dirty="0"/>
              <a:t>시간별 폴더로 </a:t>
            </a:r>
            <a:r>
              <a:rPr lang="ko-KR" altLang="en-US" dirty="0" err="1"/>
              <a:t>구조화하여</a:t>
            </a:r>
            <a:r>
              <a:rPr lang="ko-KR" altLang="en-US" dirty="0"/>
              <a:t> </a:t>
            </a:r>
            <a:r>
              <a:rPr lang="en-US" altLang="ko-KR" dirty="0"/>
              <a:t>Athena </a:t>
            </a:r>
            <a:r>
              <a:rPr lang="ko-KR" altLang="en-US" dirty="0"/>
              <a:t>쿼리를 위한 데이터 레이크 역할을 합니다</a:t>
            </a:r>
            <a:r>
              <a:rPr lang="en-US" altLang="ko-KR" dirty="0"/>
              <a:t>. </a:t>
            </a:r>
            <a:r>
              <a:rPr lang="en-US" altLang="ko-KR" b="1" dirty="0"/>
              <a:t>(</a:t>
            </a:r>
            <a:r>
              <a:rPr lang="ko-KR" altLang="en-US" b="1" dirty="0"/>
              <a:t>클릭 다음 페이지로</a:t>
            </a:r>
            <a:r>
              <a:rPr lang="en-US" altLang="ko-KR" b="1" dirty="0"/>
              <a:t>)</a:t>
            </a:r>
            <a:endParaRPr lang="ko-KR" altLang="en-US" b="1" dirty="0"/>
          </a:p>
        </p:txBody>
      </p:sp>
      <p:sp>
        <p:nvSpPr>
          <p:cNvPr id="4" name="슬라이드 번호 개체 틀 3">
            <a:extLst>
              <a:ext uri="{FF2B5EF4-FFF2-40B4-BE49-F238E27FC236}">
                <a16:creationId xmlns:a16="http://schemas.microsoft.com/office/drawing/2014/main" id="{8F8788CA-2C38-4024-0DF9-430D10812EE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9ED3CFB-02A0-40B2-85B4-A8386C517260}" type="slidenum">
              <a:rPr lang="ko-KR" altLang="en-US" smtClean="0"/>
              <a:t>22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3610010462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E63AD40-D067-5B52-8CAC-1136CD907C4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>
            <a:extLst>
              <a:ext uri="{FF2B5EF4-FFF2-40B4-BE49-F238E27FC236}">
                <a16:creationId xmlns:a16="http://schemas.microsoft.com/office/drawing/2014/main" id="{8DBA5114-999E-4952-BCCB-03210895A98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>
            <a:extLst>
              <a:ext uri="{FF2B5EF4-FFF2-40B4-BE49-F238E27FC236}">
                <a16:creationId xmlns:a16="http://schemas.microsoft.com/office/drawing/2014/main" id="{040E6F79-BE66-4A89-C4AD-B4811A18DC8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ko-KR" altLang="en-US" dirty="0"/>
              <a:t>보안대응 분야에서는 </a:t>
            </a:r>
            <a:r>
              <a:rPr lang="en-US" altLang="ko-KR" b="1" dirty="0" err="1"/>
              <a:t>EventBridge</a:t>
            </a:r>
            <a:r>
              <a:rPr lang="en-US" altLang="ko-KR" b="1" dirty="0"/>
              <a:t>, Lambda</a:t>
            </a:r>
            <a:r>
              <a:rPr lang="ko-KR" altLang="en-US" dirty="0"/>
              <a:t> </a:t>
            </a:r>
            <a:r>
              <a:rPr lang="en-US" altLang="ko-KR" dirty="0"/>
              <a:t>, </a:t>
            </a:r>
            <a:r>
              <a:rPr lang="en-US" altLang="ko-KR" b="1" dirty="0"/>
              <a:t>IoT Policy</a:t>
            </a:r>
            <a:r>
              <a:rPr lang="ko-KR" altLang="en-US" b="1" dirty="0"/>
              <a:t>를 사용하였습니다</a:t>
            </a:r>
            <a:r>
              <a:rPr lang="en-US" altLang="ko-KR" b="1" dirty="0"/>
              <a:t>.</a:t>
            </a:r>
            <a:endParaRPr lang="en-US" altLang="ko-KR" dirty="0"/>
          </a:p>
          <a:p>
            <a:endParaRPr lang="en-US" altLang="ko-KR" b="1" dirty="0"/>
          </a:p>
          <a:p>
            <a:r>
              <a:rPr lang="en-US" altLang="ko-KR" b="1" dirty="0" err="1"/>
              <a:t>EventBridge</a:t>
            </a:r>
            <a:r>
              <a:rPr lang="en-US" altLang="ko-KR" dirty="0"/>
              <a:t>: </a:t>
            </a:r>
            <a:r>
              <a:rPr lang="ko-KR" altLang="en-US" dirty="0"/>
              <a:t>이벤트 기반 워크플로우를 연결하고 </a:t>
            </a:r>
            <a:r>
              <a:rPr lang="en-US" altLang="ko-KR" dirty="0"/>
              <a:t>Lambda </a:t>
            </a:r>
            <a:r>
              <a:rPr lang="ko-KR" altLang="en-US" dirty="0"/>
              <a:t>함수를 자동 </a:t>
            </a:r>
            <a:r>
              <a:rPr lang="ko-KR" altLang="en-US" dirty="0" err="1"/>
              <a:t>트리거하며</a:t>
            </a:r>
            <a:r>
              <a:rPr lang="ko-KR" altLang="en-US" dirty="0"/>
              <a:t> </a:t>
            </a:r>
            <a:endParaRPr lang="en-US" altLang="ko-KR" dirty="0"/>
          </a:p>
          <a:p>
            <a:pPr marL="0" indent="0">
              <a:buFontTx/>
              <a:buNone/>
            </a:pPr>
            <a:r>
              <a:rPr lang="ko-KR" altLang="en-US" dirty="0"/>
              <a:t>서비스 간 이벤트 전달 및 조율을 담당합니다</a:t>
            </a:r>
            <a:r>
              <a:rPr lang="en-US" altLang="ko-KR" dirty="0"/>
              <a:t>.</a:t>
            </a:r>
          </a:p>
          <a:p>
            <a:pPr marL="171450" indent="-171450">
              <a:buFontTx/>
              <a:buChar char="-"/>
            </a:pPr>
            <a:endParaRPr lang="en-US" altLang="ko-KR" dirty="0"/>
          </a:p>
          <a:p>
            <a:pPr marL="0" indent="0">
              <a:buFontTx/>
              <a:buNone/>
            </a:pPr>
            <a:r>
              <a:rPr lang="en-US" altLang="ko-KR" b="1" dirty="0"/>
              <a:t>Lambda</a:t>
            </a:r>
            <a:r>
              <a:rPr lang="en-US" altLang="ko-KR" dirty="0"/>
              <a:t>: </a:t>
            </a:r>
            <a:r>
              <a:rPr lang="ko-KR" altLang="en-US" dirty="0"/>
              <a:t>서버리스 자동화 함수로 위협 디바이스의 </a:t>
            </a:r>
            <a:r>
              <a:rPr lang="en-US" altLang="ko-KR" dirty="0"/>
              <a:t>IoT Policy</a:t>
            </a:r>
            <a:r>
              <a:rPr lang="ko-KR" altLang="en-US" dirty="0"/>
              <a:t>를 변경하고 </a:t>
            </a:r>
            <a:endParaRPr lang="en-US" altLang="ko-KR" dirty="0"/>
          </a:p>
          <a:p>
            <a:pPr marL="0" indent="0">
              <a:buFontTx/>
              <a:buNone/>
            </a:pPr>
            <a:r>
              <a:rPr lang="en-US" altLang="ko-KR" dirty="0"/>
              <a:t>SNS</a:t>
            </a:r>
            <a:r>
              <a:rPr lang="ko-KR" altLang="en-US" dirty="0"/>
              <a:t>를 통한 관리자 알림을 발송하며 정상화 시 </a:t>
            </a:r>
            <a:r>
              <a:rPr lang="en-US" altLang="ko-KR" dirty="0"/>
              <a:t>Policy</a:t>
            </a:r>
            <a:r>
              <a:rPr lang="ko-KR" altLang="en-US" dirty="0"/>
              <a:t>를 복구합니다</a:t>
            </a:r>
            <a:r>
              <a:rPr lang="en-US" altLang="ko-KR" dirty="0"/>
              <a:t>.</a:t>
            </a:r>
          </a:p>
          <a:p>
            <a:pPr marL="171450" indent="-171450">
              <a:buFontTx/>
              <a:buChar char="-"/>
            </a:pPr>
            <a:endParaRPr lang="en-US" altLang="ko-KR" dirty="0"/>
          </a:p>
          <a:p>
            <a:r>
              <a:rPr lang="en-US" altLang="ko-KR" b="1" dirty="0"/>
              <a:t>IoT Policy</a:t>
            </a:r>
            <a:r>
              <a:rPr lang="en-US" altLang="ko-KR" dirty="0"/>
              <a:t>: </a:t>
            </a:r>
            <a:r>
              <a:rPr lang="ko-KR" altLang="en-US" dirty="0"/>
              <a:t>디바이스별 접근 권한을 관리하며 </a:t>
            </a:r>
            <a:r>
              <a:rPr lang="en-US" altLang="ko-KR" dirty="0"/>
              <a:t>Lambda</a:t>
            </a:r>
            <a:r>
              <a:rPr lang="ko-KR" altLang="en-US" dirty="0"/>
              <a:t>를 통해 동적으로 </a:t>
            </a:r>
            <a:r>
              <a:rPr lang="en-US" altLang="ko-KR" dirty="0"/>
              <a:t>Policy</a:t>
            </a:r>
            <a:r>
              <a:rPr lang="ko-KR" altLang="en-US" dirty="0"/>
              <a:t>를 전환합니다</a:t>
            </a:r>
            <a:r>
              <a:rPr lang="en-US" altLang="ko-KR" dirty="0"/>
              <a:t>. </a:t>
            </a:r>
          </a:p>
          <a:p>
            <a:r>
              <a:rPr lang="ko-KR" altLang="en-US" dirty="0"/>
              <a:t>정상 디바이스용 </a:t>
            </a:r>
            <a:r>
              <a:rPr lang="en-US" altLang="ko-KR" dirty="0"/>
              <a:t>Policy</a:t>
            </a:r>
            <a:r>
              <a:rPr lang="ko-KR" altLang="en-US" dirty="0"/>
              <a:t>와 격리용 </a:t>
            </a:r>
            <a:r>
              <a:rPr lang="en-US" altLang="ko-KR" dirty="0"/>
              <a:t>Policy</a:t>
            </a:r>
            <a:r>
              <a:rPr lang="ko-KR" altLang="en-US" dirty="0"/>
              <a:t>로 구분되어 있습니다 </a:t>
            </a:r>
            <a:r>
              <a:rPr lang="en-US" altLang="ko-KR" b="1" dirty="0"/>
              <a:t>(</a:t>
            </a:r>
            <a:r>
              <a:rPr lang="ko-KR" altLang="en-US" b="1" dirty="0"/>
              <a:t>클릭 다음 페이지로</a:t>
            </a:r>
            <a:r>
              <a:rPr lang="en-US" altLang="ko-KR" b="1" dirty="0"/>
              <a:t>)</a:t>
            </a:r>
            <a:endParaRPr lang="ko-KR" altLang="en-US" b="1" dirty="0"/>
          </a:p>
        </p:txBody>
      </p:sp>
      <p:sp>
        <p:nvSpPr>
          <p:cNvPr id="4" name="슬라이드 번호 개체 틀 3">
            <a:extLst>
              <a:ext uri="{FF2B5EF4-FFF2-40B4-BE49-F238E27FC236}">
                <a16:creationId xmlns:a16="http://schemas.microsoft.com/office/drawing/2014/main" id="{782D6644-A62A-3F69-4047-0D030B8E85D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9ED3CFB-02A0-40B2-85B4-A8386C517260}" type="slidenum">
              <a:rPr lang="ko-KR" altLang="en-US" smtClean="0"/>
              <a:t>23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1028633358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3A34518-DEEB-A008-D225-5C2C02BD154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>
            <a:extLst>
              <a:ext uri="{FF2B5EF4-FFF2-40B4-BE49-F238E27FC236}">
                <a16:creationId xmlns:a16="http://schemas.microsoft.com/office/drawing/2014/main" id="{F1CA53EE-6DE5-57A5-FD96-5E09C7129A8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>
            <a:extLst>
              <a:ext uri="{FF2B5EF4-FFF2-40B4-BE49-F238E27FC236}">
                <a16:creationId xmlns:a16="http://schemas.microsoft.com/office/drawing/2014/main" id="{FB62EED6-A41E-8D28-ED69-653F4079987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ko-KR" altLang="en-US" dirty="0"/>
              <a:t>알림 및 모니터링 분야에서는</a:t>
            </a:r>
            <a:r>
              <a:rPr lang="en-US" altLang="ko-KR" b="1" dirty="0"/>
              <a:t> SNS, CloudWatch</a:t>
            </a:r>
            <a:r>
              <a:rPr lang="ko-KR" altLang="en-US" b="1" dirty="0"/>
              <a:t>를 사용하였습니다</a:t>
            </a:r>
            <a:r>
              <a:rPr lang="en-US" altLang="ko-KR" b="1" dirty="0"/>
              <a:t>.</a:t>
            </a:r>
          </a:p>
          <a:p>
            <a:r>
              <a:rPr lang="ko-KR" altLang="en-US" dirty="0"/>
              <a:t> </a:t>
            </a:r>
            <a:endParaRPr lang="en-US" altLang="ko-KR" dirty="0"/>
          </a:p>
          <a:p>
            <a:pPr marL="0" indent="0">
              <a:buFontTx/>
              <a:buNone/>
            </a:pPr>
            <a:r>
              <a:rPr lang="en-US" altLang="ko-KR" b="1" dirty="0"/>
              <a:t>SNS:</a:t>
            </a:r>
            <a:r>
              <a:rPr lang="en-US" altLang="ko-KR" dirty="0"/>
              <a:t> </a:t>
            </a:r>
            <a:r>
              <a:rPr lang="ko-KR" altLang="en-US" dirty="0"/>
              <a:t>보안 알림을 발송하여 위협 탐지 시 관리자에게 이메일</a:t>
            </a:r>
            <a:r>
              <a:rPr lang="en-US" altLang="ko-KR" dirty="0"/>
              <a:t>/SMS</a:t>
            </a:r>
            <a:r>
              <a:rPr lang="ko-KR" altLang="en-US" dirty="0"/>
              <a:t>를 전송하고 </a:t>
            </a:r>
            <a:r>
              <a:rPr lang="en-US" altLang="ko-KR" dirty="0"/>
              <a:t/>
            </a:r>
            <a:br>
              <a:rPr lang="en-US" altLang="ko-KR" dirty="0"/>
            </a:br>
            <a:r>
              <a:rPr lang="en-US" altLang="ko-KR" dirty="0"/>
              <a:t>Lambda </a:t>
            </a:r>
            <a:r>
              <a:rPr lang="ko-KR" altLang="en-US" dirty="0"/>
              <a:t>함수 실행 결과를 알리며 이벤트를 통보합니다</a:t>
            </a:r>
            <a:r>
              <a:rPr lang="en-US" altLang="ko-KR" dirty="0"/>
              <a:t>.</a:t>
            </a:r>
          </a:p>
          <a:p>
            <a:pPr marL="0" indent="0">
              <a:buFontTx/>
              <a:buNone/>
            </a:pPr>
            <a:endParaRPr lang="en-US" altLang="ko-KR" dirty="0"/>
          </a:p>
          <a:p>
            <a:pPr marL="0" indent="0">
              <a:buFontTx/>
              <a:buNone/>
            </a:pPr>
            <a:r>
              <a:rPr lang="en-US" altLang="ko-KR" b="1" dirty="0"/>
              <a:t>CloudWatch</a:t>
            </a:r>
            <a:r>
              <a:rPr lang="en-US" altLang="ko-KR" dirty="0"/>
              <a:t>: </a:t>
            </a:r>
            <a:r>
              <a:rPr lang="ko-KR" altLang="en-US" dirty="0"/>
              <a:t>시스템 모니터링 및 로그 관리를 담당하여 </a:t>
            </a:r>
            <a:endParaRPr lang="en-US" altLang="ko-KR" dirty="0"/>
          </a:p>
          <a:p>
            <a:pPr marL="0" indent="0">
              <a:buFontTx/>
              <a:buNone/>
            </a:pPr>
            <a:r>
              <a:rPr lang="en-US" altLang="ko-KR" dirty="0"/>
              <a:t>Lambda </a:t>
            </a:r>
            <a:r>
              <a:rPr lang="ko-KR" altLang="en-US" dirty="0"/>
              <a:t>함수 실행 로그를 수집 </a:t>
            </a:r>
            <a:r>
              <a:rPr lang="en-US" altLang="ko-KR" b="1" dirty="0"/>
              <a:t>(</a:t>
            </a:r>
            <a:r>
              <a:rPr lang="ko-KR" altLang="en-US" b="1" dirty="0"/>
              <a:t>클릭 다음 페이지로</a:t>
            </a:r>
            <a:r>
              <a:rPr lang="en-US" altLang="ko-KR" b="1" dirty="0"/>
              <a:t>)</a:t>
            </a:r>
          </a:p>
        </p:txBody>
      </p:sp>
      <p:sp>
        <p:nvSpPr>
          <p:cNvPr id="4" name="슬라이드 번호 개체 틀 3">
            <a:extLst>
              <a:ext uri="{FF2B5EF4-FFF2-40B4-BE49-F238E27FC236}">
                <a16:creationId xmlns:a16="http://schemas.microsoft.com/office/drawing/2014/main" id="{54DD747B-F40B-681F-6DC6-56AE24D6C91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9ED3CFB-02A0-40B2-85B4-A8386C517260}" type="slidenum">
              <a:rPr lang="ko-KR" altLang="en-US" smtClean="0"/>
              <a:t>24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2548187881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36A331B-BA24-AC56-6465-95D04E594E8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>
            <a:extLst>
              <a:ext uri="{FF2B5EF4-FFF2-40B4-BE49-F238E27FC236}">
                <a16:creationId xmlns:a16="http://schemas.microsoft.com/office/drawing/2014/main" id="{589CF65F-EACD-D4A8-D37C-B9099CCAF20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>
            <a:extLst>
              <a:ext uri="{FF2B5EF4-FFF2-40B4-BE49-F238E27FC236}">
                <a16:creationId xmlns:a16="http://schemas.microsoft.com/office/drawing/2014/main" id="{FFC2B8E0-74A7-9F29-AEBC-655E29EEAC8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ko-KR" altLang="en-US" dirty="0"/>
              <a:t>데이터 분석 및 시각화 분야에서는 </a:t>
            </a:r>
            <a:r>
              <a:rPr lang="en-US" altLang="ko-KR" b="1" dirty="0"/>
              <a:t>Athena, Grafana</a:t>
            </a:r>
            <a:r>
              <a:rPr lang="ko-KR" altLang="en-US" b="1" dirty="0"/>
              <a:t>를 사용하였습니다</a:t>
            </a:r>
            <a:r>
              <a:rPr lang="en-US" altLang="ko-KR" b="1" dirty="0"/>
              <a:t>.</a:t>
            </a:r>
            <a:endParaRPr lang="en-US" altLang="ko-KR" dirty="0"/>
          </a:p>
          <a:p>
            <a:pPr marL="0" indent="0">
              <a:buFontTx/>
              <a:buNone/>
            </a:pPr>
            <a:r>
              <a:rPr lang="en-US" altLang="ko-KR" b="1" dirty="0"/>
              <a:t>Athena</a:t>
            </a:r>
            <a:r>
              <a:rPr lang="en-US" altLang="ko-KR" dirty="0"/>
              <a:t>: S3 </a:t>
            </a:r>
            <a:r>
              <a:rPr lang="ko-KR" altLang="en-US" dirty="0"/>
              <a:t>데이터를 </a:t>
            </a:r>
            <a:r>
              <a:rPr lang="en-US" altLang="ko-KR" dirty="0"/>
              <a:t>SQL</a:t>
            </a:r>
            <a:r>
              <a:rPr lang="ko-KR" altLang="en-US" dirty="0"/>
              <a:t>로 쿼리 분석하여 서버 없이 </a:t>
            </a:r>
            <a:endParaRPr lang="en-US" altLang="ko-KR" dirty="0"/>
          </a:p>
          <a:p>
            <a:pPr marL="0" indent="0">
              <a:buFontTx/>
              <a:buNone/>
            </a:pPr>
            <a:r>
              <a:rPr lang="ko-KR" altLang="en-US" dirty="0"/>
              <a:t>대용량 데이터 분석이 가능하며 </a:t>
            </a:r>
            <a:r>
              <a:rPr lang="en-US" altLang="ko-KR" dirty="0"/>
              <a:t>Grafana</a:t>
            </a:r>
            <a:r>
              <a:rPr lang="ko-KR" altLang="en-US" dirty="0"/>
              <a:t>에 쿼리 결과를 제공합니다</a:t>
            </a:r>
            <a:r>
              <a:rPr lang="en-US" altLang="ko-KR" dirty="0"/>
              <a:t>.</a:t>
            </a:r>
          </a:p>
          <a:p>
            <a:pPr marL="0" indent="0">
              <a:buFontTx/>
              <a:buNone/>
            </a:pPr>
            <a:endParaRPr lang="en-US" altLang="ko-KR" dirty="0"/>
          </a:p>
          <a:p>
            <a:r>
              <a:rPr lang="en-US" altLang="ko-KR" b="1" dirty="0"/>
              <a:t>Grafana</a:t>
            </a:r>
            <a:r>
              <a:rPr lang="en-US" altLang="ko-KR" dirty="0"/>
              <a:t>: Athena </a:t>
            </a:r>
            <a:r>
              <a:rPr lang="ko-KR" altLang="en-US" dirty="0"/>
              <a:t>데이터를 차트</a:t>
            </a:r>
            <a:r>
              <a:rPr lang="en-US" altLang="ko-KR" dirty="0"/>
              <a:t>/</a:t>
            </a:r>
            <a:r>
              <a:rPr lang="ko-KR" altLang="en-US" dirty="0"/>
              <a:t>그래프로 </a:t>
            </a:r>
            <a:r>
              <a:rPr lang="ko-KR" altLang="en-US" dirty="0" err="1"/>
              <a:t>시각화하여</a:t>
            </a:r>
            <a:r>
              <a:rPr lang="ko-KR" altLang="en-US" dirty="0"/>
              <a:t> 실시간 디바이스 상태 </a:t>
            </a:r>
            <a:endParaRPr lang="en-US" altLang="ko-KR" dirty="0"/>
          </a:p>
          <a:p>
            <a:r>
              <a:rPr lang="ko-KR" altLang="en-US" dirty="0"/>
              <a:t>모니터링과 과거 데이터 트렌드 분석을 제공합니다 </a:t>
            </a:r>
            <a:endParaRPr lang="en-US" altLang="ko-KR" dirty="0" smtClean="0"/>
          </a:p>
          <a:p>
            <a:endParaRPr lang="en-US" altLang="ko-KR" dirty="0"/>
          </a:p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ko-KR" altLang="en-US" dirty="0"/>
              <a:t>전체 시스템 아키텍처를 </a:t>
            </a:r>
            <a:r>
              <a:rPr lang="ko-KR" altLang="en-US" dirty="0" err="1"/>
              <a:t>설명드리겠습니다</a:t>
            </a:r>
            <a:r>
              <a:rPr lang="en-US" altLang="ko-KR" dirty="0"/>
              <a:t>. </a:t>
            </a:r>
            <a:r>
              <a:rPr lang="en-US" altLang="ko-KR" b="1" dirty="0"/>
              <a:t>(</a:t>
            </a:r>
            <a:r>
              <a:rPr lang="ko-KR" altLang="en-US" b="1" dirty="0"/>
              <a:t>클릭</a:t>
            </a:r>
            <a:r>
              <a:rPr lang="en-US" altLang="ko-KR" b="1" dirty="0"/>
              <a:t> </a:t>
            </a:r>
            <a:r>
              <a:rPr lang="ko-KR" altLang="en-US" b="1" dirty="0"/>
              <a:t>시 아키텍처 </a:t>
            </a:r>
            <a:r>
              <a:rPr lang="en-US" altLang="ko-KR" b="1" dirty="0" err="1"/>
              <a:t>iot</a:t>
            </a:r>
            <a:r>
              <a:rPr lang="en-US" altLang="ko-KR" b="1" dirty="0"/>
              <a:t> </a:t>
            </a:r>
            <a:r>
              <a:rPr lang="ko-KR" altLang="en-US" b="1" dirty="0"/>
              <a:t>장비들 바로 등장</a:t>
            </a:r>
            <a:r>
              <a:rPr lang="en-US" altLang="ko-KR" b="1" dirty="0"/>
              <a:t>)</a:t>
            </a:r>
            <a:endParaRPr lang="ko-KR" altLang="en-US" b="1" dirty="0"/>
          </a:p>
        </p:txBody>
      </p:sp>
      <p:sp>
        <p:nvSpPr>
          <p:cNvPr id="4" name="슬라이드 번호 개체 틀 3">
            <a:extLst>
              <a:ext uri="{FF2B5EF4-FFF2-40B4-BE49-F238E27FC236}">
                <a16:creationId xmlns:a16="http://schemas.microsoft.com/office/drawing/2014/main" id="{044D138A-CB0A-F1BD-259B-9B056276196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9ED3CFB-02A0-40B2-85B4-A8386C517260}" type="slidenum">
              <a:rPr lang="ko-KR" altLang="en-US" smtClean="0"/>
              <a:t>25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2291902080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EA95D7A-4F17-CA9E-9E1B-7CD57ED13AC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>
            <a:extLst>
              <a:ext uri="{FF2B5EF4-FFF2-40B4-BE49-F238E27FC236}">
                <a16:creationId xmlns:a16="http://schemas.microsoft.com/office/drawing/2014/main" id="{98EB672F-4049-B30B-B129-EBAF12840F7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>
            <a:extLst>
              <a:ext uri="{FF2B5EF4-FFF2-40B4-BE49-F238E27FC236}">
                <a16:creationId xmlns:a16="http://schemas.microsoft.com/office/drawing/2014/main" id="{8FE6344F-7C0B-F0B8-C3BE-9BF83595539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ko-KR" altLang="en-US" dirty="0"/>
              <a:t>전체 시스템 아키텍처를 </a:t>
            </a:r>
            <a:r>
              <a:rPr lang="ko-KR" altLang="en-US" dirty="0" err="1"/>
              <a:t>설명드리겠습니다</a:t>
            </a:r>
            <a:r>
              <a:rPr lang="en-US" altLang="ko-KR" dirty="0"/>
              <a:t>. </a:t>
            </a:r>
            <a:r>
              <a:rPr lang="en-US" altLang="ko-KR" b="1" dirty="0"/>
              <a:t>(</a:t>
            </a:r>
            <a:r>
              <a:rPr lang="ko-KR" altLang="en-US" b="1" dirty="0"/>
              <a:t>클릭</a:t>
            </a:r>
            <a:r>
              <a:rPr lang="en-US" altLang="ko-KR" b="1" dirty="0"/>
              <a:t>)</a:t>
            </a:r>
          </a:p>
          <a:p>
            <a:r>
              <a:rPr lang="en-US" altLang="ko-KR" b="1" dirty="0"/>
              <a:t>IoT</a:t>
            </a:r>
            <a:r>
              <a:rPr lang="en-US" altLang="ko-KR" dirty="0"/>
              <a:t> </a:t>
            </a:r>
            <a:r>
              <a:rPr lang="ko-KR" altLang="en-US" dirty="0"/>
              <a:t>디바이스들이 라즈베리 파이</a:t>
            </a:r>
            <a:r>
              <a:rPr lang="en-US" altLang="ko-KR" dirty="0"/>
              <a:t>(WSL)</a:t>
            </a:r>
            <a:r>
              <a:rPr lang="ko-KR" altLang="en-US" dirty="0"/>
              <a:t>를 통해 </a:t>
            </a:r>
            <a:r>
              <a:rPr lang="en-US" altLang="ko-KR" b="1" dirty="0"/>
              <a:t>(</a:t>
            </a:r>
            <a:r>
              <a:rPr lang="ko-KR" altLang="en-US" b="1" dirty="0"/>
              <a:t>클릭</a:t>
            </a:r>
            <a:r>
              <a:rPr lang="en-US" altLang="ko-KR" b="1" dirty="0"/>
              <a:t>) IoT Core</a:t>
            </a:r>
            <a:r>
              <a:rPr lang="ko-KR" altLang="en-US" dirty="0"/>
              <a:t>로 연결되고</a:t>
            </a:r>
            <a:r>
              <a:rPr lang="en-US" altLang="ko-KR" dirty="0"/>
              <a:t>, </a:t>
            </a:r>
          </a:p>
          <a:p>
            <a:r>
              <a:rPr lang="en-US" altLang="ko-KR" b="1" dirty="0"/>
              <a:t>(</a:t>
            </a:r>
            <a:r>
              <a:rPr lang="ko-KR" altLang="en-US" b="1" dirty="0"/>
              <a:t>클릭</a:t>
            </a:r>
            <a:r>
              <a:rPr lang="en-US" altLang="ko-KR" b="1" dirty="0"/>
              <a:t>) IoT Rule</a:t>
            </a:r>
            <a:r>
              <a:rPr lang="ko-KR" altLang="en-US" dirty="0"/>
              <a:t>을 통해 데이터가 </a:t>
            </a:r>
            <a:r>
              <a:rPr lang="en-US" altLang="ko-KR" b="1" dirty="0"/>
              <a:t>(</a:t>
            </a:r>
            <a:r>
              <a:rPr lang="ko-KR" altLang="en-US" b="1" dirty="0"/>
              <a:t>클릭</a:t>
            </a:r>
            <a:r>
              <a:rPr lang="en-US" altLang="ko-KR" b="1" dirty="0"/>
              <a:t>)</a:t>
            </a:r>
            <a:r>
              <a:rPr lang="en-US" altLang="ko-KR" dirty="0"/>
              <a:t> </a:t>
            </a:r>
            <a:r>
              <a:rPr lang="en-US" altLang="ko-KR" b="1" dirty="0"/>
              <a:t>S3</a:t>
            </a:r>
            <a:r>
              <a:rPr lang="ko-KR" altLang="en-US" dirty="0"/>
              <a:t>로 저장됩니다</a:t>
            </a:r>
            <a:r>
              <a:rPr lang="en-US" altLang="ko-KR" dirty="0"/>
              <a:t>. </a:t>
            </a:r>
            <a:r>
              <a:rPr lang="en-US" altLang="ko-KR" b="1" dirty="0"/>
              <a:t>(</a:t>
            </a:r>
            <a:r>
              <a:rPr lang="ko-KR" altLang="en-US" b="1" dirty="0"/>
              <a:t>클릭</a:t>
            </a:r>
            <a:r>
              <a:rPr lang="en-US" altLang="ko-KR" b="1" dirty="0"/>
              <a:t>)</a:t>
            </a:r>
          </a:p>
          <a:p>
            <a:r>
              <a:rPr lang="en-US" altLang="ko-KR" b="1" dirty="0" err="1"/>
              <a:t>EventBridge</a:t>
            </a:r>
            <a:r>
              <a:rPr lang="ko-KR" altLang="en-US" dirty="0"/>
              <a:t>가 이벤트를 감지하면 </a:t>
            </a:r>
            <a:r>
              <a:rPr lang="en-US" altLang="ko-KR" b="1" dirty="0">
                <a:solidFill>
                  <a:srgbClr val="6A6B75"/>
                </a:solidFill>
              </a:rPr>
              <a:t>(</a:t>
            </a:r>
            <a:r>
              <a:rPr lang="ko-KR" altLang="en-US" b="1" dirty="0">
                <a:solidFill>
                  <a:srgbClr val="6A6B75"/>
                </a:solidFill>
              </a:rPr>
              <a:t>클릭</a:t>
            </a:r>
            <a:r>
              <a:rPr lang="en-US" altLang="ko-KR" b="1" dirty="0">
                <a:solidFill>
                  <a:srgbClr val="6A6B75"/>
                </a:solidFill>
              </a:rPr>
              <a:t>) </a:t>
            </a:r>
            <a:r>
              <a:rPr lang="en-US" altLang="ko-KR" b="1" dirty="0"/>
              <a:t>Lambda</a:t>
            </a:r>
            <a:r>
              <a:rPr lang="en-US" altLang="ko-KR" dirty="0"/>
              <a:t> </a:t>
            </a:r>
            <a:r>
              <a:rPr lang="ko-KR" altLang="en-US" dirty="0"/>
              <a:t>함수가 실행되어 </a:t>
            </a:r>
            <a:r>
              <a:rPr lang="en-US" altLang="ko-KR" b="1" dirty="0"/>
              <a:t>(</a:t>
            </a:r>
            <a:r>
              <a:rPr lang="ko-KR" altLang="en-US" b="1" dirty="0"/>
              <a:t>클릭</a:t>
            </a:r>
            <a:r>
              <a:rPr lang="en-US" altLang="ko-KR" b="1" dirty="0"/>
              <a:t>) IoT Policy</a:t>
            </a:r>
            <a:r>
              <a:rPr lang="ko-KR" altLang="en-US" dirty="0"/>
              <a:t>를 변경하고 </a:t>
            </a:r>
            <a:endParaRPr lang="en-US" altLang="ko-KR" dirty="0"/>
          </a:p>
          <a:p>
            <a:r>
              <a:rPr lang="en-US" altLang="ko-KR" b="1" dirty="0"/>
              <a:t>(</a:t>
            </a:r>
            <a:r>
              <a:rPr lang="ko-KR" altLang="en-US" b="1" dirty="0"/>
              <a:t>클릭</a:t>
            </a:r>
            <a:r>
              <a:rPr lang="en-US" altLang="ko-KR" b="1" dirty="0"/>
              <a:t>) SNS</a:t>
            </a:r>
            <a:r>
              <a:rPr lang="ko-KR" altLang="en-US" dirty="0"/>
              <a:t>를 통해 알림을 발송합니다</a:t>
            </a:r>
            <a:r>
              <a:rPr lang="en-US" altLang="ko-KR" dirty="0"/>
              <a:t>. </a:t>
            </a:r>
            <a:r>
              <a:rPr lang="en-US" altLang="ko-KR" b="1" dirty="0"/>
              <a:t>(</a:t>
            </a:r>
            <a:r>
              <a:rPr lang="ko-KR" altLang="en-US" b="1" dirty="0"/>
              <a:t>클릭</a:t>
            </a:r>
            <a:r>
              <a:rPr lang="en-US" altLang="ko-KR" b="1" dirty="0"/>
              <a:t>)</a:t>
            </a:r>
            <a:r>
              <a:rPr lang="en-US" altLang="ko-KR" dirty="0"/>
              <a:t> </a:t>
            </a:r>
            <a:r>
              <a:rPr lang="en-US" altLang="ko-KR" b="1" dirty="0"/>
              <a:t>CloudWatch</a:t>
            </a:r>
            <a:r>
              <a:rPr lang="ko-KR" altLang="en-US" dirty="0"/>
              <a:t>가 전체 시스템을 모니터링하며</a:t>
            </a:r>
            <a:r>
              <a:rPr lang="en-US" altLang="ko-KR" dirty="0"/>
              <a:t>, </a:t>
            </a:r>
          </a:p>
          <a:p>
            <a:r>
              <a:rPr lang="en-US" altLang="ko-KR" b="1" dirty="0"/>
              <a:t>S3</a:t>
            </a:r>
            <a:r>
              <a:rPr lang="ko-KR" altLang="en-US" dirty="0"/>
              <a:t>의 데이터는</a:t>
            </a:r>
            <a:r>
              <a:rPr lang="en-US" altLang="ko-KR" dirty="0"/>
              <a:t>(</a:t>
            </a:r>
            <a:r>
              <a:rPr lang="ko-KR" altLang="en-US" dirty="0"/>
              <a:t>클릭</a:t>
            </a:r>
            <a:r>
              <a:rPr lang="en-US" altLang="ko-KR" dirty="0"/>
              <a:t>)</a:t>
            </a:r>
            <a:r>
              <a:rPr lang="ko-KR" altLang="en-US" dirty="0"/>
              <a:t> </a:t>
            </a:r>
            <a:r>
              <a:rPr lang="en-US" altLang="ko-KR" b="1" dirty="0"/>
              <a:t>Athena</a:t>
            </a:r>
            <a:r>
              <a:rPr lang="ko-KR" altLang="en-US" dirty="0"/>
              <a:t>를 통해 분석되어 </a:t>
            </a:r>
            <a:r>
              <a:rPr lang="en-US" altLang="ko-KR" b="1" dirty="0"/>
              <a:t>(</a:t>
            </a:r>
            <a:r>
              <a:rPr lang="ko-KR" altLang="en-US" b="1" dirty="0"/>
              <a:t>클릭</a:t>
            </a:r>
            <a:r>
              <a:rPr lang="en-US" altLang="ko-KR" b="1" dirty="0"/>
              <a:t>)</a:t>
            </a:r>
            <a:r>
              <a:rPr lang="ko-KR" altLang="en-US" dirty="0"/>
              <a:t> </a:t>
            </a:r>
            <a:r>
              <a:rPr lang="en-US" altLang="ko-KR" b="1" dirty="0"/>
              <a:t>Grafana</a:t>
            </a:r>
            <a:r>
              <a:rPr lang="ko-KR" altLang="en-US" dirty="0"/>
              <a:t>에서 </a:t>
            </a:r>
            <a:r>
              <a:rPr lang="ko-KR" altLang="en-US" dirty="0" err="1"/>
              <a:t>시각화됩니다</a:t>
            </a:r>
            <a:r>
              <a:rPr lang="en-US" altLang="ko-KR" dirty="0"/>
              <a:t>.(</a:t>
            </a:r>
            <a:r>
              <a:rPr lang="ko-KR" altLang="en-US" dirty="0"/>
              <a:t>클릭</a:t>
            </a:r>
            <a:r>
              <a:rPr lang="en-US" altLang="ko-KR" dirty="0"/>
              <a:t>)</a:t>
            </a:r>
            <a:endParaRPr lang="ko-KR" altLang="en-US" dirty="0"/>
          </a:p>
        </p:txBody>
      </p:sp>
      <p:sp>
        <p:nvSpPr>
          <p:cNvPr id="4" name="슬라이드 번호 개체 틀 3">
            <a:extLst>
              <a:ext uri="{FF2B5EF4-FFF2-40B4-BE49-F238E27FC236}">
                <a16:creationId xmlns:a16="http://schemas.microsoft.com/office/drawing/2014/main" id="{85583FE4-CB73-7390-3D0F-0900BDFB593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9ED3CFB-02A0-40B2-85B4-A8386C517260}" type="slidenum">
              <a:rPr lang="ko-KR" altLang="en-US" smtClean="0"/>
              <a:t>26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650558289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99A064B-D708-0C89-0F21-7D45531D229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>
            <a:extLst>
              <a:ext uri="{FF2B5EF4-FFF2-40B4-BE49-F238E27FC236}">
                <a16:creationId xmlns:a16="http://schemas.microsoft.com/office/drawing/2014/main" id="{4D5E519D-1C8E-2D07-27E3-AE880A4F9BB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>
            <a:extLst>
              <a:ext uri="{FF2B5EF4-FFF2-40B4-BE49-F238E27FC236}">
                <a16:creationId xmlns:a16="http://schemas.microsoft.com/office/drawing/2014/main" id="{4E5C0485-DA9D-93FB-1896-3F8CACA48BD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ko-KR" altLang="en-US" dirty="0"/>
              <a:t>이제 저희가 구현한 코드를 </a:t>
            </a:r>
            <a:r>
              <a:rPr lang="ko-KR" altLang="en-US" dirty="0" err="1"/>
              <a:t>설명드리겠습니다</a:t>
            </a:r>
            <a:r>
              <a:rPr lang="en-US" altLang="ko-KR" dirty="0"/>
              <a:t>.</a:t>
            </a:r>
          </a:p>
          <a:p>
            <a:r>
              <a:rPr lang="ko-KR" altLang="en-US" dirty="0"/>
              <a:t>먼저 </a:t>
            </a:r>
            <a:r>
              <a:rPr lang="en-US" altLang="ko-KR" dirty="0"/>
              <a:t>DNS </a:t>
            </a:r>
            <a:r>
              <a:rPr lang="ko-KR" altLang="en-US" dirty="0"/>
              <a:t>로그에서 중요한 정보를 추출하는 부분입니다</a:t>
            </a:r>
            <a:r>
              <a:rPr lang="en-US" altLang="ko-KR" dirty="0"/>
              <a:t>. </a:t>
            </a:r>
            <a:r>
              <a:rPr lang="ko-KR" altLang="en-US" dirty="0"/>
              <a:t>화면에 보시는 것처럼</a:t>
            </a:r>
            <a:r>
              <a:rPr lang="en-US" altLang="ko-KR" dirty="0"/>
              <a:t>, </a:t>
            </a:r>
            <a:r>
              <a:rPr lang="en-US" altLang="ko-KR" b="1" dirty="0"/>
              <a:t>(</a:t>
            </a:r>
            <a:r>
              <a:rPr lang="ko-KR" altLang="en-US" b="1" dirty="0"/>
              <a:t>클릭</a:t>
            </a:r>
            <a:r>
              <a:rPr lang="en-US" altLang="ko-KR" b="1" dirty="0"/>
              <a:t>)</a:t>
            </a:r>
          </a:p>
          <a:p>
            <a:r>
              <a:rPr lang="ko-KR" altLang="en-US" dirty="0"/>
              <a:t>저희는 </a:t>
            </a:r>
            <a:r>
              <a:rPr lang="en-US" altLang="ko-KR" dirty="0"/>
              <a:t>DNS </a:t>
            </a:r>
            <a:r>
              <a:rPr lang="ko-KR" altLang="en-US" dirty="0"/>
              <a:t>요청에서 </a:t>
            </a:r>
            <a:r>
              <a:rPr lang="en-US" altLang="ko-KR" dirty="0"/>
              <a:t>hostname, query type, </a:t>
            </a:r>
            <a:r>
              <a:rPr lang="ko-KR" altLang="en-US" dirty="0"/>
              <a:t>그리고 </a:t>
            </a:r>
            <a:r>
              <a:rPr lang="en-US" altLang="ko-KR" dirty="0"/>
              <a:t>source IP</a:t>
            </a:r>
            <a:r>
              <a:rPr lang="ko-KR" altLang="en-US" dirty="0"/>
              <a:t>를 추출합니다</a:t>
            </a:r>
            <a:r>
              <a:rPr lang="en-US" altLang="ko-KR" dirty="0"/>
              <a:t>.</a:t>
            </a:r>
          </a:p>
          <a:p>
            <a:r>
              <a:rPr lang="ko-KR" altLang="en-US" dirty="0"/>
              <a:t>이 코드에서는 이런 정보들을 </a:t>
            </a:r>
            <a:r>
              <a:rPr lang="ko-KR" altLang="en-US" dirty="0" err="1"/>
              <a:t>파이썬으로</a:t>
            </a:r>
            <a:r>
              <a:rPr lang="ko-KR" altLang="en-US" dirty="0"/>
              <a:t> 데이터를 </a:t>
            </a:r>
            <a:endParaRPr lang="en-US" altLang="ko-KR" dirty="0"/>
          </a:p>
          <a:p>
            <a:r>
              <a:rPr lang="ko-KR" altLang="en-US" dirty="0"/>
              <a:t>읽어서 필요한 정보만 골라내는 작업을 구현했습니다</a:t>
            </a:r>
            <a:r>
              <a:rPr lang="en-US" altLang="ko-KR" dirty="0"/>
              <a:t>. </a:t>
            </a:r>
            <a:r>
              <a:rPr lang="en-US" altLang="ko-KR" b="1" dirty="0"/>
              <a:t>(</a:t>
            </a:r>
            <a:r>
              <a:rPr lang="ko-KR" altLang="en-US" b="1" dirty="0"/>
              <a:t>클릭</a:t>
            </a:r>
            <a:r>
              <a:rPr lang="en-US" altLang="ko-KR" b="1" dirty="0"/>
              <a:t>)</a:t>
            </a:r>
          </a:p>
          <a:p>
            <a:r>
              <a:rPr lang="ko-KR" altLang="en-US" dirty="0"/>
              <a:t>이 로그에서 실제 </a:t>
            </a:r>
            <a:r>
              <a:rPr lang="en-US" altLang="ko-KR" dirty="0"/>
              <a:t>IoT </a:t>
            </a:r>
            <a:r>
              <a:rPr lang="ko-KR" altLang="en-US" dirty="0"/>
              <a:t>디바이스 </a:t>
            </a:r>
            <a:r>
              <a:rPr lang="en-US" altLang="ko-KR" dirty="0"/>
              <a:t>'</a:t>
            </a:r>
            <a:r>
              <a:rPr lang="en-US" altLang="ko-KR" dirty="0" err="1"/>
              <a:t>yonsai</a:t>
            </a:r>
            <a:r>
              <a:rPr lang="en-US" altLang="ko-KR" dirty="0"/>
              <a:t>'</a:t>
            </a:r>
            <a:r>
              <a:rPr lang="ko-KR" altLang="en-US" dirty="0"/>
              <a:t>가 </a:t>
            </a:r>
            <a:r>
              <a:rPr lang="en-US" altLang="ko-KR" dirty="0"/>
              <a:t>DNS </a:t>
            </a:r>
            <a:r>
              <a:rPr lang="ko-KR" altLang="en-US" dirty="0"/>
              <a:t>요청을 보내는 것을 볼 수 있습니다</a:t>
            </a:r>
            <a:r>
              <a:rPr lang="en-US" altLang="ko-KR" dirty="0"/>
              <a:t>. </a:t>
            </a:r>
          </a:p>
        </p:txBody>
      </p:sp>
      <p:sp>
        <p:nvSpPr>
          <p:cNvPr id="4" name="슬라이드 번호 개체 틀 3">
            <a:extLst>
              <a:ext uri="{FF2B5EF4-FFF2-40B4-BE49-F238E27FC236}">
                <a16:creationId xmlns:a16="http://schemas.microsoft.com/office/drawing/2014/main" id="{A4584962-CFB2-AA42-D1D4-A7586CE47DE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9ED3CFB-02A0-40B2-85B4-A8386C517260}" type="slidenum">
              <a:rPr lang="ko-KR" altLang="en-US" smtClean="0"/>
              <a:t>27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1127577676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479ED91-1CC4-7BC2-0C8B-81223659EA5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>
            <a:extLst>
              <a:ext uri="{FF2B5EF4-FFF2-40B4-BE49-F238E27FC236}">
                <a16:creationId xmlns:a16="http://schemas.microsoft.com/office/drawing/2014/main" id="{B7A9DC96-D32D-F98B-BAB8-C44D2851107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>
            <a:extLst>
              <a:ext uri="{FF2B5EF4-FFF2-40B4-BE49-F238E27FC236}">
                <a16:creationId xmlns:a16="http://schemas.microsoft.com/office/drawing/2014/main" id="{17A0F647-1F45-7289-4BFF-FA837F1AFD4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ko-KR" altLang="en-US" dirty="0"/>
              <a:t>다음으로 가장 핵심적인 </a:t>
            </a:r>
            <a:r>
              <a:rPr lang="en-US" altLang="ko-KR" dirty="0"/>
              <a:t>DNS </a:t>
            </a:r>
            <a:r>
              <a:rPr lang="ko-KR" altLang="en-US" dirty="0"/>
              <a:t>분류 로직입니다</a:t>
            </a:r>
            <a:r>
              <a:rPr lang="en-US" altLang="ko-KR" dirty="0"/>
              <a:t>.</a:t>
            </a:r>
          </a:p>
          <a:p>
            <a:r>
              <a:rPr lang="ko-KR" altLang="en-US" dirty="0"/>
              <a:t>저희는 화이트리스트 기반으로 정상 </a:t>
            </a:r>
            <a:r>
              <a:rPr lang="en-US" altLang="ko-KR" dirty="0"/>
              <a:t>DNS</a:t>
            </a:r>
            <a:r>
              <a:rPr lang="ko-KR" altLang="en-US" dirty="0"/>
              <a:t>와 의심스러운 </a:t>
            </a:r>
            <a:r>
              <a:rPr lang="en-US" altLang="ko-KR" dirty="0"/>
              <a:t>DNS</a:t>
            </a:r>
            <a:r>
              <a:rPr lang="ko-KR" altLang="en-US" dirty="0"/>
              <a:t>를 자동으로 분류합니다</a:t>
            </a:r>
            <a:r>
              <a:rPr lang="en-US" altLang="ko-KR" dirty="0"/>
              <a:t>. </a:t>
            </a:r>
            <a:r>
              <a:rPr lang="ko-KR" altLang="en-US" dirty="0"/>
              <a:t>코드를 보시면</a:t>
            </a:r>
            <a:r>
              <a:rPr lang="en-US" altLang="ko-KR" dirty="0"/>
              <a:t>:</a:t>
            </a:r>
          </a:p>
          <a:p>
            <a:endParaRPr lang="en-US" altLang="ko-KR" dirty="0"/>
          </a:p>
          <a:p>
            <a:r>
              <a:rPr lang="en-US" altLang="ko-KR" b="1" dirty="0"/>
              <a:t>(</a:t>
            </a:r>
            <a:r>
              <a:rPr lang="ko-KR" altLang="en-US" b="1" dirty="0"/>
              <a:t>클릭</a:t>
            </a:r>
            <a:r>
              <a:rPr lang="en-US" altLang="ko-KR" b="1" dirty="0"/>
              <a:t>) </a:t>
            </a:r>
            <a:r>
              <a:rPr lang="ko-KR" altLang="en-US" dirty="0"/>
              <a:t>만약 정상 도메인이면 </a:t>
            </a:r>
            <a:r>
              <a:rPr lang="en-US" altLang="ko-KR" dirty="0"/>
              <a:t>"type": "</a:t>
            </a:r>
            <a:r>
              <a:rPr lang="en-US" altLang="ko-KR" dirty="0" err="1"/>
              <a:t>dns</a:t>
            </a:r>
            <a:r>
              <a:rPr lang="en-US" altLang="ko-KR" dirty="0"/>
              <a:t>"</a:t>
            </a:r>
            <a:r>
              <a:rPr lang="ko-KR" altLang="en-US" dirty="0"/>
              <a:t>로 분류되어 일반 </a:t>
            </a:r>
            <a:r>
              <a:rPr lang="en-US" altLang="ko-KR" dirty="0"/>
              <a:t>DNS </a:t>
            </a:r>
            <a:r>
              <a:rPr lang="ko-KR" altLang="en-US" dirty="0"/>
              <a:t>토픽으로 전송되고</a:t>
            </a:r>
            <a:r>
              <a:rPr lang="en-US" altLang="ko-KR" dirty="0"/>
              <a:t>, </a:t>
            </a:r>
          </a:p>
          <a:p>
            <a:r>
              <a:rPr lang="en-US" altLang="ko-KR" b="1" dirty="0"/>
              <a:t>(</a:t>
            </a:r>
            <a:r>
              <a:rPr lang="ko-KR" altLang="en-US" b="1" dirty="0"/>
              <a:t>클릭</a:t>
            </a:r>
            <a:r>
              <a:rPr lang="en-US" altLang="ko-KR" b="1" dirty="0"/>
              <a:t>) </a:t>
            </a:r>
            <a:r>
              <a:rPr lang="ko-KR" altLang="en-US" dirty="0"/>
              <a:t>그렇지 않으면 </a:t>
            </a:r>
            <a:r>
              <a:rPr lang="en-US" altLang="ko-KR" dirty="0"/>
              <a:t>"type": "</a:t>
            </a:r>
            <a:r>
              <a:rPr lang="en-US" altLang="ko-KR" dirty="0" err="1"/>
              <a:t>ids_alert</a:t>
            </a:r>
            <a:r>
              <a:rPr lang="en-US" altLang="ko-KR" dirty="0"/>
              <a:t>"</a:t>
            </a:r>
            <a:r>
              <a:rPr lang="ko-KR" altLang="en-US" dirty="0"/>
              <a:t>로 분류되어 보안 알림 토픽으로 전송됩니다</a:t>
            </a:r>
            <a:r>
              <a:rPr lang="en-US" altLang="ko-KR" dirty="0"/>
              <a:t>.(</a:t>
            </a:r>
            <a:r>
              <a:rPr lang="ko-KR" altLang="en-US" dirty="0"/>
              <a:t>클릭</a:t>
            </a:r>
            <a:r>
              <a:rPr lang="en-US" altLang="ko-KR" dirty="0"/>
              <a:t>)</a:t>
            </a:r>
          </a:p>
          <a:p>
            <a:r>
              <a:rPr lang="ko-KR" altLang="en-US" dirty="0"/>
              <a:t>왼쪽 화면에서 실제로 </a:t>
            </a:r>
            <a:r>
              <a:rPr lang="en-US" altLang="ko-KR" dirty="0"/>
              <a:t>(</a:t>
            </a:r>
            <a:r>
              <a:rPr lang="ko-KR" altLang="en-US" dirty="0"/>
              <a:t>클릭</a:t>
            </a:r>
            <a:r>
              <a:rPr lang="en-US" altLang="ko-KR" dirty="0"/>
              <a:t>)"flood18.test.com"</a:t>
            </a:r>
            <a:r>
              <a:rPr lang="ko-KR" altLang="en-US" dirty="0"/>
              <a:t>이라는 의심스러운 도메인이 탐지되어 </a:t>
            </a:r>
            <a:r>
              <a:rPr lang="en-US" altLang="ko-KR" b="1" dirty="0"/>
              <a:t>(</a:t>
            </a:r>
            <a:r>
              <a:rPr lang="ko-KR" altLang="en-US" b="1" dirty="0"/>
              <a:t>클릭</a:t>
            </a:r>
            <a:r>
              <a:rPr lang="en-US" altLang="ko-KR" b="1" dirty="0"/>
              <a:t>)</a:t>
            </a:r>
            <a:endParaRPr lang="ko-KR" altLang="en-US" b="1" dirty="0"/>
          </a:p>
          <a:p>
            <a:r>
              <a:rPr lang="en-US" altLang="ko-KR" dirty="0"/>
              <a:t>"</a:t>
            </a:r>
            <a:r>
              <a:rPr lang="en-US" altLang="ko-KR" dirty="0" err="1"/>
              <a:t>ids_alert</a:t>
            </a:r>
            <a:r>
              <a:rPr lang="en-US" altLang="ko-KR" dirty="0"/>
              <a:t>"</a:t>
            </a:r>
            <a:r>
              <a:rPr lang="ko-KR" altLang="en-US" dirty="0"/>
              <a:t>로 년 월 일에 맞게 분류된 것을 확인할 수 있습니다</a:t>
            </a:r>
            <a:r>
              <a:rPr lang="en-US" altLang="ko-KR" dirty="0"/>
              <a:t>.</a:t>
            </a:r>
            <a:endParaRPr lang="ko-KR" altLang="en-US" dirty="0"/>
          </a:p>
        </p:txBody>
      </p:sp>
      <p:sp>
        <p:nvSpPr>
          <p:cNvPr id="4" name="슬라이드 번호 개체 틀 3">
            <a:extLst>
              <a:ext uri="{FF2B5EF4-FFF2-40B4-BE49-F238E27FC236}">
                <a16:creationId xmlns:a16="http://schemas.microsoft.com/office/drawing/2014/main" id="{F964B1C7-8544-4837-8172-F21CD9BDDC3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9ED3CFB-02A0-40B2-85B4-A8386C517260}" type="slidenum">
              <a:rPr lang="ko-KR" altLang="en-US" smtClean="0"/>
              <a:t>28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899702397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6F25471-D32C-0589-0115-B2F1CB5BA80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>
            <a:extLst>
              <a:ext uri="{FF2B5EF4-FFF2-40B4-BE49-F238E27FC236}">
                <a16:creationId xmlns:a16="http://schemas.microsoft.com/office/drawing/2014/main" id="{44DB7553-DA97-F6F0-D0CF-C07B1E2A386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>
            <a:extLst>
              <a:ext uri="{FF2B5EF4-FFF2-40B4-BE49-F238E27FC236}">
                <a16:creationId xmlns:a16="http://schemas.microsoft.com/office/drawing/2014/main" id="{D77B79F0-5817-36CD-4DD0-EBD610DB918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ko-KR" altLang="en-US" dirty="0"/>
              <a:t>하지만 정상 </a:t>
            </a:r>
            <a:r>
              <a:rPr lang="en-US" altLang="ko-KR" dirty="0"/>
              <a:t>DNS</a:t>
            </a:r>
            <a:r>
              <a:rPr lang="ko-KR" altLang="en-US" dirty="0"/>
              <a:t>라고 해서 안전한 것은 아닙니다</a:t>
            </a:r>
            <a:r>
              <a:rPr lang="en-US" altLang="ko-KR" dirty="0"/>
              <a:t>. </a:t>
            </a:r>
            <a:r>
              <a:rPr lang="en-US" altLang="ko-KR" b="1" dirty="0"/>
              <a:t>(</a:t>
            </a:r>
            <a:r>
              <a:rPr lang="ko-KR" altLang="en-US" b="1" dirty="0"/>
              <a:t>클릭</a:t>
            </a:r>
            <a:r>
              <a:rPr lang="en-US" altLang="ko-KR" b="1" dirty="0"/>
              <a:t>)</a:t>
            </a:r>
          </a:p>
          <a:p>
            <a:endParaRPr lang="en-US" altLang="ko-KR" dirty="0"/>
          </a:p>
          <a:p>
            <a:r>
              <a:rPr lang="ko-KR" altLang="en-US" dirty="0"/>
              <a:t>이것은 각 웹사이트별로 요청 횟수를 저장하는 바구니입니다 </a:t>
            </a:r>
            <a:r>
              <a:rPr lang="en-US" altLang="ko-KR" b="1" dirty="0"/>
              <a:t>(</a:t>
            </a:r>
            <a:r>
              <a:rPr lang="ko-KR" altLang="en-US" b="1" dirty="0"/>
              <a:t>클릭</a:t>
            </a:r>
            <a:r>
              <a:rPr lang="en-US" altLang="ko-KR" b="1" dirty="0"/>
              <a:t>)</a:t>
            </a:r>
            <a:endParaRPr lang="ko-KR" altLang="en-US" b="1" dirty="0"/>
          </a:p>
          <a:p>
            <a:r>
              <a:rPr lang="ko-KR" altLang="en-US" dirty="0"/>
              <a:t>그리고 이 코드로 현재 시간을 바구니에 추가하며 </a:t>
            </a:r>
            <a:r>
              <a:rPr lang="en-US" altLang="ko-KR" b="1" dirty="0"/>
              <a:t>(</a:t>
            </a:r>
            <a:r>
              <a:rPr lang="ko-KR" altLang="en-US" b="1" dirty="0"/>
              <a:t>클릭</a:t>
            </a:r>
            <a:r>
              <a:rPr lang="en-US" altLang="ko-KR" b="1" dirty="0"/>
              <a:t>)</a:t>
            </a:r>
            <a:endParaRPr lang="ko-KR" altLang="en-US" b="1" dirty="0"/>
          </a:p>
          <a:p>
            <a:r>
              <a:rPr lang="ko-KR" altLang="en-US" dirty="0"/>
              <a:t>이 코드로 일정 시간이 지난 오래된 기록들을 삭제합니다 </a:t>
            </a:r>
            <a:r>
              <a:rPr lang="en-US" altLang="ko-KR" b="1" dirty="0"/>
              <a:t>(</a:t>
            </a:r>
            <a:r>
              <a:rPr lang="ko-KR" altLang="en-US" b="1" dirty="0"/>
              <a:t>클릭</a:t>
            </a:r>
            <a:r>
              <a:rPr lang="en-US" altLang="ko-KR" b="1" dirty="0"/>
              <a:t>)</a:t>
            </a:r>
            <a:endParaRPr lang="ko-KR" altLang="en-US" b="1" dirty="0"/>
          </a:p>
          <a:p>
            <a:r>
              <a:rPr lang="ko-KR" altLang="en-US" dirty="0"/>
              <a:t>만약 정상 </a:t>
            </a:r>
            <a:r>
              <a:rPr lang="en-US" altLang="ko-KR" dirty="0"/>
              <a:t>DNS</a:t>
            </a:r>
            <a:r>
              <a:rPr lang="ko-KR" altLang="en-US" dirty="0"/>
              <a:t>임에도 불구하고 저희가 설정한 임계치인 </a:t>
            </a:r>
            <a:endParaRPr lang="en-US" altLang="ko-KR" dirty="0"/>
          </a:p>
          <a:p>
            <a:r>
              <a:rPr lang="en-US" altLang="ko-KR" dirty="0"/>
              <a:t>3</a:t>
            </a:r>
            <a:r>
              <a:rPr lang="ko-KR" altLang="en-US" dirty="0"/>
              <a:t>초에 </a:t>
            </a:r>
            <a:r>
              <a:rPr lang="en-US" altLang="ko-KR" dirty="0"/>
              <a:t>10</a:t>
            </a:r>
            <a:r>
              <a:rPr lang="ko-KR" altLang="en-US" dirty="0"/>
              <a:t>번을 초과하면</a:t>
            </a:r>
            <a:r>
              <a:rPr lang="en-US" altLang="ko-KR" dirty="0"/>
              <a:t>, </a:t>
            </a:r>
            <a:r>
              <a:rPr lang="ko-KR" altLang="en-US" dirty="0"/>
              <a:t>공격코드로 판단하고 </a:t>
            </a:r>
            <a:r>
              <a:rPr lang="ko-KR" altLang="en-US" dirty="0" err="1"/>
              <a:t>재분류합니다</a:t>
            </a:r>
            <a:endParaRPr lang="ko-KR" altLang="en-US" dirty="0"/>
          </a:p>
        </p:txBody>
      </p:sp>
      <p:sp>
        <p:nvSpPr>
          <p:cNvPr id="4" name="슬라이드 번호 개체 틀 3">
            <a:extLst>
              <a:ext uri="{FF2B5EF4-FFF2-40B4-BE49-F238E27FC236}">
                <a16:creationId xmlns:a16="http://schemas.microsoft.com/office/drawing/2014/main" id="{E88ABACC-F6E7-FD0E-57F3-7AE7D2917B2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9ED3CFB-02A0-40B2-85B4-A8386C517260}" type="slidenum">
              <a:rPr lang="ko-KR" altLang="en-US" smtClean="0"/>
              <a:t>29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3305249642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F5E8748-75F6-DA49-1251-39395D804FB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>
            <a:extLst>
              <a:ext uri="{FF2B5EF4-FFF2-40B4-BE49-F238E27FC236}">
                <a16:creationId xmlns:a16="http://schemas.microsoft.com/office/drawing/2014/main" id="{C85A9CC7-F1D4-A5ED-B22B-903A44745DC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>
            <a:extLst>
              <a:ext uri="{FF2B5EF4-FFF2-40B4-BE49-F238E27FC236}">
                <a16:creationId xmlns:a16="http://schemas.microsoft.com/office/drawing/2014/main" id="{DAB44044-BC64-EE5B-E24D-AD4EC70945F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ko-KR" dirty="0"/>
              <a:t>DNS</a:t>
            </a:r>
            <a:r>
              <a:rPr lang="ko-KR" altLang="en-US" dirty="0"/>
              <a:t>뿐만 아니라 일반적인 네트워크 트래픽도 모니터링합니다 </a:t>
            </a:r>
            <a:r>
              <a:rPr lang="en-US" altLang="ko-KR" dirty="0"/>
              <a:t>. </a:t>
            </a:r>
            <a:r>
              <a:rPr lang="en-US" altLang="ko-KR" b="1" dirty="0"/>
              <a:t>(</a:t>
            </a:r>
            <a:r>
              <a:rPr lang="ko-KR" altLang="en-US" b="1" dirty="0"/>
              <a:t>클릭</a:t>
            </a:r>
            <a:r>
              <a:rPr lang="en-US" altLang="ko-KR" b="1" dirty="0"/>
              <a:t>)</a:t>
            </a:r>
          </a:p>
          <a:p>
            <a:r>
              <a:rPr lang="ko-KR" altLang="en-US" dirty="0"/>
              <a:t>코드를 보시면 이벤트타입이 </a:t>
            </a:r>
            <a:r>
              <a:rPr lang="en-US" altLang="ko-KR" dirty="0"/>
              <a:t>"flow"</a:t>
            </a:r>
            <a:r>
              <a:rPr lang="ko-KR" altLang="en-US" dirty="0"/>
              <a:t>인 경우와 그렇지 않은 경우 </a:t>
            </a:r>
            <a:r>
              <a:rPr lang="en-US" altLang="ko-KR" dirty="0"/>
              <a:t>"alert"</a:t>
            </a:r>
            <a:r>
              <a:rPr lang="ko-KR" altLang="en-US" dirty="0"/>
              <a:t>로 나뉩니다</a:t>
            </a:r>
            <a:r>
              <a:rPr lang="en-US" altLang="ko-KR" dirty="0"/>
              <a:t>. </a:t>
            </a:r>
            <a:r>
              <a:rPr lang="en-US" altLang="ko-KR" b="1" dirty="0"/>
              <a:t>(</a:t>
            </a:r>
            <a:r>
              <a:rPr lang="ko-KR" altLang="en-US" b="1" dirty="0"/>
              <a:t>클릭</a:t>
            </a:r>
            <a:r>
              <a:rPr lang="en-US" altLang="ko-KR" b="1" dirty="0"/>
              <a:t>)</a:t>
            </a:r>
          </a:p>
          <a:p>
            <a:endParaRPr lang="en-US" altLang="ko-KR" dirty="0"/>
          </a:p>
          <a:p>
            <a:r>
              <a:rPr lang="ko-KR" altLang="en-US" dirty="0"/>
              <a:t>정상 트래픽 </a:t>
            </a:r>
            <a:r>
              <a:rPr lang="en-US" altLang="ko-KR" dirty="0"/>
              <a:t>(flow)</a:t>
            </a:r>
            <a:r>
              <a:rPr lang="ko-KR" altLang="en-US" dirty="0"/>
              <a:t>의 경우에는</a:t>
            </a:r>
          </a:p>
          <a:p>
            <a:r>
              <a:rPr lang="ko-KR" altLang="en-US" dirty="0"/>
              <a:t>출발지</a:t>
            </a:r>
            <a:r>
              <a:rPr lang="en-US" altLang="ko-KR" dirty="0" err="1"/>
              <a:t>ip</a:t>
            </a:r>
            <a:r>
              <a:rPr lang="ko-KR" altLang="en-US" dirty="0"/>
              <a:t>와 도착지</a:t>
            </a:r>
            <a:r>
              <a:rPr lang="en-US" altLang="ko-KR" dirty="0" err="1"/>
              <a:t>ip</a:t>
            </a:r>
            <a:r>
              <a:rPr lang="en-US" altLang="ko-KR" dirty="0"/>
              <a:t>, </a:t>
            </a:r>
            <a:r>
              <a:rPr lang="ko-KR" altLang="en-US" dirty="0"/>
              <a:t>포트 번호</a:t>
            </a:r>
            <a:r>
              <a:rPr lang="en-US" altLang="ko-KR" dirty="0"/>
              <a:t>, </a:t>
            </a:r>
            <a:r>
              <a:rPr lang="ko-KR" altLang="en-US" dirty="0"/>
              <a:t>전송된 </a:t>
            </a:r>
            <a:r>
              <a:rPr lang="ko-KR" altLang="en-US" dirty="0" err="1"/>
              <a:t>데이터량을</a:t>
            </a:r>
            <a:r>
              <a:rPr lang="ko-KR" altLang="en-US" dirty="0"/>
              <a:t> 추출합니다 </a:t>
            </a:r>
            <a:r>
              <a:rPr lang="en-US" altLang="ko-KR" b="1" dirty="0"/>
              <a:t>(</a:t>
            </a:r>
            <a:r>
              <a:rPr lang="ko-KR" altLang="en-US" b="1" dirty="0"/>
              <a:t>클릭</a:t>
            </a:r>
            <a:r>
              <a:rPr lang="en-US" altLang="ko-KR" b="1" dirty="0"/>
              <a:t>)</a:t>
            </a:r>
            <a:endParaRPr lang="ko-KR" altLang="en-US" b="1" dirty="0"/>
          </a:p>
          <a:p>
            <a:r>
              <a:rPr lang="ko-KR" altLang="en-US" dirty="0"/>
              <a:t>여기 실제 로직에서 나온 데이터가 대시보드에서 똑같이 정보가 저장된 것을 확인 할 수 있습니다</a:t>
            </a:r>
            <a:endParaRPr lang="en-US" altLang="ko-KR" dirty="0"/>
          </a:p>
        </p:txBody>
      </p:sp>
      <p:sp>
        <p:nvSpPr>
          <p:cNvPr id="4" name="슬라이드 번호 개체 틀 3">
            <a:extLst>
              <a:ext uri="{FF2B5EF4-FFF2-40B4-BE49-F238E27FC236}">
                <a16:creationId xmlns:a16="http://schemas.microsoft.com/office/drawing/2014/main" id="{18C00DF5-656C-8F3B-410E-91C3A41CF29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9ED3CFB-02A0-40B2-85B4-A8386C517260}" type="slidenum">
              <a:rPr lang="ko-KR" altLang="en-US" smtClean="0"/>
              <a:t>30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828314729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49E790A-0617-078D-B98F-F487448C591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>
            <a:extLst>
              <a:ext uri="{FF2B5EF4-FFF2-40B4-BE49-F238E27FC236}">
                <a16:creationId xmlns:a16="http://schemas.microsoft.com/office/drawing/2014/main" id="{31AE4F54-B346-4A38-D062-3FF44C3A426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>
            <a:extLst>
              <a:ext uri="{FF2B5EF4-FFF2-40B4-BE49-F238E27FC236}">
                <a16:creationId xmlns:a16="http://schemas.microsoft.com/office/drawing/2014/main" id="{168ECACA-DE7A-535F-3ECE-C547E9F017D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ko-KR" altLang="en-US" dirty="0"/>
              <a:t>반면 공격 트래픽이 탐지되면 다르게 처리됩니다</a:t>
            </a:r>
            <a:r>
              <a:rPr lang="en-US" altLang="ko-KR" dirty="0"/>
              <a:t>. </a:t>
            </a:r>
            <a:r>
              <a:rPr lang="en-US" altLang="ko-KR" b="1" dirty="0"/>
              <a:t>(</a:t>
            </a:r>
            <a:r>
              <a:rPr lang="ko-KR" altLang="en-US" b="1" dirty="0"/>
              <a:t>클릭</a:t>
            </a:r>
            <a:r>
              <a:rPr lang="en-US" altLang="ko-KR" b="1" dirty="0"/>
              <a:t>)</a:t>
            </a:r>
          </a:p>
          <a:p>
            <a:endParaRPr lang="en-US" altLang="ko-KR" dirty="0"/>
          </a:p>
          <a:p>
            <a:r>
              <a:rPr lang="ko-KR" altLang="en-US" dirty="0"/>
              <a:t>공격 트래픽</a:t>
            </a:r>
            <a:r>
              <a:rPr lang="en-US" altLang="ko-KR" dirty="0"/>
              <a:t>(alert)</a:t>
            </a:r>
            <a:r>
              <a:rPr lang="ko-KR" altLang="en-US" dirty="0"/>
              <a:t>의 경우에는</a:t>
            </a:r>
          </a:p>
          <a:p>
            <a:r>
              <a:rPr lang="ko-KR" altLang="en-US" dirty="0"/>
              <a:t>공격의 종류</a:t>
            </a:r>
            <a:r>
              <a:rPr lang="en-US" altLang="ko-KR" dirty="0"/>
              <a:t>(signature), </a:t>
            </a:r>
            <a:r>
              <a:rPr lang="ko-KR" altLang="en-US" dirty="0"/>
              <a:t>공격 유형</a:t>
            </a:r>
            <a:r>
              <a:rPr lang="en-US" altLang="ko-KR" dirty="0"/>
              <a:t>(category) </a:t>
            </a:r>
            <a:r>
              <a:rPr lang="ko-KR" altLang="en-US" dirty="0"/>
              <a:t>등 상세한 정보가 함께 기록됩니다</a:t>
            </a:r>
            <a:endParaRPr lang="en-US" altLang="ko-KR" dirty="0"/>
          </a:p>
          <a:p>
            <a:r>
              <a:rPr lang="ko-KR" altLang="en-US" dirty="0"/>
              <a:t>이 위험 신호가 감지되면 즉시 관리자에게 </a:t>
            </a:r>
            <a:r>
              <a:rPr lang="en-US" altLang="ko-KR" dirty="0"/>
              <a:t>SNS</a:t>
            </a:r>
            <a:r>
              <a:rPr lang="ko-KR" altLang="en-US" dirty="0"/>
              <a:t>로 알림이 가고</a:t>
            </a:r>
            <a:r>
              <a:rPr lang="en-US" altLang="ko-KR" dirty="0"/>
              <a:t>, </a:t>
            </a:r>
            <a:r>
              <a:rPr lang="en-US" altLang="ko-KR" b="1" dirty="0"/>
              <a:t>(</a:t>
            </a:r>
            <a:r>
              <a:rPr lang="ko-KR" altLang="en-US" b="1" dirty="0"/>
              <a:t>클릭</a:t>
            </a:r>
            <a:r>
              <a:rPr lang="en-US" altLang="ko-KR" b="1" dirty="0"/>
              <a:t>)</a:t>
            </a:r>
          </a:p>
          <a:p>
            <a:r>
              <a:rPr lang="ko-KR" altLang="en-US" dirty="0"/>
              <a:t>해당 디바이스에 대한 정보가 저장되어 대시보드에 출력이 됩니다</a:t>
            </a:r>
          </a:p>
          <a:p>
            <a:endParaRPr lang="ko-KR" altLang="en-US" dirty="0"/>
          </a:p>
          <a:p>
            <a:r>
              <a:rPr lang="ko-KR" altLang="en-US" dirty="0"/>
              <a:t>이렇게 해서 저희는 </a:t>
            </a:r>
            <a:r>
              <a:rPr lang="en-US" altLang="ko-KR" dirty="0"/>
              <a:t>DNS</a:t>
            </a:r>
            <a:r>
              <a:rPr lang="ko-KR" altLang="en-US" dirty="0"/>
              <a:t>와 네트워크 트래픽을 실시간으로 분석하여 정상과 공격을 </a:t>
            </a:r>
            <a:endParaRPr lang="en-US" altLang="ko-KR" dirty="0"/>
          </a:p>
          <a:p>
            <a:r>
              <a:rPr lang="ko-KR" altLang="en-US" dirty="0"/>
              <a:t>자동으로 구분하고</a:t>
            </a:r>
            <a:r>
              <a:rPr lang="en-US" altLang="ko-KR" dirty="0"/>
              <a:t>, </a:t>
            </a:r>
            <a:r>
              <a:rPr lang="ko-KR" altLang="en-US" dirty="0"/>
              <a:t>위협이 탐지되면 즉시 대응할 수 있는 시스템을 구축했습니다</a:t>
            </a:r>
            <a:r>
              <a:rPr lang="en-US" altLang="ko-KR" dirty="0" smtClean="0"/>
              <a:t>.</a:t>
            </a:r>
          </a:p>
          <a:p>
            <a:endParaRPr lang="en-US" altLang="ko-KR" dirty="0" smtClean="0"/>
          </a:p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ko-KR" altLang="en-US" dirty="0" smtClean="0"/>
              <a:t>이제 구축한 시스템으로 수집된 데이터가 어떻게 </a:t>
            </a:r>
            <a:r>
              <a:rPr lang="ko-KR" altLang="en-US" dirty="0" err="1" smtClean="0"/>
              <a:t>시각화되는지</a:t>
            </a:r>
            <a:r>
              <a:rPr lang="ko-KR" altLang="en-US" dirty="0" smtClean="0"/>
              <a:t> 보여드리겠습니다</a:t>
            </a:r>
            <a:r>
              <a:rPr lang="en-US" altLang="ko-KR" dirty="0" smtClean="0"/>
              <a:t>.(</a:t>
            </a:r>
            <a:r>
              <a:rPr lang="ko-KR" altLang="en-US" dirty="0" smtClean="0"/>
              <a:t>클릭</a:t>
            </a:r>
            <a:r>
              <a:rPr lang="en-US" altLang="ko-KR" dirty="0" smtClean="0"/>
              <a:t>)</a:t>
            </a:r>
          </a:p>
        </p:txBody>
      </p:sp>
      <p:sp>
        <p:nvSpPr>
          <p:cNvPr id="4" name="슬라이드 번호 개체 틀 3">
            <a:extLst>
              <a:ext uri="{FF2B5EF4-FFF2-40B4-BE49-F238E27FC236}">
                <a16:creationId xmlns:a16="http://schemas.microsoft.com/office/drawing/2014/main" id="{EBD0B99E-9CA0-F754-009D-E47D42DB26B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9ED3CFB-02A0-40B2-85B4-A8386C517260}" type="slidenum">
              <a:rPr lang="ko-KR" altLang="en-US" smtClean="0"/>
              <a:t>31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789936177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DAD9414-35B6-9A2D-7160-7C67776264A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>
            <a:extLst>
              <a:ext uri="{FF2B5EF4-FFF2-40B4-BE49-F238E27FC236}">
                <a16:creationId xmlns:a16="http://schemas.microsoft.com/office/drawing/2014/main" id="{3AFFE898-A906-F510-6ED1-A1E8032103E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>
            <a:extLst>
              <a:ext uri="{FF2B5EF4-FFF2-40B4-BE49-F238E27FC236}">
                <a16:creationId xmlns:a16="http://schemas.microsoft.com/office/drawing/2014/main" id="{0E810D93-7B29-C6C3-FDC1-768D632548A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ko-KR" dirty="0" smtClean="0"/>
              <a:t>(</a:t>
            </a:r>
            <a:r>
              <a:rPr lang="ko-KR" altLang="en-US" dirty="0" smtClean="0"/>
              <a:t>클릭</a:t>
            </a:r>
            <a:r>
              <a:rPr lang="en-US" altLang="ko-KR" dirty="0" smtClean="0"/>
              <a:t>)"</a:t>
            </a:r>
            <a:r>
              <a:rPr lang="ko-KR" altLang="en-US" dirty="0" smtClean="0"/>
              <a:t>가장 많이 발생하는 </a:t>
            </a:r>
            <a:r>
              <a:rPr lang="ko-KR" altLang="en-US" dirty="0" err="1" smtClean="0"/>
              <a:t>시그니처</a:t>
            </a:r>
            <a:r>
              <a:rPr lang="ko-KR" altLang="en-US" dirty="0" smtClean="0"/>
              <a:t> 리스트</a:t>
            </a:r>
            <a:r>
              <a:rPr lang="en-US" altLang="ko-KR" dirty="0" smtClean="0"/>
              <a:t>"</a:t>
            </a:r>
            <a:r>
              <a:rPr lang="ko-KR" altLang="en-US" dirty="0" smtClean="0"/>
              <a:t>에서는 어떤 유형의 공격이 가장 빈번하게 발생하는지 한눈에 파악할 수 있습니다</a:t>
            </a:r>
            <a:r>
              <a:rPr lang="en-US" altLang="ko-KR" dirty="0" smtClean="0"/>
              <a:t>.</a:t>
            </a:r>
          </a:p>
          <a:p>
            <a:endParaRPr lang="en-US" altLang="ko-KR" dirty="0" smtClean="0"/>
          </a:p>
          <a:p>
            <a:r>
              <a:rPr lang="en-US" altLang="ko-KR" dirty="0" smtClean="0"/>
              <a:t>(</a:t>
            </a:r>
            <a:r>
              <a:rPr lang="ko-KR" altLang="en-US" dirty="0" smtClean="0"/>
              <a:t>클릭</a:t>
            </a:r>
            <a:r>
              <a:rPr lang="en-US" altLang="ko-KR" dirty="0" smtClean="0"/>
              <a:t>)"</a:t>
            </a:r>
            <a:r>
              <a:rPr lang="ko-KR" altLang="en-US" dirty="0" smtClean="0"/>
              <a:t>상위 경보 </a:t>
            </a:r>
            <a:r>
              <a:rPr lang="ko-KR" altLang="en-US" dirty="0" err="1" smtClean="0"/>
              <a:t>시그니처</a:t>
            </a:r>
            <a:r>
              <a:rPr lang="en-US" altLang="ko-KR" dirty="0" smtClean="0"/>
              <a:t>" </a:t>
            </a:r>
            <a:r>
              <a:rPr lang="ko-KR" altLang="en-US" dirty="0" smtClean="0"/>
              <a:t>섹션에서는 기간 동안 발생한 모든 보안 이벤트 수를 보여주고</a:t>
            </a:r>
            <a:r>
              <a:rPr lang="en-US" altLang="ko-KR" dirty="0" smtClean="0"/>
              <a:t>, </a:t>
            </a:r>
            <a:r>
              <a:rPr lang="ko-KR" altLang="en-US" dirty="0" smtClean="0"/>
              <a:t>공격의 </a:t>
            </a:r>
            <a:r>
              <a:rPr lang="ko-KR" altLang="en-US" dirty="0" err="1" smtClean="0"/>
              <a:t>심각도를</a:t>
            </a:r>
            <a:r>
              <a:rPr lang="ko-KR" altLang="en-US" dirty="0" smtClean="0"/>
              <a:t> </a:t>
            </a:r>
            <a:r>
              <a:rPr lang="en-US" altLang="ko-KR" dirty="0" smtClean="0"/>
              <a:t>CRITICAL, HIGH, MEDIUM</a:t>
            </a:r>
            <a:r>
              <a:rPr lang="ko-KR" altLang="en-US" dirty="0" smtClean="0"/>
              <a:t>으로 구분하여 집계합니다</a:t>
            </a:r>
            <a:r>
              <a:rPr lang="en-US" altLang="ko-KR" dirty="0" smtClean="0"/>
              <a:t>. DNS</a:t>
            </a:r>
            <a:r>
              <a:rPr lang="ko-KR" altLang="en-US" dirty="0" smtClean="0"/>
              <a:t>공격의 경우 </a:t>
            </a:r>
            <a:r>
              <a:rPr lang="ko-KR" altLang="en-US" dirty="0" err="1" smtClean="0"/>
              <a:t>오탐</a:t>
            </a:r>
            <a:r>
              <a:rPr lang="ko-KR" altLang="en-US" dirty="0" smtClean="0"/>
              <a:t> 최소화를 위해 등급을 매기지 않고 대시보드에 </a:t>
            </a:r>
            <a:r>
              <a:rPr lang="en-US" altLang="ko-KR" dirty="0" smtClean="0"/>
              <a:t>unknown</a:t>
            </a:r>
            <a:r>
              <a:rPr lang="ko-KR" altLang="en-US" dirty="0" smtClean="0"/>
              <a:t>으로 통합되어 나타나고 있습니다</a:t>
            </a:r>
            <a:endParaRPr lang="en-US" altLang="ko-KR" dirty="0" smtClean="0"/>
          </a:p>
          <a:p>
            <a:endParaRPr lang="en-US" altLang="ko-KR" dirty="0" smtClean="0"/>
          </a:p>
          <a:p>
            <a:r>
              <a:rPr lang="en-US" altLang="ko-KR" dirty="0" smtClean="0"/>
              <a:t>(</a:t>
            </a:r>
            <a:r>
              <a:rPr lang="ko-KR" altLang="en-US" dirty="0" smtClean="0"/>
              <a:t>클릭</a:t>
            </a:r>
            <a:r>
              <a:rPr lang="en-US" altLang="ko-KR" dirty="0" smtClean="0"/>
              <a:t>)"Top Alert Category"</a:t>
            </a:r>
            <a:r>
              <a:rPr lang="ko-KR" altLang="en-US" dirty="0" smtClean="0"/>
              <a:t>는 경보를 </a:t>
            </a:r>
            <a:r>
              <a:rPr lang="ko-KR" altLang="en-US" dirty="0" err="1" smtClean="0"/>
              <a:t>도메인형</a:t>
            </a:r>
            <a:r>
              <a:rPr lang="ko-KR" altLang="en-US" dirty="0" smtClean="0"/>
              <a:t> 공격</a:t>
            </a:r>
            <a:r>
              <a:rPr lang="en-US" altLang="ko-KR" dirty="0" smtClean="0"/>
              <a:t>, </a:t>
            </a:r>
            <a:r>
              <a:rPr lang="ko-KR" altLang="en-US" dirty="0" err="1" smtClean="0"/>
              <a:t>백도어</a:t>
            </a:r>
            <a:r>
              <a:rPr lang="ko-KR" altLang="en-US" dirty="0" smtClean="0"/>
              <a:t> 통신</a:t>
            </a:r>
            <a:r>
              <a:rPr lang="en-US" altLang="ko-KR" dirty="0" smtClean="0"/>
              <a:t>, </a:t>
            </a:r>
            <a:r>
              <a:rPr lang="ko-KR" altLang="en-US" dirty="0" smtClean="0"/>
              <a:t>데이터 유출 의심 등 카테고리별로 분류하여 어떤 유형의 공격이 많은지 분포를 보여줍니다</a:t>
            </a:r>
            <a:r>
              <a:rPr lang="en-US" altLang="ko-KR" dirty="0" smtClean="0"/>
              <a:t>.</a:t>
            </a:r>
          </a:p>
          <a:p>
            <a:endParaRPr lang="en-US" altLang="ko-KR" dirty="0" smtClean="0"/>
          </a:p>
          <a:p>
            <a:r>
              <a:rPr lang="en-US" altLang="ko-KR" dirty="0" smtClean="0"/>
              <a:t>(</a:t>
            </a:r>
            <a:r>
              <a:rPr lang="ko-KR" altLang="en-US" dirty="0" smtClean="0"/>
              <a:t>클릭</a:t>
            </a:r>
            <a:r>
              <a:rPr lang="en-US" altLang="ko-KR" dirty="0" smtClean="0"/>
              <a:t>)"</a:t>
            </a:r>
            <a:r>
              <a:rPr lang="ko-KR" altLang="en-US" dirty="0" smtClean="0"/>
              <a:t>도메인 경보 원인 분포</a:t>
            </a:r>
            <a:r>
              <a:rPr lang="en-US" altLang="ko-KR" dirty="0" smtClean="0"/>
              <a:t>"</a:t>
            </a:r>
            <a:r>
              <a:rPr lang="ko-KR" altLang="en-US" dirty="0" smtClean="0"/>
              <a:t>는 </a:t>
            </a:r>
            <a:r>
              <a:rPr lang="en-US" altLang="ko-KR" dirty="0" smtClean="0"/>
              <a:t>DNS </a:t>
            </a:r>
            <a:r>
              <a:rPr lang="ko-KR" altLang="en-US" dirty="0" smtClean="0"/>
              <a:t>관련 경보의 원인을 정상</a:t>
            </a:r>
            <a:r>
              <a:rPr lang="en-US" altLang="ko-KR" dirty="0" smtClean="0"/>
              <a:t>, </a:t>
            </a:r>
            <a:r>
              <a:rPr lang="ko-KR" altLang="en-US" dirty="0" smtClean="0"/>
              <a:t>의심스러운 도메인</a:t>
            </a:r>
            <a:r>
              <a:rPr lang="en-US" altLang="ko-KR" dirty="0" smtClean="0"/>
              <a:t>, </a:t>
            </a:r>
            <a:r>
              <a:rPr lang="ko-KR" altLang="en-US" dirty="0" smtClean="0"/>
              <a:t>기타로 구분하여 비중을 표시합니다</a:t>
            </a:r>
            <a:r>
              <a:rPr lang="en-US" altLang="ko-KR" dirty="0" smtClean="0"/>
              <a:t>.</a:t>
            </a:r>
          </a:p>
          <a:p>
            <a:endParaRPr lang="en-US" altLang="ko-KR" dirty="0" smtClean="0"/>
          </a:p>
          <a:p>
            <a:r>
              <a:rPr lang="en-US" altLang="ko-KR" dirty="0" smtClean="0"/>
              <a:t>(</a:t>
            </a:r>
            <a:r>
              <a:rPr lang="ko-KR" altLang="en-US" dirty="0" smtClean="0"/>
              <a:t>클릭</a:t>
            </a:r>
            <a:r>
              <a:rPr lang="en-US" altLang="ko-KR" dirty="0" smtClean="0"/>
              <a:t>)"</a:t>
            </a:r>
            <a:r>
              <a:rPr lang="ko-KR" altLang="en-US" dirty="0" smtClean="0"/>
              <a:t>경보 발생 타임라인</a:t>
            </a:r>
            <a:r>
              <a:rPr lang="en-US" altLang="ko-KR" dirty="0" smtClean="0"/>
              <a:t>"</a:t>
            </a:r>
            <a:r>
              <a:rPr lang="ko-KR" altLang="en-US" dirty="0" smtClean="0"/>
              <a:t>에서는 시간 흐름에 따른 보안 경보 빈도 변화를 추적할 수 있어</a:t>
            </a:r>
            <a:r>
              <a:rPr lang="en-US" altLang="ko-KR" dirty="0" smtClean="0"/>
              <a:t>, </a:t>
            </a:r>
            <a:r>
              <a:rPr lang="ko-KR" altLang="en-US" dirty="0" smtClean="0"/>
              <a:t>특정 시간대에 공격이 집중되는 패턴을 파악할 수 있습니다</a:t>
            </a:r>
            <a:r>
              <a:rPr lang="en-US" altLang="ko-KR" dirty="0" smtClean="0"/>
              <a:t>.</a:t>
            </a:r>
          </a:p>
          <a:p>
            <a:endParaRPr lang="en-US" altLang="ko-KR" dirty="0" smtClean="0"/>
          </a:p>
          <a:p>
            <a:r>
              <a:rPr lang="en-US" altLang="ko-KR" dirty="0" smtClean="0"/>
              <a:t>(</a:t>
            </a:r>
            <a:r>
              <a:rPr lang="ko-KR" altLang="en-US" dirty="0" smtClean="0"/>
              <a:t>클릭</a:t>
            </a:r>
            <a:r>
              <a:rPr lang="en-US" altLang="ko-KR" dirty="0" smtClean="0"/>
              <a:t>)"</a:t>
            </a:r>
            <a:r>
              <a:rPr lang="ko-KR" altLang="en-US" dirty="0" smtClean="0"/>
              <a:t>네트워크 </a:t>
            </a:r>
            <a:r>
              <a:rPr lang="ko-KR" altLang="en-US" dirty="0" err="1" smtClean="0"/>
              <a:t>플로우</a:t>
            </a:r>
            <a:r>
              <a:rPr lang="ko-KR" altLang="en-US" dirty="0" smtClean="0"/>
              <a:t> 타임라인</a:t>
            </a:r>
            <a:r>
              <a:rPr lang="en-US" altLang="ko-KR" dirty="0" smtClean="0"/>
              <a:t>"</a:t>
            </a:r>
            <a:r>
              <a:rPr lang="ko-KR" altLang="en-US" dirty="0" smtClean="0"/>
              <a:t>은 시간대별 네트워크 연결 수와 데이터 </a:t>
            </a:r>
            <a:r>
              <a:rPr lang="ko-KR" altLang="en-US" dirty="0" err="1" smtClean="0"/>
              <a:t>전송량</a:t>
            </a:r>
            <a:r>
              <a:rPr lang="ko-KR" altLang="en-US" dirty="0" smtClean="0"/>
              <a:t> 변화를 모니터링합니다</a:t>
            </a:r>
            <a:r>
              <a:rPr lang="en-US" altLang="ko-KR" dirty="0" smtClean="0"/>
              <a:t>.</a:t>
            </a:r>
          </a:p>
        </p:txBody>
      </p:sp>
      <p:sp>
        <p:nvSpPr>
          <p:cNvPr id="4" name="슬라이드 번호 개체 틀 3">
            <a:extLst>
              <a:ext uri="{FF2B5EF4-FFF2-40B4-BE49-F238E27FC236}">
                <a16:creationId xmlns:a16="http://schemas.microsoft.com/office/drawing/2014/main" id="{8D3B1001-4975-0014-6607-677FD10CD3A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9ED3CFB-02A0-40B2-85B4-A8386C517260}" type="slidenum">
              <a:rPr lang="ko-KR" altLang="en-US" smtClean="0"/>
              <a:t>32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1058567377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8671374-7647-940A-D4C8-706C43F26A8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>
            <a:extLst>
              <a:ext uri="{FF2B5EF4-FFF2-40B4-BE49-F238E27FC236}">
                <a16:creationId xmlns:a16="http://schemas.microsoft.com/office/drawing/2014/main" id="{05E035F4-137C-6386-CF36-73748886C1A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>
            <a:extLst>
              <a:ext uri="{FF2B5EF4-FFF2-40B4-BE49-F238E27FC236}">
                <a16:creationId xmlns:a16="http://schemas.microsoft.com/office/drawing/2014/main" id="{4AED44C2-E8B2-A5C2-E12D-91657331D66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ko-KR" altLang="en-US" dirty="0" smtClean="0"/>
              <a:t>두 번째 대시보드 화면에서는 더 상세한 분석 도구들을 제공합니다</a:t>
            </a:r>
            <a:r>
              <a:rPr lang="en-US" altLang="ko-KR" dirty="0" smtClean="0"/>
              <a:t>. (</a:t>
            </a:r>
            <a:r>
              <a:rPr lang="ko-KR" altLang="en-US" dirty="0" smtClean="0"/>
              <a:t>클릭</a:t>
            </a:r>
            <a:r>
              <a:rPr lang="en-US" altLang="ko-KR" dirty="0" smtClean="0"/>
              <a:t>)</a:t>
            </a:r>
          </a:p>
          <a:p>
            <a:endParaRPr lang="en-US" altLang="ko-KR" dirty="0" smtClean="0"/>
          </a:p>
          <a:p>
            <a:r>
              <a:rPr lang="en-US" altLang="ko-KR" b="1" dirty="0" smtClean="0"/>
              <a:t>"</a:t>
            </a:r>
            <a:r>
              <a:rPr lang="ko-KR" altLang="en-US" b="1" dirty="0" smtClean="0"/>
              <a:t>상위 프로토콜</a:t>
            </a:r>
            <a:r>
              <a:rPr lang="en-US" altLang="ko-KR" b="1" dirty="0" smtClean="0"/>
              <a:t>·</a:t>
            </a:r>
            <a:r>
              <a:rPr lang="ko-KR" altLang="en-US" b="1" dirty="0" smtClean="0"/>
              <a:t>포트</a:t>
            </a:r>
            <a:r>
              <a:rPr lang="en-US" altLang="ko-KR" b="1" dirty="0" smtClean="0"/>
              <a:t>＂</a:t>
            </a:r>
            <a:r>
              <a:rPr lang="ko-KR" altLang="en-US" b="1" dirty="0" smtClean="0"/>
              <a:t>는 </a:t>
            </a:r>
            <a:r>
              <a:rPr lang="ko-KR" altLang="en-US" dirty="0" smtClean="0"/>
              <a:t>기간 내 가장 많이 사용된 네트워크 프로토콜과 포트번호를 활동량 순으로 보여줍니다</a:t>
            </a:r>
            <a:r>
              <a:rPr lang="en-US" altLang="ko-KR" dirty="0" smtClean="0"/>
              <a:t>. </a:t>
            </a:r>
            <a:r>
              <a:rPr lang="ko-KR" altLang="en-US" dirty="0" smtClean="0"/>
              <a:t>이를 통해 비정상적인 포트 사용이나 예상치 못한 프로토콜 활동을 탐지할 수 있습니다</a:t>
            </a:r>
            <a:r>
              <a:rPr lang="en-US" altLang="ko-KR" dirty="0" smtClean="0"/>
              <a:t>. (</a:t>
            </a:r>
            <a:r>
              <a:rPr lang="ko-KR" altLang="en-US" dirty="0" smtClean="0"/>
              <a:t>클릭</a:t>
            </a:r>
            <a:r>
              <a:rPr lang="en-US" altLang="ko-KR" dirty="0" smtClean="0"/>
              <a:t>)</a:t>
            </a:r>
          </a:p>
          <a:p>
            <a:endParaRPr lang="en-US" altLang="ko-KR" b="1" dirty="0" smtClean="0"/>
          </a:p>
          <a:p>
            <a:r>
              <a:rPr lang="en-US" altLang="ko-KR" b="1" dirty="0" smtClean="0"/>
              <a:t>＂</a:t>
            </a:r>
            <a:r>
              <a:rPr lang="ko-KR" altLang="en-US" b="1" dirty="0" smtClean="0"/>
              <a:t>상위 </a:t>
            </a:r>
            <a:r>
              <a:rPr lang="ko-KR" altLang="en-US" b="1" dirty="0" err="1" smtClean="0"/>
              <a:t>호스트명</a:t>
            </a:r>
            <a:r>
              <a:rPr lang="en-US" altLang="ko-KR" b="1" dirty="0" smtClean="0"/>
              <a:t>(</a:t>
            </a:r>
            <a:r>
              <a:rPr lang="ko-KR" altLang="en-US" b="1" dirty="0" smtClean="0"/>
              <a:t>도메인</a:t>
            </a:r>
            <a:r>
              <a:rPr lang="en-US" altLang="ko-KR" b="1" dirty="0" smtClean="0"/>
              <a:t>)＂</a:t>
            </a:r>
            <a:r>
              <a:rPr lang="ko-KR" altLang="en-US" b="1" dirty="0" smtClean="0"/>
              <a:t>은</a:t>
            </a:r>
            <a:r>
              <a:rPr lang="ko-KR" altLang="en-US" dirty="0" smtClean="0"/>
              <a:t> 가장 많은 보안 경보를 유발한 도메인들을 나열합니다</a:t>
            </a:r>
            <a:r>
              <a:rPr lang="en-US" altLang="ko-KR" dirty="0" smtClean="0"/>
              <a:t>. </a:t>
            </a:r>
            <a:r>
              <a:rPr lang="ko-KR" altLang="en-US" dirty="0" smtClean="0"/>
              <a:t>반복적으로 문제를 일으키는 도메인을 쉽게 식별할 수 있어 화이트리스트 관리에 도움이 됩니다</a:t>
            </a:r>
            <a:r>
              <a:rPr lang="en-US" altLang="ko-KR" dirty="0" smtClean="0"/>
              <a:t>. (</a:t>
            </a:r>
            <a:r>
              <a:rPr lang="ko-KR" altLang="en-US" dirty="0" smtClean="0"/>
              <a:t>클릭</a:t>
            </a:r>
            <a:r>
              <a:rPr lang="en-US" altLang="ko-KR" dirty="0" smtClean="0"/>
              <a:t>)</a:t>
            </a:r>
          </a:p>
          <a:p>
            <a:endParaRPr lang="en-US" altLang="ko-KR" b="1" dirty="0" smtClean="0"/>
          </a:p>
          <a:p>
            <a:r>
              <a:rPr lang="en-US" altLang="ko-KR" b="1" dirty="0" smtClean="0"/>
              <a:t>"</a:t>
            </a:r>
            <a:r>
              <a:rPr lang="ko-KR" altLang="en-US" b="1" dirty="0" smtClean="0"/>
              <a:t>도메인 관련 알림 타임라인</a:t>
            </a:r>
            <a:r>
              <a:rPr lang="en-US" altLang="ko-KR" b="1" dirty="0" smtClean="0"/>
              <a:t>＂</a:t>
            </a:r>
            <a:r>
              <a:rPr lang="ko-KR" altLang="en-US" b="1" dirty="0" smtClean="0"/>
              <a:t>은 </a:t>
            </a:r>
            <a:r>
              <a:rPr lang="en-US" altLang="ko-KR" dirty="0" smtClean="0"/>
              <a:t>DNS </a:t>
            </a:r>
            <a:r>
              <a:rPr lang="ko-KR" altLang="en-US" dirty="0" smtClean="0"/>
              <a:t>도메인 기반 </a:t>
            </a:r>
            <a:r>
              <a:rPr lang="ko-KR" altLang="en-US" dirty="0" err="1" smtClean="0"/>
              <a:t>경보만을</a:t>
            </a:r>
            <a:r>
              <a:rPr lang="ko-KR" altLang="en-US" dirty="0" smtClean="0"/>
              <a:t> 시간대별로 필터링하여 보여주므로</a:t>
            </a:r>
            <a:r>
              <a:rPr lang="en-US" altLang="ko-KR" dirty="0" smtClean="0"/>
              <a:t>, </a:t>
            </a:r>
            <a:r>
              <a:rPr lang="ko-KR" altLang="en-US" dirty="0" smtClean="0"/>
              <a:t>도메인 관련 위협의 시간적 패턴을 분석할 수 있습니다</a:t>
            </a:r>
            <a:r>
              <a:rPr lang="en-US" altLang="ko-KR" dirty="0" smtClean="0"/>
              <a:t>. (</a:t>
            </a:r>
            <a:r>
              <a:rPr lang="ko-KR" altLang="en-US" dirty="0" smtClean="0"/>
              <a:t>클릭</a:t>
            </a:r>
            <a:r>
              <a:rPr lang="en-US" altLang="ko-KR" dirty="0" smtClean="0"/>
              <a:t>)</a:t>
            </a:r>
          </a:p>
          <a:p>
            <a:endParaRPr lang="en-US" altLang="ko-KR" b="1" dirty="0" smtClean="0"/>
          </a:p>
          <a:p>
            <a:r>
              <a:rPr lang="en-US" altLang="ko-KR" b="1" dirty="0" smtClean="0"/>
              <a:t>“</a:t>
            </a:r>
            <a:r>
              <a:rPr lang="ko-KR" altLang="en-US" b="1" dirty="0" smtClean="0"/>
              <a:t>상위 연결</a:t>
            </a:r>
            <a:r>
              <a:rPr lang="en-US" altLang="ko-KR" b="1" dirty="0" smtClean="0"/>
              <a:t>＂</a:t>
            </a:r>
            <a:r>
              <a:rPr lang="ko-KR" altLang="en-US" b="1" dirty="0" smtClean="0"/>
              <a:t>은</a:t>
            </a:r>
            <a:r>
              <a:rPr lang="ko-KR" altLang="en-US" dirty="0" smtClean="0"/>
              <a:t> </a:t>
            </a:r>
            <a:r>
              <a:rPr lang="ko-KR" altLang="en-US" dirty="0" err="1" smtClean="0"/>
              <a:t>홈캠이</a:t>
            </a:r>
            <a:r>
              <a:rPr lang="en-US" altLang="ko-KR" baseline="0" dirty="0" smtClean="0"/>
              <a:t> </a:t>
            </a:r>
            <a:r>
              <a:rPr lang="ko-KR" altLang="en-US" baseline="0" dirty="0" smtClean="0"/>
              <a:t>제조사 </a:t>
            </a:r>
            <a:r>
              <a:rPr lang="ko-KR" altLang="en-US" baseline="0" dirty="0" err="1" smtClean="0"/>
              <a:t>클라우드와</a:t>
            </a:r>
            <a:r>
              <a:rPr lang="ko-KR" altLang="en-US" baseline="0" dirty="0" smtClean="0"/>
              <a:t> 통신하는</a:t>
            </a:r>
            <a:r>
              <a:rPr lang="ko-KR" altLang="en-US" dirty="0" smtClean="0"/>
              <a:t> 네트워크 트래픽을 시간</a:t>
            </a:r>
            <a:r>
              <a:rPr lang="en-US" altLang="ko-KR" dirty="0" smtClean="0"/>
              <a:t>, </a:t>
            </a:r>
            <a:r>
              <a:rPr lang="ko-KR" altLang="en-US" dirty="0" smtClean="0"/>
              <a:t>이벤트 유형</a:t>
            </a:r>
            <a:r>
              <a:rPr lang="en-US" altLang="ko-KR" dirty="0" smtClean="0"/>
              <a:t>, </a:t>
            </a:r>
            <a:r>
              <a:rPr lang="ko-KR" altLang="en-US" dirty="0" smtClean="0"/>
              <a:t>출발지 </a:t>
            </a:r>
            <a:r>
              <a:rPr lang="en-US" altLang="ko-KR" dirty="0" smtClean="0"/>
              <a:t>IP, </a:t>
            </a:r>
            <a:r>
              <a:rPr lang="ko-KR" altLang="en-US" dirty="0" smtClean="0"/>
              <a:t>목적지 </a:t>
            </a:r>
            <a:r>
              <a:rPr lang="en-US" altLang="ko-KR" dirty="0" smtClean="0"/>
              <a:t>IP, </a:t>
            </a:r>
            <a:r>
              <a:rPr lang="ko-KR" altLang="en-US" dirty="0" smtClean="0"/>
              <a:t>연결 횟수</a:t>
            </a:r>
            <a:r>
              <a:rPr lang="en-US" altLang="ko-KR" dirty="0" smtClean="0"/>
              <a:t>, </a:t>
            </a:r>
            <a:r>
              <a:rPr lang="ko-KR" altLang="en-US" dirty="0" smtClean="0"/>
              <a:t>총 </a:t>
            </a:r>
            <a:r>
              <a:rPr lang="ko-KR" altLang="en-US" dirty="0" err="1" smtClean="0"/>
              <a:t>전송량과</a:t>
            </a:r>
            <a:r>
              <a:rPr lang="ko-KR" altLang="en-US" dirty="0" smtClean="0"/>
              <a:t> 함께 목록으로 표시하여 최근 트래픽이 정상적인 제조사 통신인지</a:t>
            </a:r>
            <a:r>
              <a:rPr lang="en-US" altLang="ko-KR" dirty="0" smtClean="0"/>
              <a:t>, </a:t>
            </a:r>
            <a:r>
              <a:rPr lang="ko-KR" altLang="en-US" dirty="0" smtClean="0"/>
              <a:t>아니면 의심스러운 외부 서버와의 비정상 통신인지를 실시간으로 판단할 수 있습니다</a:t>
            </a:r>
            <a:r>
              <a:rPr lang="en-US" altLang="ko-KR" dirty="0" smtClean="0"/>
              <a:t>.(</a:t>
            </a:r>
            <a:r>
              <a:rPr lang="ko-KR" altLang="en-US" dirty="0" smtClean="0"/>
              <a:t>클릭</a:t>
            </a:r>
            <a:r>
              <a:rPr lang="en-US" altLang="ko-KR" dirty="0" smtClean="0"/>
              <a:t>)</a:t>
            </a:r>
          </a:p>
          <a:p>
            <a:endParaRPr lang="en-US" altLang="ko-KR" b="0" dirty="0" smtClean="0"/>
          </a:p>
          <a:p>
            <a:r>
              <a:rPr lang="en-US" altLang="ko-KR" b="1" dirty="0" smtClean="0"/>
              <a:t>"IP </a:t>
            </a:r>
            <a:r>
              <a:rPr lang="ko-KR" altLang="en-US" b="1" dirty="0" smtClean="0"/>
              <a:t>점유율</a:t>
            </a:r>
            <a:r>
              <a:rPr lang="en-US" altLang="ko-KR" b="1" dirty="0" smtClean="0"/>
              <a:t>＂</a:t>
            </a:r>
            <a:r>
              <a:rPr lang="ko-KR" altLang="en-US" b="1" dirty="0" smtClean="0"/>
              <a:t>은</a:t>
            </a:r>
            <a:r>
              <a:rPr lang="ko-KR" altLang="en-US" dirty="0" smtClean="0"/>
              <a:t> 네트워크 트래픽을 발생시키는 </a:t>
            </a:r>
            <a:r>
              <a:rPr lang="en-US" altLang="ko-KR" dirty="0" smtClean="0"/>
              <a:t>IP </a:t>
            </a:r>
            <a:r>
              <a:rPr lang="ko-KR" altLang="en-US" dirty="0" smtClean="0"/>
              <a:t>주소들의 비중을 차트로 보여줍니다</a:t>
            </a:r>
            <a:r>
              <a:rPr lang="en-US" altLang="ko-KR" dirty="0" smtClean="0"/>
              <a:t>. </a:t>
            </a:r>
            <a:r>
              <a:rPr lang="ko-KR" altLang="en-US" dirty="0" smtClean="0"/>
              <a:t>특정 </a:t>
            </a:r>
            <a:r>
              <a:rPr lang="en-US" altLang="ko-KR" dirty="0" smtClean="0"/>
              <a:t>IP</a:t>
            </a:r>
            <a:r>
              <a:rPr lang="ko-KR" altLang="en-US" dirty="0" smtClean="0"/>
              <a:t>가 비정상적으로 많은 트래픽을 생성하는 경우 즉시 파악할 수 있습니다</a:t>
            </a:r>
            <a:r>
              <a:rPr lang="en-US" altLang="ko-KR" dirty="0" smtClean="0"/>
              <a:t>. (</a:t>
            </a:r>
            <a:r>
              <a:rPr lang="ko-KR" altLang="en-US" dirty="0" smtClean="0"/>
              <a:t>클릭</a:t>
            </a:r>
            <a:r>
              <a:rPr lang="en-US" altLang="ko-KR" dirty="0" smtClean="0"/>
              <a:t>)</a:t>
            </a:r>
          </a:p>
          <a:p>
            <a:endParaRPr lang="en-US" altLang="ko-KR" b="1" dirty="0" smtClean="0"/>
          </a:p>
          <a:p>
            <a:r>
              <a:rPr lang="en-US" altLang="ko-KR" b="1" dirty="0" smtClean="0"/>
              <a:t>"DNS </a:t>
            </a:r>
            <a:r>
              <a:rPr lang="ko-KR" altLang="en-US" b="1" dirty="0" smtClean="0"/>
              <a:t>질의 유형</a:t>
            </a:r>
            <a:r>
              <a:rPr lang="en-US" altLang="ko-KR" b="1" dirty="0" smtClean="0"/>
              <a:t>＂</a:t>
            </a:r>
            <a:r>
              <a:rPr lang="ko-KR" altLang="en-US" b="1" dirty="0" smtClean="0"/>
              <a:t>은</a:t>
            </a:r>
            <a:r>
              <a:rPr lang="ko-KR" altLang="en-US" dirty="0" smtClean="0"/>
              <a:t> 가장 빈번하게 발생하는 </a:t>
            </a:r>
            <a:r>
              <a:rPr lang="en-US" altLang="ko-KR" dirty="0" smtClean="0"/>
              <a:t>DNS </a:t>
            </a:r>
            <a:r>
              <a:rPr lang="ko-KR" altLang="en-US" dirty="0" smtClean="0"/>
              <a:t>쿼리 타입의 분포와 건수를 보여줍니다</a:t>
            </a:r>
            <a:r>
              <a:rPr lang="en-US" altLang="ko-KR" dirty="0" smtClean="0"/>
              <a:t>. </a:t>
            </a:r>
            <a:r>
              <a:rPr lang="ko-KR" altLang="en-US" dirty="0" smtClean="0"/>
              <a:t>이를 통해 비정상적인 </a:t>
            </a:r>
            <a:r>
              <a:rPr lang="en-US" altLang="ko-KR" dirty="0" smtClean="0"/>
              <a:t>DNS </a:t>
            </a:r>
            <a:r>
              <a:rPr lang="ko-KR" altLang="en-US" dirty="0" smtClean="0"/>
              <a:t>활동 패턴을 식별할 수 있습니다</a:t>
            </a:r>
            <a:r>
              <a:rPr lang="en-US" altLang="ko-KR" dirty="0" smtClean="0"/>
              <a:t>. (</a:t>
            </a:r>
            <a:r>
              <a:rPr lang="ko-KR" altLang="en-US" dirty="0" smtClean="0"/>
              <a:t>클릭</a:t>
            </a:r>
            <a:r>
              <a:rPr lang="en-US" altLang="ko-KR" dirty="0" smtClean="0"/>
              <a:t>)</a:t>
            </a:r>
          </a:p>
          <a:p>
            <a:endParaRPr lang="ko-KR" altLang="en-US" dirty="0"/>
          </a:p>
        </p:txBody>
      </p:sp>
      <p:sp>
        <p:nvSpPr>
          <p:cNvPr id="4" name="슬라이드 번호 개체 틀 3">
            <a:extLst>
              <a:ext uri="{FF2B5EF4-FFF2-40B4-BE49-F238E27FC236}">
                <a16:creationId xmlns:a16="http://schemas.microsoft.com/office/drawing/2014/main" id="{7C406AB1-2B63-5EBA-CE1D-B3D799EB719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9ED3CFB-02A0-40B2-85B4-A8386C517260}" type="slidenum">
              <a:rPr lang="ko-KR" altLang="en-US" smtClean="0"/>
              <a:t>33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2487362938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2E0A3EA-46FE-D31A-DCAF-68BEE66B6C2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>
            <a:extLst>
              <a:ext uri="{FF2B5EF4-FFF2-40B4-BE49-F238E27FC236}">
                <a16:creationId xmlns:a16="http://schemas.microsoft.com/office/drawing/2014/main" id="{D8F204E6-9C93-ED63-8119-E39B1253B34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>
            <a:extLst>
              <a:ext uri="{FF2B5EF4-FFF2-40B4-BE49-F238E27FC236}">
                <a16:creationId xmlns:a16="http://schemas.microsoft.com/office/drawing/2014/main" id="{00DEBB5D-700D-AFDD-914C-B95FC1FA05B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ko-KR" altLang="en-US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다음으로 시연 영상을 보여드리겠습니다 </a:t>
            </a:r>
            <a:r>
              <a:rPr lang="en-US" altLang="ko-KR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(</a:t>
            </a:r>
            <a:r>
              <a:rPr lang="ko-KR" altLang="en-US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클릭 시 바로 실행</a:t>
            </a:r>
            <a:r>
              <a:rPr lang="en-US" altLang="ko-KR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)</a:t>
            </a:r>
          </a:p>
        </p:txBody>
      </p:sp>
      <p:sp>
        <p:nvSpPr>
          <p:cNvPr id="4" name="슬라이드 번호 개체 틀 3">
            <a:extLst>
              <a:ext uri="{FF2B5EF4-FFF2-40B4-BE49-F238E27FC236}">
                <a16:creationId xmlns:a16="http://schemas.microsoft.com/office/drawing/2014/main" id="{7D98ED6E-3688-4852-99F1-5F083F28850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9ED3CFB-02A0-40B2-85B4-A8386C517260}" type="slidenum">
              <a:rPr lang="ko-KR" altLang="en-US" smtClean="0"/>
              <a:t>34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1245440400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0C0324A-56FC-3B83-DC71-A715EEA72B5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>
            <a:extLst>
              <a:ext uri="{FF2B5EF4-FFF2-40B4-BE49-F238E27FC236}">
                <a16:creationId xmlns:a16="http://schemas.microsoft.com/office/drawing/2014/main" id="{5C4A2965-3E74-00CC-D754-B00A3C02B8D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>
            <a:extLst>
              <a:ext uri="{FF2B5EF4-FFF2-40B4-BE49-F238E27FC236}">
                <a16:creationId xmlns:a16="http://schemas.microsoft.com/office/drawing/2014/main" id="{FC385D18-F89C-C972-AC05-489DE7900F1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ko-KR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마지막으로 소회 및 출처입니다</a:t>
            </a:r>
            <a:r>
              <a:rPr lang="en-US" altLang="ko-KR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 </a:t>
            </a:r>
            <a:r>
              <a:rPr lang="en-US" altLang="ko-KR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(</a:t>
            </a:r>
            <a:r>
              <a:rPr lang="ko-KR" altLang="en-US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클릭</a:t>
            </a:r>
            <a:r>
              <a:rPr lang="en-US" altLang="ko-KR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)</a:t>
            </a:r>
          </a:p>
        </p:txBody>
      </p:sp>
      <p:sp>
        <p:nvSpPr>
          <p:cNvPr id="4" name="슬라이드 번호 개체 틀 3">
            <a:extLst>
              <a:ext uri="{FF2B5EF4-FFF2-40B4-BE49-F238E27FC236}">
                <a16:creationId xmlns:a16="http://schemas.microsoft.com/office/drawing/2014/main" id="{C7961F51-04BE-144A-5F1B-445279E20FF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9ED3CFB-02A0-40B2-85B4-A8386C517260}" type="slidenum">
              <a:rPr lang="ko-KR" altLang="en-US" smtClean="0"/>
              <a:t>35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4130610592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ko-KR" altLang="en-US" smtClean="0"/>
              <a:t>이번 </a:t>
            </a:r>
            <a:r>
              <a:rPr lang="ko-KR" altLang="en-US" dirty="0"/>
              <a:t>프로젝트를 진행하면서 </a:t>
            </a:r>
            <a:r>
              <a:rPr lang="ko-KR" altLang="en-US" b="1" dirty="0" err="1"/>
              <a:t>홈캠</a:t>
            </a:r>
            <a:r>
              <a:rPr lang="ko-KR" altLang="en-US" b="1" dirty="0"/>
              <a:t> 보안 취약점 분석의 필요성을 크게 실감</a:t>
            </a:r>
            <a:r>
              <a:rPr lang="ko-KR" altLang="en-US" dirty="0"/>
              <a:t>했습니다</a:t>
            </a:r>
            <a:r>
              <a:rPr lang="en-US" altLang="ko-KR" dirty="0"/>
              <a:t>. </a:t>
            </a:r>
            <a:r>
              <a:rPr lang="en-US" altLang="ko-KR" b="1" dirty="0"/>
              <a:t>(</a:t>
            </a:r>
            <a:r>
              <a:rPr lang="ko-KR" altLang="en-US" b="1" dirty="0"/>
              <a:t>클릭</a:t>
            </a:r>
            <a:r>
              <a:rPr lang="en-US" altLang="ko-KR" b="1" dirty="0"/>
              <a:t>)</a:t>
            </a:r>
            <a:r>
              <a:rPr lang="en-US" altLang="ko-KR" dirty="0"/>
              <a:t/>
            </a:r>
            <a:br>
              <a:rPr lang="en-US" altLang="ko-KR" dirty="0"/>
            </a:br>
            <a:r>
              <a:rPr lang="ko-KR" altLang="en-US" dirty="0"/>
              <a:t>또한 </a:t>
            </a:r>
            <a:r>
              <a:rPr lang="ko-KR" altLang="en-US" b="1" dirty="0"/>
              <a:t>실시간 로그 분석과 시각화가 보안 운영에서 얼마나 중요한지</a:t>
            </a:r>
            <a:r>
              <a:rPr lang="ko-KR" altLang="en-US" dirty="0"/>
              <a:t> 직접 체험할 수 있었고</a:t>
            </a:r>
            <a:r>
              <a:rPr lang="en-US" altLang="ko-KR" dirty="0"/>
              <a:t>, </a:t>
            </a:r>
            <a:r>
              <a:rPr lang="en-US" altLang="ko-KR" b="1" dirty="0"/>
              <a:t>(</a:t>
            </a:r>
            <a:r>
              <a:rPr lang="ko-KR" altLang="en-US" b="1" dirty="0"/>
              <a:t>클릭</a:t>
            </a:r>
            <a:r>
              <a:rPr lang="en-US" altLang="ko-KR" b="1" dirty="0"/>
              <a:t>)</a:t>
            </a:r>
            <a:r>
              <a:rPr lang="en-US" altLang="ko-KR" dirty="0"/>
              <a:t/>
            </a:r>
            <a:br>
              <a:rPr lang="en-US" altLang="ko-KR" dirty="0"/>
            </a:br>
            <a:r>
              <a:rPr lang="ko-KR" altLang="en-US" dirty="0"/>
              <a:t>마지막으로 </a:t>
            </a:r>
            <a:r>
              <a:rPr lang="ko-KR" altLang="en-US" b="1" dirty="0"/>
              <a:t>자동화 시스템을 더 고도화해야 한다는 필요성</a:t>
            </a:r>
            <a:r>
              <a:rPr lang="ko-KR" altLang="en-US" dirty="0"/>
              <a:t>도 확인할 수 있었습니다</a:t>
            </a:r>
            <a:r>
              <a:rPr lang="en-US" altLang="ko-KR" dirty="0"/>
              <a:t>. </a:t>
            </a:r>
            <a:r>
              <a:rPr lang="en-US" altLang="ko-KR" b="1" dirty="0"/>
              <a:t>(</a:t>
            </a:r>
            <a:r>
              <a:rPr lang="ko-KR" altLang="en-US" b="1" dirty="0"/>
              <a:t>클릭 다음 페이지로</a:t>
            </a:r>
            <a:r>
              <a:rPr lang="en-US" altLang="ko-KR" b="1" dirty="0"/>
              <a:t>)</a:t>
            </a:r>
            <a:endParaRPr lang="ko-KR" altLang="en-US" b="1" dirty="0"/>
          </a:p>
        </p:txBody>
      </p:sp>
      <p:sp>
        <p:nvSpPr>
          <p:cNvPr id="4" name="슬라이드 번호 개체 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9ED3CFB-02A0-40B2-85B4-A8386C517260}" type="slidenum">
              <a:rPr lang="ko-KR" altLang="en-US" smtClean="0"/>
              <a:t>36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2991067815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99BE29D-9A26-63B3-B195-0ECBBFAE4F9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>
            <a:extLst>
              <a:ext uri="{FF2B5EF4-FFF2-40B4-BE49-F238E27FC236}">
                <a16:creationId xmlns:a16="http://schemas.microsoft.com/office/drawing/2014/main" id="{85324767-F55C-FD98-74CB-968638ACEDC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>
            <a:extLst>
              <a:ext uri="{FF2B5EF4-FFF2-40B4-BE49-F238E27FC236}">
                <a16:creationId xmlns:a16="http://schemas.microsoft.com/office/drawing/2014/main" id="{33045457-B256-F60E-5F87-2A2D7EE87CC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ko-KR" altLang="en-US" dirty="0"/>
              <a:t>다음은 출처입니다</a:t>
            </a:r>
            <a:r>
              <a:rPr lang="en-US" altLang="ko-KR" dirty="0"/>
              <a:t>.</a:t>
            </a:r>
          </a:p>
          <a:p>
            <a:r>
              <a:rPr lang="ko-KR" altLang="en-US" dirty="0"/>
              <a:t>펌웨어 취약점은 </a:t>
            </a:r>
            <a:r>
              <a:rPr lang="ko-KR" altLang="en-US" dirty="0" err="1"/>
              <a:t>데일리시큐에서</a:t>
            </a:r>
            <a:endParaRPr lang="en-US" altLang="ko-KR" dirty="0"/>
          </a:p>
          <a:p>
            <a:r>
              <a:rPr lang="ko-KR" altLang="en-US" dirty="0"/>
              <a:t>중국산 </a:t>
            </a:r>
            <a:r>
              <a:rPr lang="en-US" altLang="ko-KR" dirty="0"/>
              <a:t>IP</a:t>
            </a:r>
            <a:r>
              <a:rPr lang="ko-KR" altLang="en-US" dirty="0"/>
              <a:t>캠 유출사례는 </a:t>
            </a:r>
            <a:r>
              <a:rPr lang="en-US" altLang="ko-KR" dirty="0"/>
              <a:t>SBS</a:t>
            </a:r>
            <a:r>
              <a:rPr lang="ko-KR" altLang="en-US" dirty="0"/>
              <a:t> 뉴스에서</a:t>
            </a:r>
            <a:endParaRPr lang="en-US" altLang="ko-KR" dirty="0"/>
          </a:p>
          <a:p>
            <a:r>
              <a:rPr lang="ko-KR" altLang="en-US" dirty="0"/>
              <a:t>중국산 로봇 청소기 피해사례는 동아일보 뉴스에서</a:t>
            </a:r>
            <a:endParaRPr lang="en-US" altLang="ko-KR" dirty="0"/>
          </a:p>
          <a:p>
            <a:r>
              <a:rPr lang="ko-KR" altLang="en-US" dirty="0"/>
              <a:t>중국산 </a:t>
            </a:r>
            <a:r>
              <a:rPr lang="en-US" altLang="ko-KR" dirty="0"/>
              <a:t>IP </a:t>
            </a:r>
            <a:r>
              <a:rPr lang="ko-KR" altLang="en-US" dirty="0"/>
              <a:t>카메라는 뉴스</a:t>
            </a:r>
            <a:r>
              <a:rPr lang="en-US" altLang="ko-KR" dirty="0"/>
              <a:t>A</a:t>
            </a:r>
            <a:r>
              <a:rPr lang="ko-KR" altLang="en-US" dirty="0"/>
              <a:t>에서</a:t>
            </a:r>
            <a:endParaRPr lang="en-US" altLang="ko-KR" dirty="0"/>
          </a:p>
          <a:p>
            <a:r>
              <a:rPr lang="ko-KR" altLang="en-US" dirty="0"/>
              <a:t>마지막으로 참고 자료는 </a:t>
            </a:r>
            <a:r>
              <a:rPr lang="ko-KR" altLang="en-US" sz="1200" b="1" dirty="0" err="1"/>
              <a:t>Cyber_Threat_Report</a:t>
            </a:r>
            <a:r>
              <a:rPr lang="ko-KR" altLang="en-US" sz="1200" b="1" dirty="0"/>
              <a:t> 라는 보고서를 참조했습니다</a:t>
            </a:r>
            <a:r>
              <a:rPr lang="en-US" altLang="ko-KR" sz="1200" b="1" dirty="0"/>
              <a:t>. (</a:t>
            </a:r>
            <a:r>
              <a:rPr lang="ko-KR" altLang="en-US" sz="1200" b="1" dirty="0"/>
              <a:t>클릭</a:t>
            </a:r>
            <a:r>
              <a:rPr lang="en-US" altLang="ko-KR" sz="1200" b="1" dirty="0"/>
              <a:t>)</a:t>
            </a:r>
          </a:p>
          <a:p>
            <a:endParaRPr lang="ko-KR" altLang="en-US" dirty="0"/>
          </a:p>
        </p:txBody>
      </p:sp>
      <p:sp>
        <p:nvSpPr>
          <p:cNvPr id="4" name="슬라이드 번호 개체 틀 3">
            <a:extLst>
              <a:ext uri="{FF2B5EF4-FFF2-40B4-BE49-F238E27FC236}">
                <a16:creationId xmlns:a16="http://schemas.microsoft.com/office/drawing/2014/main" id="{F436796E-F3C8-00AF-BBF5-D1B6F792DB6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9ED3CFB-02A0-40B2-85B4-A8386C517260}" type="slidenum">
              <a:rPr lang="ko-KR" altLang="en-US" smtClean="0"/>
              <a:t>37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614208764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ko-KR" altLang="en-US" dirty="0"/>
              <a:t>지금까지 </a:t>
            </a:r>
            <a:r>
              <a:rPr lang="en-US" altLang="ko-KR" dirty="0"/>
              <a:t>AWS </a:t>
            </a:r>
            <a:r>
              <a:rPr lang="ko-KR" altLang="en-US" dirty="0"/>
              <a:t>기반 </a:t>
            </a:r>
            <a:r>
              <a:rPr lang="en-US" altLang="ko-KR" dirty="0"/>
              <a:t>IoT </a:t>
            </a:r>
            <a:r>
              <a:rPr lang="ko-KR" altLang="en-US" dirty="0"/>
              <a:t>보안 프로젝트 발표를 </a:t>
            </a:r>
            <a:r>
              <a:rPr lang="ko-KR" altLang="en-US" dirty="0" err="1"/>
              <a:t>들어주셔서</a:t>
            </a:r>
            <a:r>
              <a:rPr lang="ko-KR" altLang="en-US" dirty="0"/>
              <a:t> 감사합니다</a:t>
            </a:r>
            <a:r>
              <a:rPr lang="en-US" altLang="ko-KR" dirty="0"/>
              <a:t>. </a:t>
            </a:r>
          </a:p>
          <a:p>
            <a:endParaRPr lang="en-US" altLang="ko-KR" dirty="0"/>
          </a:p>
          <a:p>
            <a:r>
              <a:rPr lang="ko-KR" altLang="en-US" dirty="0"/>
              <a:t>이상 발표를 마치며 </a:t>
            </a:r>
            <a:r>
              <a:rPr lang="en-US" altLang="ko-KR" dirty="0"/>
              <a:t>Q&amp;A </a:t>
            </a:r>
            <a:r>
              <a:rPr lang="ko-KR" altLang="en-US" dirty="0"/>
              <a:t>시간을 갖도록 하겠습니다</a:t>
            </a:r>
            <a:r>
              <a:rPr lang="en-US" altLang="ko-KR" dirty="0"/>
              <a:t>.</a:t>
            </a:r>
            <a:endParaRPr lang="ko-KR" altLang="en-US" dirty="0"/>
          </a:p>
        </p:txBody>
      </p:sp>
      <p:sp>
        <p:nvSpPr>
          <p:cNvPr id="4" name="슬라이드 번호 개체 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9ED3CFB-02A0-40B2-85B4-A8386C517260}" type="slidenum">
              <a:rPr lang="ko-KR" altLang="en-US" smtClean="0"/>
              <a:t>38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330520772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9/26/2025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med" p14:dur="700">
        <p159:morph option="byObject"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9/26/2025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med" p14:dur="700">
        <p159:morph option="byObject"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9/26/2025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med" p14:dur="700">
        <p159:morph option="byObject"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9/26/2025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med" p14:dur="700">
        <p159:morph option="byObject"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9/26/2025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med" p14:dur="700">
        <p159:morph option="byObject"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9/26/2025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med" p14:dur="700">
        <p159:morph option="byObject"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nk">
    <p:bg>
      <p:bgPr>
        <a:solidFill>
          <a:srgbClr val="EDEDE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9/26/2025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med" p14:dur="700">
        <p159:morph option="byObject"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9/26/2025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med" p14:dur="700">
        <p159:morph option="byObject"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9/26/2025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med" p14:dur="700">
        <p159:morph option="byObject"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9/26/2025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med" p14:dur="700">
        <p159:morph option="byObject"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9/26/2025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med" p14:dur="700">
        <p159:morph option="byObject"/>
      </p:transition>
    </mc:Choice>
    <mc:Fallback xmlns="">
      <p:transition spd="med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lide 1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8288000" cy="10287000"/>
          </a:xfrm>
          <a:prstGeom prst="rect">
            <a:avLst/>
          </a:prstGeom>
          <a:solidFill>
            <a:srgbClr val="EBF4F3"/>
          </a:solidFill>
          <a:ln/>
        </p:spPr>
      </p:sp>
      <p:sp>
        <p:nvSpPr>
          <p:cNvPr id="3" name="Shape 1"/>
          <p:cNvSpPr/>
          <p:nvPr/>
        </p:nvSpPr>
        <p:spPr>
          <a:xfrm>
            <a:off x="0" y="0"/>
            <a:ext cx="18288000" cy="10287000"/>
          </a:xfrm>
          <a:prstGeom prst="rect">
            <a:avLst/>
          </a:prstGeom>
          <a:solidFill>
            <a:srgbClr val="FFFFFF"/>
          </a:solidFill>
          <a:ln/>
        </p:spPr>
      </p:sp>
    </p:spTree>
    <p:extLst>
      <p:ext uri="{BB962C8B-B14F-4D97-AF65-F5344CB8AC3E}">
        <p14:creationId xmlns:p14="http://schemas.microsoft.com/office/powerpoint/2010/main" val="282394062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9/26/2025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med" p14:dur="700">
        <p159:morph option="byObject"/>
      </p:transition>
    </mc:Choice>
    <mc:Fallback xmlns="">
      <p:transition spd="med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microsoft.com/office/2007/relationships/media" Target="../media/media1.mp4"/><Relationship Id="rId1" Type="http://schemas.openxmlformats.org/officeDocument/2006/relationships/video" Target="NULL" TargetMode="External"/><Relationship Id="rId6" Type="http://schemas.openxmlformats.org/officeDocument/2006/relationships/image" Target="../media/image2.png"/><Relationship Id="rId5" Type="http://schemas.openxmlformats.org/officeDocument/2006/relationships/image" Target="../media/image1.jpe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yoonbba.tistory.com/16491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slide" Target="slide10.xml"/><Relationship Id="rId7" Type="http://schemas.openxmlformats.org/officeDocument/2006/relationships/slide" Target="slide8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5" Type="http://schemas.openxmlformats.org/officeDocument/2006/relationships/slide" Target="slide6.xml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5" Type="http://schemas.openxmlformats.org/officeDocument/2006/relationships/slide" Target="slide5.xml"/><Relationship Id="rId4" Type="http://schemas.openxmlformats.org/officeDocument/2006/relationships/image" Target="../media/image9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slide" Target="slide10.xml"/><Relationship Id="rId7" Type="http://schemas.openxmlformats.org/officeDocument/2006/relationships/slide" Target="slide8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5" Type="http://schemas.openxmlformats.org/officeDocument/2006/relationships/slide" Target="slide6.xml"/><Relationship Id="rId4" Type="http://schemas.openxmlformats.org/officeDocument/2006/relationships/image" Target="../media/image7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5" Type="http://schemas.openxmlformats.org/officeDocument/2006/relationships/image" Target="../media/image9.png"/><Relationship Id="rId4" Type="http://schemas.openxmlformats.org/officeDocument/2006/relationships/slide" Target="slide5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slide" Target="slide10.xml"/><Relationship Id="rId7" Type="http://schemas.openxmlformats.org/officeDocument/2006/relationships/slide" Target="slide8.xm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5" Type="http://schemas.openxmlformats.org/officeDocument/2006/relationships/slide" Target="slide6.xml"/><Relationship Id="rId4" Type="http://schemas.openxmlformats.org/officeDocument/2006/relationships/image" Target="../media/image7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.png"/><Relationship Id="rId4" Type="http://schemas.openxmlformats.org/officeDocument/2006/relationships/image" Target="../media/image9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3" Type="http://schemas.openxmlformats.org/officeDocument/2006/relationships/image" Target="../media/image11.png"/><Relationship Id="rId7" Type="http://schemas.openxmlformats.org/officeDocument/2006/relationships/hyperlink" Target="https://svgsilh.com/ko/2196f3/image/147414.html" TargetMode="Externa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4" Type="http://schemas.openxmlformats.org/officeDocument/2006/relationships/hyperlink" Target="https://pixabay.com/ko/%EC%82%AC%EC%9D%B4%EB%B2%84-%EB%B3%B4%EC%95%88-%EB%B3%B4%EC%95%88-%EC%9E%90%EB%AC%BC%EC%87%A0-%EC%9E%90%EB%AC%BC%EC%87%A0-%EC%95%84%EC%9D%B4%EC%BD%98-%EC%9E%A0%EA%B8%88-%EC%9D%B4%EB%AF%B8%EC%A7%80-1915628/" TargetMode="External"/><Relationship Id="rId9" Type="http://schemas.openxmlformats.org/officeDocument/2006/relationships/hyperlink" Target="https://pixabay.com/ko/%EC%9B%90%ED%98%95%EC%9D%98-%ED%99%94%EC%82%B4%ED%91%9C-%EB%B0%A9%ED%96%A5-%EB%8B%A4%EC%B1%84%EB%A1%9C%EC%9A%B4-%EA%B8%B0%ED%95%98%ED%95%99-%EC%95%84%ED%8A%B8-1289260/" TargetMode="Externa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PNG"/><Relationship Id="rId5" Type="http://schemas.openxmlformats.org/officeDocument/2006/relationships/image" Target="../media/image15.png"/><Relationship Id="rId4" Type="http://schemas.openxmlformats.org/officeDocument/2006/relationships/slide" Target="slide16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png"/><Relationship Id="rId3" Type="http://schemas.openxmlformats.org/officeDocument/2006/relationships/image" Target="../media/image17.png"/><Relationship Id="rId7" Type="http://schemas.openxmlformats.org/officeDocument/2006/relationships/image" Target="../media/image21.jpe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0.jpg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5" Type="http://schemas.openxmlformats.org/officeDocument/2006/relationships/image" Target="../media/image23.png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7" Type="http://schemas.openxmlformats.org/officeDocument/2006/relationships/image" Target="../media/image28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7.png"/><Relationship Id="rId5" Type="http://schemas.openxmlformats.org/officeDocument/2006/relationships/image" Target="../media/image26.png"/><Relationship Id="rId4" Type="http://schemas.openxmlformats.org/officeDocument/2006/relationships/image" Target="../media/image25.png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png"/><Relationship Id="rId3" Type="http://schemas.openxmlformats.org/officeDocument/2006/relationships/image" Target="../media/image29.png"/><Relationship Id="rId7" Type="http://schemas.openxmlformats.org/officeDocument/2006/relationships/image" Target="../media/image33.png"/><Relationship Id="rId12" Type="http://schemas.openxmlformats.org/officeDocument/2006/relationships/image" Target="../media/image38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2.png"/><Relationship Id="rId11" Type="http://schemas.openxmlformats.org/officeDocument/2006/relationships/image" Target="../media/image37.png"/><Relationship Id="rId5" Type="http://schemas.openxmlformats.org/officeDocument/2006/relationships/image" Target="../media/image31.png"/><Relationship Id="rId10" Type="http://schemas.openxmlformats.org/officeDocument/2006/relationships/image" Target="../media/image36.png"/><Relationship Id="rId4" Type="http://schemas.openxmlformats.org/officeDocument/2006/relationships/image" Target="../media/image30.png"/><Relationship Id="rId9" Type="http://schemas.openxmlformats.org/officeDocument/2006/relationships/image" Target="../media/image35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3.png"/><Relationship Id="rId4" Type="http://schemas.openxmlformats.org/officeDocument/2006/relationships/image" Target="../media/image37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6.png"/><Relationship Id="rId4" Type="http://schemas.openxmlformats.org/officeDocument/2006/relationships/image" Target="../media/image31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2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8.png"/></Relationships>
</file>

<file path=ppt/slides/_rels/slide26.xml.rels><?xml version="1.0" encoding="UTF-8" standalone="yes"?>
<Relationships xmlns="http://schemas.openxmlformats.org/package/2006/relationships"><Relationship Id="rId13" Type="http://schemas.openxmlformats.org/officeDocument/2006/relationships/diagramData" Target="../diagrams/data3.xml"/><Relationship Id="rId18" Type="http://schemas.openxmlformats.org/officeDocument/2006/relationships/diagramData" Target="../diagrams/data4.xml"/><Relationship Id="rId26" Type="http://schemas.openxmlformats.org/officeDocument/2006/relationships/diagramColors" Target="../diagrams/colors5.xml"/><Relationship Id="rId39" Type="http://schemas.openxmlformats.org/officeDocument/2006/relationships/diagramLayout" Target="../diagrams/layout7.xml"/><Relationship Id="rId21" Type="http://schemas.openxmlformats.org/officeDocument/2006/relationships/diagramColors" Target="../diagrams/colors4.xml"/><Relationship Id="rId34" Type="http://schemas.openxmlformats.org/officeDocument/2006/relationships/image" Target="../media/image40.png"/><Relationship Id="rId42" Type="http://schemas.microsoft.com/office/2007/relationships/diagramDrawing" Target="../diagrams/drawing7.xml"/><Relationship Id="rId47" Type="http://schemas.openxmlformats.org/officeDocument/2006/relationships/image" Target="../media/image43.png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26.xml"/><Relationship Id="rId16" Type="http://schemas.openxmlformats.org/officeDocument/2006/relationships/diagramColors" Target="../diagrams/colors3.xml"/><Relationship Id="rId29" Type="http://schemas.openxmlformats.org/officeDocument/2006/relationships/diagramLayout" Target="../diagrams/layout6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11" Type="http://schemas.openxmlformats.org/officeDocument/2006/relationships/diagramColors" Target="../diagrams/colors2.xml"/><Relationship Id="rId24" Type="http://schemas.openxmlformats.org/officeDocument/2006/relationships/diagramLayout" Target="../diagrams/layout5.xml"/><Relationship Id="rId32" Type="http://schemas.microsoft.com/office/2007/relationships/diagramDrawing" Target="../diagrams/drawing6.xml"/><Relationship Id="rId37" Type="http://schemas.openxmlformats.org/officeDocument/2006/relationships/image" Target="../media/image44.svg"/><Relationship Id="rId40" Type="http://schemas.openxmlformats.org/officeDocument/2006/relationships/diagramQuickStyle" Target="../diagrams/quickStyle7.xml"/><Relationship Id="rId45" Type="http://schemas.openxmlformats.org/officeDocument/2006/relationships/image" Target="../media/image37.png"/><Relationship Id="rId5" Type="http://schemas.openxmlformats.org/officeDocument/2006/relationships/diagramQuickStyle" Target="../diagrams/quickStyle1.xml"/><Relationship Id="rId15" Type="http://schemas.openxmlformats.org/officeDocument/2006/relationships/diagramQuickStyle" Target="../diagrams/quickStyle3.xml"/><Relationship Id="rId23" Type="http://schemas.openxmlformats.org/officeDocument/2006/relationships/diagramData" Target="../diagrams/data5.xml"/><Relationship Id="rId28" Type="http://schemas.openxmlformats.org/officeDocument/2006/relationships/diagramData" Target="../diagrams/data6.xml"/><Relationship Id="rId36" Type="http://schemas.openxmlformats.org/officeDocument/2006/relationships/image" Target="../media/image41.png"/><Relationship Id="rId10" Type="http://schemas.openxmlformats.org/officeDocument/2006/relationships/diagramQuickStyle" Target="../diagrams/quickStyle2.xml"/><Relationship Id="rId19" Type="http://schemas.openxmlformats.org/officeDocument/2006/relationships/diagramLayout" Target="../diagrams/layout4.xml"/><Relationship Id="rId31" Type="http://schemas.openxmlformats.org/officeDocument/2006/relationships/diagramColors" Target="../diagrams/colors6.xml"/><Relationship Id="rId44" Type="http://schemas.openxmlformats.org/officeDocument/2006/relationships/image" Target="../media/image46.svg"/><Relationship Id="rId4" Type="http://schemas.openxmlformats.org/officeDocument/2006/relationships/diagramLayout" Target="../diagrams/layout1.xml"/><Relationship Id="rId9" Type="http://schemas.openxmlformats.org/officeDocument/2006/relationships/diagramLayout" Target="../diagrams/layout2.xml"/><Relationship Id="rId14" Type="http://schemas.openxmlformats.org/officeDocument/2006/relationships/diagramLayout" Target="../diagrams/layout3.xml"/><Relationship Id="rId22" Type="http://schemas.microsoft.com/office/2007/relationships/diagramDrawing" Target="../diagrams/drawing4.xml"/><Relationship Id="rId27" Type="http://schemas.microsoft.com/office/2007/relationships/diagramDrawing" Target="../diagrams/drawing5.xml"/><Relationship Id="rId30" Type="http://schemas.openxmlformats.org/officeDocument/2006/relationships/diagramQuickStyle" Target="../diagrams/quickStyle6.xml"/><Relationship Id="rId35" Type="http://schemas.openxmlformats.org/officeDocument/2006/relationships/image" Target="../media/image42.svg"/><Relationship Id="rId43" Type="http://schemas.openxmlformats.org/officeDocument/2006/relationships/image" Target="../media/image42.png"/><Relationship Id="rId8" Type="http://schemas.openxmlformats.org/officeDocument/2006/relationships/diagramData" Target="../diagrams/data2.xml"/><Relationship Id="rId3" Type="http://schemas.openxmlformats.org/officeDocument/2006/relationships/diagramData" Target="../diagrams/data1.xml"/><Relationship Id="rId12" Type="http://schemas.microsoft.com/office/2007/relationships/diagramDrawing" Target="../diagrams/drawing2.xml"/><Relationship Id="rId17" Type="http://schemas.microsoft.com/office/2007/relationships/diagramDrawing" Target="../diagrams/drawing3.xml"/><Relationship Id="rId25" Type="http://schemas.openxmlformats.org/officeDocument/2006/relationships/diagramQuickStyle" Target="../diagrams/quickStyle5.xml"/><Relationship Id="rId33" Type="http://schemas.openxmlformats.org/officeDocument/2006/relationships/image" Target="../media/image39.png"/><Relationship Id="rId38" Type="http://schemas.openxmlformats.org/officeDocument/2006/relationships/diagramData" Target="../diagrams/data7.xml"/><Relationship Id="rId46" Type="http://schemas.openxmlformats.org/officeDocument/2006/relationships/image" Target="../media/image36.png"/><Relationship Id="rId20" Type="http://schemas.openxmlformats.org/officeDocument/2006/relationships/diagramQuickStyle" Target="../diagrams/quickStyle4.xml"/><Relationship Id="rId41" Type="http://schemas.openxmlformats.org/officeDocument/2006/relationships/diagramColors" Target="../diagrams/colors7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5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8.PNG"/><Relationship Id="rId4" Type="http://schemas.openxmlformats.org/officeDocument/2006/relationships/image" Target="../media/image47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pn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0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pn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4.png"/><Relationship Id="rId5" Type="http://schemas.openxmlformats.org/officeDocument/2006/relationships/image" Target="../media/image53.png"/><Relationship Id="rId4" Type="http://schemas.openxmlformats.org/officeDocument/2006/relationships/image" Target="../media/image52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pn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4.png"/><Relationship Id="rId4" Type="http://schemas.openxmlformats.org/officeDocument/2006/relationships/image" Target="../media/image53.pn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png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png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5" Type="http://schemas.openxmlformats.org/officeDocument/2006/relationships/image" Target="../media/image57.png"/><Relationship Id="rId4" Type="http://schemas.openxmlformats.org/officeDocument/2006/relationships/notesSlide" Target="../notesSlides/notesSlide34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png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>
            <a:hlinkClick r:id="" action="ppaction://media"/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end="3.333"/>
                </p14:media>
              </p:ext>
            </p:extLst>
          </p:nvPr>
        </p:nvPicPr>
        <p:blipFill>
          <a:blip r:embed="rId5"/>
          <a:srcRect t="164" b="16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190952" y="3909191"/>
            <a:ext cx="11989640" cy="130873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0169"/>
              </a:lnSpc>
            </a:pPr>
            <a:r>
              <a:rPr lang="en-US" sz="11500" b="1" spc="-440" dirty="0">
                <a:solidFill>
                  <a:srgbClr val="FFFFFF"/>
                </a:solidFill>
                <a:latin typeface="HY헤드라인M" panose="02030600000101010101" pitchFamily="18" charset="-127"/>
                <a:ea typeface="HY헤드라인M" panose="02030600000101010101" pitchFamily="18" charset="-127"/>
                <a:cs typeface="Tlab 돋움 레귤러 Bold"/>
                <a:sym typeface="Tlab 돋움 레귤러 Bold"/>
              </a:rPr>
              <a:t>AWS </a:t>
            </a:r>
            <a:r>
              <a:rPr lang="en-US" sz="11500" b="1" spc="-440" dirty="0" err="1">
                <a:solidFill>
                  <a:srgbClr val="FFFFFF"/>
                </a:solidFill>
                <a:latin typeface="HY헤드라인M" panose="02030600000101010101" pitchFamily="18" charset="-127"/>
                <a:ea typeface="HY헤드라인M" panose="02030600000101010101" pitchFamily="18" charset="-127"/>
                <a:cs typeface="Tlab 돋움 레귤러 Bold"/>
                <a:sym typeface="Tlab 돋움 레귤러 Bold"/>
              </a:rPr>
              <a:t>기반</a:t>
            </a:r>
            <a:r>
              <a:rPr lang="en-US" sz="11500" b="1" spc="-440" dirty="0">
                <a:solidFill>
                  <a:srgbClr val="FFFFFF"/>
                </a:solidFill>
                <a:latin typeface="HY헤드라인M" panose="02030600000101010101" pitchFamily="18" charset="-127"/>
                <a:ea typeface="HY헤드라인M" panose="02030600000101010101" pitchFamily="18" charset="-127"/>
                <a:cs typeface="Tlab 돋움 레귤러 Bold"/>
                <a:sym typeface="Tlab 돋움 레귤러 Bold"/>
              </a:rPr>
              <a:t> IoT </a:t>
            </a:r>
            <a:r>
              <a:rPr lang="en-US" sz="11500" b="1" spc="-440" dirty="0" err="1">
                <a:solidFill>
                  <a:srgbClr val="FFFFFF"/>
                </a:solidFill>
                <a:latin typeface="HY헤드라인M" panose="02030600000101010101" pitchFamily="18" charset="-127"/>
                <a:ea typeface="HY헤드라인M" panose="02030600000101010101" pitchFamily="18" charset="-127"/>
                <a:cs typeface="Tlab 돋움 레귤러 Bold"/>
                <a:sym typeface="Tlab 돋움 레귤러 Bold"/>
              </a:rPr>
              <a:t>보안</a:t>
            </a:r>
            <a:endParaRPr lang="en-US" sz="11500" b="1" spc="-440" dirty="0">
              <a:solidFill>
                <a:srgbClr val="FFFFFF"/>
              </a:solidFill>
              <a:latin typeface="HY헤드라인M" panose="02030600000101010101" pitchFamily="18" charset="-127"/>
              <a:ea typeface="HY헤드라인M" panose="02030600000101010101" pitchFamily="18" charset="-127"/>
              <a:cs typeface="Tlab 돋움 레귤러 Bold"/>
              <a:sym typeface="Tlab 돋움 레귤러 Bold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228600" y="7658100"/>
            <a:ext cx="10947311" cy="184665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562"/>
              </a:lnSpc>
            </a:pPr>
            <a:r>
              <a:rPr lang="en-US" sz="2600" b="1" spc="62" dirty="0" err="1">
                <a:solidFill>
                  <a:srgbClr val="FFFFFF"/>
                </a:solidFill>
                <a:latin typeface="Adobe 고딕 Std B" panose="020B0800000000000000" pitchFamily="34" charset="-127"/>
                <a:ea typeface="Adobe 고딕 Std B" panose="020B0800000000000000" pitchFamily="34" charset="-127"/>
                <a:cs typeface="210 콤퓨타세탁"/>
                <a:sym typeface="210 콤퓨타세탁"/>
              </a:rPr>
              <a:t>클라우드</a:t>
            </a:r>
            <a:r>
              <a:rPr lang="en-US" sz="2600" b="1" spc="62" dirty="0">
                <a:solidFill>
                  <a:srgbClr val="FFFFFF"/>
                </a:solidFill>
                <a:latin typeface="Adobe 고딕 Std B" panose="020B0800000000000000" pitchFamily="34" charset="-127"/>
                <a:ea typeface="Adobe 고딕 Std B" panose="020B0800000000000000" pitchFamily="34" charset="-127"/>
                <a:cs typeface="210 콤퓨타세탁"/>
                <a:sym typeface="210 콤퓨타세탁"/>
              </a:rPr>
              <a:t> </a:t>
            </a:r>
            <a:r>
              <a:rPr lang="en-US" sz="2600" b="1" spc="62" dirty="0" err="1">
                <a:solidFill>
                  <a:srgbClr val="FFFFFF"/>
                </a:solidFill>
                <a:latin typeface="Adobe 고딕 Std B" panose="020B0800000000000000" pitchFamily="34" charset="-127"/>
                <a:ea typeface="Adobe 고딕 Std B" panose="020B0800000000000000" pitchFamily="34" charset="-127"/>
                <a:cs typeface="210 콤퓨타세탁"/>
                <a:sym typeface="210 콤퓨타세탁"/>
              </a:rPr>
              <a:t>보안</a:t>
            </a:r>
            <a:r>
              <a:rPr lang="en-US" sz="2600" b="1" spc="62" dirty="0">
                <a:solidFill>
                  <a:srgbClr val="FFFFFF"/>
                </a:solidFill>
                <a:latin typeface="Adobe 고딕 Std B" panose="020B0800000000000000" pitchFamily="34" charset="-127"/>
                <a:ea typeface="Adobe 고딕 Std B" panose="020B0800000000000000" pitchFamily="34" charset="-127"/>
                <a:cs typeface="210 콤퓨타세탁"/>
                <a:sym typeface="210 콤퓨타세탁"/>
              </a:rPr>
              <a:t> 9기 2팀</a:t>
            </a:r>
          </a:p>
          <a:p>
            <a:pPr algn="l">
              <a:lnSpc>
                <a:spcPts val="3562"/>
              </a:lnSpc>
            </a:pPr>
            <a:r>
              <a:rPr lang="en-US" sz="2600" b="1" spc="62" dirty="0" err="1">
                <a:solidFill>
                  <a:srgbClr val="FFFFFF"/>
                </a:solidFill>
                <a:latin typeface="Adobe 고딕 Std B" panose="020B0800000000000000" pitchFamily="34" charset="-127"/>
                <a:ea typeface="Adobe 고딕 Std B" panose="020B0800000000000000" pitchFamily="34" charset="-127"/>
                <a:cs typeface="210 콤퓨타세탁"/>
                <a:sym typeface="210 콤퓨타세탁"/>
              </a:rPr>
              <a:t>팀원</a:t>
            </a:r>
            <a:r>
              <a:rPr lang="en-US" sz="2600" b="1" spc="62" dirty="0">
                <a:solidFill>
                  <a:srgbClr val="FFFFFF"/>
                </a:solidFill>
                <a:latin typeface="Adobe 고딕 Std B" panose="020B0800000000000000" pitchFamily="34" charset="-127"/>
                <a:ea typeface="Adobe 고딕 Std B" panose="020B0800000000000000" pitchFamily="34" charset="-127"/>
                <a:cs typeface="210 콤퓨타세탁"/>
                <a:sym typeface="210 콤퓨타세탁"/>
              </a:rPr>
              <a:t> : </a:t>
            </a:r>
            <a:r>
              <a:rPr lang="en-US" sz="2600" b="1" spc="62" dirty="0" err="1">
                <a:solidFill>
                  <a:srgbClr val="FFFFFF"/>
                </a:solidFill>
                <a:latin typeface="Adobe 고딕 Std B" panose="020B0800000000000000" pitchFamily="34" charset="-127"/>
                <a:ea typeface="Adobe 고딕 Std B" panose="020B0800000000000000" pitchFamily="34" charset="-127"/>
                <a:cs typeface="210 콤퓨타세탁"/>
                <a:sym typeface="210 콤퓨타세탁"/>
              </a:rPr>
              <a:t>정상호</a:t>
            </a:r>
            <a:r>
              <a:rPr lang="en-US" sz="2600" b="1" spc="62" dirty="0">
                <a:solidFill>
                  <a:srgbClr val="FFFFFF"/>
                </a:solidFill>
                <a:latin typeface="Adobe 고딕 Std B" panose="020B0800000000000000" pitchFamily="34" charset="-127"/>
                <a:ea typeface="Adobe 고딕 Std B" panose="020B0800000000000000" pitchFamily="34" charset="-127"/>
                <a:cs typeface="210 콤퓨타세탁"/>
                <a:sym typeface="210 콤퓨타세탁"/>
              </a:rPr>
              <a:t>(C), </a:t>
            </a:r>
            <a:r>
              <a:rPr lang="en-US" sz="2600" b="1" spc="62" dirty="0" err="1">
                <a:solidFill>
                  <a:srgbClr val="FFFFFF"/>
                </a:solidFill>
                <a:latin typeface="Adobe 고딕 Std B" panose="020B0800000000000000" pitchFamily="34" charset="-127"/>
                <a:ea typeface="Adobe 고딕 Std B" panose="020B0800000000000000" pitchFamily="34" charset="-127"/>
                <a:cs typeface="210 콤퓨타세탁"/>
                <a:sym typeface="210 콤퓨타세탁"/>
              </a:rPr>
              <a:t>고현수</a:t>
            </a:r>
            <a:r>
              <a:rPr lang="en-US" sz="2600" b="1" spc="62" dirty="0">
                <a:solidFill>
                  <a:srgbClr val="FFFFFF"/>
                </a:solidFill>
                <a:latin typeface="Adobe 고딕 Std B" panose="020B0800000000000000" pitchFamily="34" charset="-127"/>
                <a:ea typeface="Adobe 고딕 Std B" panose="020B0800000000000000" pitchFamily="34" charset="-127"/>
                <a:cs typeface="210 콤퓨타세탁"/>
                <a:sym typeface="210 콤퓨타세탁"/>
              </a:rPr>
              <a:t>, 정준혁</a:t>
            </a:r>
          </a:p>
          <a:p>
            <a:pPr>
              <a:lnSpc>
                <a:spcPts val="3562"/>
              </a:lnSpc>
            </a:pPr>
            <a:r>
              <a:rPr lang="en-US" sz="2600" b="1" spc="62" dirty="0" err="1">
                <a:solidFill>
                  <a:srgbClr val="FFFFFF"/>
                </a:solidFill>
                <a:latin typeface="Adobe 고딕 Std B" panose="020B0800000000000000" pitchFamily="34" charset="-127"/>
                <a:ea typeface="Adobe 고딕 Std B" panose="020B0800000000000000" pitchFamily="34" charset="-127"/>
                <a:cs typeface="210 콤퓨타세탁"/>
                <a:sym typeface="210 콤퓨타세탁"/>
              </a:rPr>
              <a:t>멘토</a:t>
            </a:r>
            <a:r>
              <a:rPr lang="en-US" sz="2600" b="1" spc="62" dirty="0">
                <a:solidFill>
                  <a:srgbClr val="FFFFFF"/>
                </a:solidFill>
                <a:latin typeface="Adobe 고딕 Std B" panose="020B0800000000000000" pitchFamily="34" charset="-127"/>
                <a:ea typeface="Adobe 고딕 Std B" panose="020B0800000000000000" pitchFamily="34" charset="-127"/>
                <a:cs typeface="210 콤퓨타세탁"/>
                <a:sym typeface="210 콤퓨타세탁"/>
              </a:rPr>
              <a:t> : </a:t>
            </a:r>
            <a:r>
              <a:rPr lang="ko-KR" altLang="en-US" sz="2600" b="1" spc="62" dirty="0">
                <a:solidFill>
                  <a:srgbClr val="FFFFFF"/>
                </a:solidFill>
                <a:latin typeface="Adobe 고딕 Std B" panose="020B0800000000000000" pitchFamily="34" charset="-127"/>
                <a:ea typeface="Adobe 고딕 Std B" panose="020B0800000000000000" pitchFamily="34" charset="-127"/>
                <a:cs typeface="210 콤퓨타세탁"/>
                <a:sym typeface="210 콤퓨타세탁"/>
              </a:rPr>
              <a:t>장진수</a:t>
            </a:r>
            <a:r>
              <a:rPr lang="en-US" altLang="ko-KR" sz="2600" b="1" spc="62" dirty="0">
                <a:solidFill>
                  <a:srgbClr val="FFFFFF"/>
                </a:solidFill>
                <a:latin typeface="Adobe 고딕 Std B" panose="020B0800000000000000" pitchFamily="34" charset="-127"/>
                <a:ea typeface="Adobe 고딕 Std B" panose="020B0800000000000000" pitchFamily="34" charset="-127"/>
                <a:cs typeface="210 콤퓨타세탁"/>
                <a:sym typeface="210 콤퓨타세탁"/>
              </a:rPr>
              <a:t>(</a:t>
            </a:r>
            <a:r>
              <a:rPr lang="ko-KR" altLang="en-US" sz="2600" b="1" spc="62" dirty="0" err="1">
                <a:solidFill>
                  <a:srgbClr val="FFFFFF"/>
                </a:solidFill>
                <a:latin typeface="Adobe 고딕 Std B" panose="020B0800000000000000" pitchFamily="34" charset="-127"/>
                <a:ea typeface="Adobe 고딕 Std B" panose="020B0800000000000000" pitchFamily="34" charset="-127"/>
                <a:cs typeface="210 콤퓨타세탁"/>
                <a:sym typeface="210 콤퓨타세탁"/>
              </a:rPr>
              <a:t>메가존</a:t>
            </a:r>
            <a:r>
              <a:rPr lang="ko-KR" altLang="en-US" sz="2600" b="1" spc="62" dirty="0">
                <a:solidFill>
                  <a:srgbClr val="FFFFFF"/>
                </a:solidFill>
                <a:latin typeface="Adobe 고딕 Std B" panose="020B0800000000000000" pitchFamily="34" charset="-127"/>
                <a:ea typeface="Adobe 고딕 Std B" panose="020B0800000000000000" pitchFamily="34" charset="-127"/>
                <a:cs typeface="210 콤퓨타세탁"/>
                <a:sym typeface="210 콤퓨타세탁"/>
              </a:rPr>
              <a:t> 클라우드</a:t>
            </a:r>
            <a:r>
              <a:rPr lang="en-US" altLang="ko-KR" sz="2600" b="1" spc="62" dirty="0">
                <a:solidFill>
                  <a:srgbClr val="FFFFFF"/>
                </a:solidFill>
                <a:latin typeface="Adobe 고딕 Std B" panose="020B0800000000000000" pitchFamily="34" charset="-127"/>
                <a:ea typeface="Adobe 고딕 Std B" panose="020B0800000000000000" pitchFamily="34" charset="-127"/>
                <a:cs typeface="210 콤퓨타세탁"/>
                <a:sym typeface="210 콤퓨타세탁"/>
              </a:rPr>
              <a:t>), </a:t>
            </a:r>
            <a:r>
              <a:rPr lang="ko-KR" altLang="en-US" sz="2600" b="1" spc="62" dirty="0">
                <a:solidFill>
                  <a:srgbClr val="FFFFFF"/>
                </a:solidFill>
                <a:latin typeface="Adobe 고딕 Std B" panose="020B0800000000000000" pitchFamily="34" charset="-127"/>
                <a:ea typeface="Adobe 고딕 Std B" panose="020B0800000000000000" pitchFamily="34" charset="-127"/>
                <a:cs typeface="210 콤퓨타세탁"/>
                <a:sym typeface="210 콤퓨타세탁"/>
              </a:rPr>
              <a:t>홍대화</a:t>
            </a:r>
            <a:r>
              <a:rPr lang="en-US" altLang="ko-KR" sz="2600" b="1" spc="62" dirty="0">
                <a:solidFill>
                  <a:srgbClr val="FFFFFF"/>
                </a:solidFill>
                <a:latin typeface="Adobe 고딕 Std B" panose="020B0800000000000000" pitchFamily="34" charset="-127"/>
                <a:ea typeface="Adobe 고딕 Std B" panose="020B0800000000000000" pitchFamily="34" charset="-127"/>
                <a:cs typeface="210 콤퓨타세탁"/>
                <a:sym typeface="210 콤퓨타세탁"/>
              </a:rPr>
              <a:t>(SK</a:t>
            </a:r>
            <a:r>
              <a:rPr lang="ko-KR" altLang="en-US" sz="2600" b="1" spc="62" dirty="0" err="1">
                <a:solidFill>
                  <a:srgbClr val="FFFFFF"/>
                </a:solidFill>
                <a:latin typeface="Adobe 고딕 Std B" panose="020B0800000000000000" pitchFamily="34" charset="-127"/>
                <a:ea typeface="Adobe 고딕 Std B" panose="020B0800000000000000" pitchFamily="34" charset="-127"/>
                <a:cs typeface="210 콤퓨타세탁"/>
                <a:sym typeface="210 콤퓨타세탁"/>
              </a:rPr>
              <a:t>쉴더스</a:t>
            </a:r>
            <a:r>
              <a:rPr lang="en-US" altLang="ko-KR" sz="2600" b="1" spc="62" dirty="0">
                <a:solidFill>
                  <a:srgbClr val="FFFFFF"/>
                </a:solidFill>
                <a:latin typeface="Adobe 고딕 Std B" panose="020B0800000000000000" pitchFamily="34" charset="-127"/>
                <a:ea typeface="Adobe 고딕 Std B" panose="020B0800000000000000" pitchFamily="34" charset="-127"/>
                <a:cs typeface="210 콤퓨타세탁"/>
                <a:sym typeface="210 콤퓨타세탁"/>
              </a:rPr>
              <a:t>)</a:t>
            </a:r>
            <a:endParaRPr lang="en-US" sz="2600" b="1" spc="62" dirty="0">
              <a:solidFill>
                <a:srgbClr val="FFFFFF"/>
              </a:solidFill>
              <a:latin typeface="Adobe 고딕 Std B" panose="020B0800000000000000" pitchFamily="34" charset="-127"/>
              <a:ea typeface="Adobe 고딕 Std B" panose="020B0800000000000000" pitchFamily="34" charset="-127"/>
              <a:cs typeface="210 콤퓨타세탁"/>
              <a:sym typeface="210 콤퓨타세탁"/>
            </a:endParaRPr>
          </a:p>
          <a:p>
            <a:pPr algn="l">
              <a:lnSpc>
                <a:spcPts val="3562"/>
              </a:lnSpc>
            </a:pPr>
            <a:endParaRPr lang="en-US" sz="2600" spc="62" dirty="0">
              <a:solidFill>
                <a:srgbClr val="FFFFFF"/>
              </a:solidFill>
              <a:latin typeface="210 콤퓨타세탁"/>
              <a:ea typeface="210 콤퓨타세탁"/>
              <a:cs typeface="210 콤퓨타세탁"/>
              <a:sym typeface="210 콤퓨타세탁"/>
            </a:endParaRPr>
          </a:p>
        </p:txBody>
      </p:sp>
      <p:pic>
        <p:nvPicPr>
          <p:cNvPr id="6" name="그림 5">
            <a:extLst>
              <a:ext uri="{FF2B5EF4-FFF2-40B4-BE49-F238E27FC236}">
                <a16:creationId xmlns:a16="http://schemas.microsoft.com/office/drawing/2014/main" id="{91B047BC-C4F6-FE4B-46A9-28C4E51DFB35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5744694" y="8335354"/>
            <a:ext cx="2543306" cy="49215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med" p14:dur="700">
        <p159:morph option="byObject"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03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10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DEDE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762000" y="419100"/>
            <a:ext cx="4219724" cy="100219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8499"/>
              </a:lnSpc>
            </a:pPr>
            <a:r>
              <a:rPr lang="en-US" sz="5000" spc="-254" dirty="0" err="1">
                <a:solidFill>
                  <a:srgbClr val="4F46E5"/>
                </a:solidFill>
                <a:latin typeface="210 콤퓨타세탁 L" panose="02020603020101020101" pitchFamily="18" charset="-127"/>
                <a:ea typeface="210 콤퓨타세탁 L" panose="02020603020101020101" pitchFamily="18" charset="-127"/>
                <a:cs typeface="210 콤퓨타세탁"/>
                <a:sym typeface="210 콤퓨타세탁"/>
              </a:rPr>
              <a:t>목차</a:t>
            </a:r>
            <a:endParaRPr lang="en-US" sz="5000" spc="-254" dirty="0">
              <a:solidFill>
                <a:srgbClr val="4F46E5"/>
              </a:solidFill>
              <a:latin typeface="210 콤퓨타세탁 L" panose="02020603020101020101" pitchFamily="18" charset="-127"/>
              <a:ea typeface="210 콤퓨타세탁 L" panose="02020603020101020101" pitchFamily="18" charset="-127"/>
              <a:cs typeface="210 콤퓨타세탁"/>
              <a:sym typeface="210 콤퓨타세탁"/>
            </a:endParaRPr>
          </a:p>
        </p:txBody>
      </p:sp>
      <p:grpSp>
        <p:nvGrpSpPr>
          <p:cNvPr id="29" name="그룹 28">
            <a:extLst>
              <a:ext uri="{FF2B5EF4-FFF2-40B4-BE49-F238E27FC236}">
                <a16:creationId xmlns:a16="http://schemas.microsoft.com/office/drawing/2014/main" id="{402BA28E-E761-DCC4-CF96-3416B800B355}"/>
              </a:ext>
            </a:extLst>
          </p:cNvPr>
          <p:cNvGrpSpPr/>
          <p:nvPr/>
        </p:nvGrpSpPr>
        <p:grpSpPr>
          <a:xfrm>
            <a:off x="1303971" y="5063104"/>
            <a:ext cx="6183144" cy="1231473"/>
            <a:chOff x="1303971" y="5075857"/>
            <a:chExt cx="6183144" cy="1231473"/>
          </a:xfrm>
        </p:grpSpPr>
        <p:sp>
          <p:nvSpPr>
            <p:cNvPr id="4" name="TextBox 4"/>
            <p:cNvSpPr txBox="1"/>
            <p:nvPr/>
          </p:nvSpPr>
          <p:spPr>
            <a:xfrm>
              <a:off x="1303971" y="5165992"/>
              <a:ext cx="552818" cy="114133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r">
                <a:lnSpc>
                  <a:spcPts val="8891"/>
                </a:lnSpc>
              </a:pPr>
              <a:r>
                <a:rPr lang="en-US" sz="3900" b="1" spc="117" dirty="0">
                  <a:solidFill>
                    <a:srgbClr val="4F46E5"/>
                  </a:solidFill>
                  <a:latin typeface="Adobe 고딕 Std B" panose="020B0800000000000000" pitchFamily="34" charset="-127"/>
                  <a:ea typeface="Adobe 고딕 Std B" panose="020B0800000000000000" pitchFamily="34" charset="-127"/>
                  <a:cs typeface="210 콤퓨타세탁"/>
                  <a:sym typeface="210 콤퓨타세탁"/>
                </a:rPr>
                <a:t>4.</a:t>
              </a:r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2083912" y="5075857"/>
              <a:ext cx="5403203" cy="1141338"/>
            </a:xfrm>
            <a:prstGeom prst="rect">
              <a:avLst/>
            </a:prstGeom>
          </p:spPr>
          <p:txBody>
            <a:bodyPr lIns="0" tIns="0" rIns="0" bIns="0" rtlCol="0" anchor="ctr" anchorCtr="0">
              <a:spAutoFit/>
            </a:bodyPr>
            <a:lstStyle/>
            <a:p>
              <a:pPr algn="l">
                <a:lnSpc>
                  <a:spcPts val="8891"/>
                </a:lnSpc>
              </a:pPr>
              <a:r>
                <a:rPr lang="ko-KR" altLang="en-US" sz="3900" b="1" dirty="0" err="1">
                  <a:solidFill>
                    <a:srgbClr val="424242"/>
                  </a:solidFill>
                  <a:latin typeface="Adobe 고딕 Std B" panose="020B0800000000000000" pitchFamily="34" charset="-127"/>
                  <a:ea typeface="Adobe 고딕 Std B" panose="020B0800000000000000" pitchFamily="34" charset="-127"/>
                  <a:cs typeface="210 콤퓨타세탁"/>
                  <a:sym typeface="210 콤퓨타세탁"/>
                </a:rPr>
                <a:t>차별점</a:t>
              </a:r>
              <a:r>
                <a:rPr lang="ko-KR" altLang="en-US" sz="3900" b="1" dirty="0">
                  <a:solidFill>
                    <a:srgbClr val="424242"/>
                  </a:solidFill>
                  <a:latin typeface="Adobe 고딕 Std B" panose="020B0800000000000000" pitchFamily="34" charset="-127"/>
                  <a:ea typeface="Adobe 고딕 Std B" panose="020B0800000000000000" pitchFamily="34" charset="-127"/>
                  <a:cs typeface="210 콤퓨타세탁"/>
                  <a:sym typeface="210 콤퓨타세탁"/>
                </a:rPr>
                <a:t> 및 기대효과</a:t>
              </a:r>
              <a:endParaRPr lang="en-US" sz="3900" b="1" dirty="0">
                <a:solidFill>
                  <a:srgbClr val="424242"/>
                </a:solidFill>
                <a:latin typeface="Adobe 고딕 Std B" panose="020B0800000000000000" pitchFamily="34" charset="-127"/>
                <a:ea typeface="Adobe 고딕 Std B" panose="020B0800000000000000" pitchFamily="34" charset="-127"/>
                <a:cs typeface="210 콤퓨타세탁"/>
                <a:sym typeface="210 콤퓨타세탁"/>
              </a:endParaRPr>
            </a:p>
          </p:txBody>
        </p:sp>
      </p:grpSp>
      <p:grpSp>
        <p:nvGrpSpPr>
          <p:cNvPr id="30" name="그룹 29">
            <a:extLst>
              <a:ext uri="{FF2B5EF4-FFF2-40B4-BE49-F238E27FC236}">
                <a16:creationId xmlns:a16="http://schemas.microsoft.com/office/drawing/2014/main" id="{FE2943B1-33E0-EAC4-BF7C-AAA290D5E457}"/>
              </a:ext>
            </a:extLst>
          </p:cNvPr>
          <p:cNvGrpSpPr/>
          <p:nvPr/>
        </p:nvGrpSpPr>
        <p:grpSpPr>
          <a:xfrm>
            <a:off x="1303971" y="6268913"/>
            <a:ext cx="6183144" cy="1235088"/>
            <a:chOff x="1303971" y="6281032"/>
            <a:chExt cx="6183144" cy="1235088"/>
          </a:xfrm>
        </p:grpSpPr>
        <p:sp>
          <p:nvSpPr>
            <p:cNvPr id="6" name="TextBox 6"/>
            <p:cNvSpPr txBox="1"/>
            <p:nvPr/>
          </p:nvSpPr>
          <p:spPr>
            <a:xfrm>
              <a:off x="1303971" y="6374782"/>
              <a:ext cx="552818" cy="114133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r">
                <a:lnSpc>
                  <a:spcPts val="8891"/>
                </a:lnSpc>
              </a:pPr>
              <a:r>
                <a:rPr lang="en-US" sz="3900" b="1" spc="117" dirty="0">
                  <a:solidFill>
                    <a:srgbClr val="4F46E5"/>
                  </a:solidFill>
                  <a:latin typeface="Adobe 고딕 Std B" panose="020B0800000000000000" pitchFamily="34" charset="-127"/>
                  <a:ea typeface="Adobe 고딕 Std B" panose="020B0800000000000000" pitchFamily="34" charset="-127"/>
                  <a:cs typeface="210 콤퓨타세탁"/>
                  <a:sym typeface="210 콤퓨타세탁"/>
                </a:rPr>
                <a:t>5.</a:t>
              </a:r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2083912" y="6281032"/>
              <a:ext cx="5403203" cy="1141338"/>
            </a:xfrm>
            <a:prstGeom prst="rect">
              <a:avLst/>
            </a:prstGeom>
          </p:spPr>
          <p:txBody>
            <a:bodyPr lIns="0" tIns="0" rIns="0" bIns="0" rtlCol="0" anchor="ctr" anchorCtr="0">
              <a:spAutoFit/>
            </a:bodyPr>
            <a:lstStyle/>
            <a:p>
              <a:pPr algn="l">
                <a:lnSpc>
                  <a:spcPts val="8891"/>
                </a:lnSpc>
              </a:pPr>
              <a:r>
                <a:rPr lang="ko-KR" altLang="en-US" sz="3900" b="1" dirty="0">
                  <a:solidFill>
                    <a:srgbClr val="424242"/>
                  </a:solidFill>
                  <a:latin typeface="Adobe 고딕 Std B" panose="020B0800000000000000" pitchFamily="34" charset="-127"/>
                  <a:ea typeface="Adobe 고딕 Std B" panose="020B0800000000000000" pitchFamily="34" charset="-127"/>
                  <a:cs typeface="210 콤퓨타세탁"/>
                  <a:sym typeface="210 콤퓨타세탁"/>
                </a:rPr>
                <a:t>활용 기술</a:t>
              </a:r>
              <a:endParaRPr lang="en-US" sz="3900" b="1" dirty="0">
                <a:solidFill>
                  <a:srgbClr val="424242"/>
                </a:solidFill>
                <a:latin typeface="Adobe 고딕 Std B" panose="020B0800000000000000" pitchFamily="34" charset="-127"/>
                <a:ea typeface="Adobe 고딕 Std B" panose="020B0800000000000000" pitchFamily="34" charset="-127"/>
                <a:cs typeface="210 콤퓨타세탁"/>
                <a:sym typeface="210 콤퓨타세탁"/>
              </a:endParaRPr>
            </a:p>
          </p:txBody>
        </p:sp>
      </p:grpSp>
      <p:grpSp>
        <p:nvGrpSpPr>
          <p:cNvPr id="31" name="그룹 30">
            <a:extLst>
              <a:ext uri="{FF2B5EF4-FFF2-40B4-BE49-F238E27FC236}">
                <a16:creationId xmlns:a16="http://schemas.microsoft.com/office/drawing/2014/main" id="{83B87086-91FC-EBE4-FA70-179E5DC0FE80}"/>
              </a:ext>
            </a:extLst>
          </p:cNvPr>
          <p:cNvGrpSpPr/>
          <p:nvPr/>
        </p:nvGrpSpPr>
        <p:grpSpPr>
          <a:xfrm>
            <a:off x="1303971" y="7478337"/>
            <a:ext cx="6410265" cy="1238703"/>
            <a:chOff x="1303971" y="7486205"/>
            <a:chExt cx="6410265" cy="1238703"/>
          </a:xfrm>
        </p:grpSpPr>
        <p:sp>
          <p:nvSpPr>
            <p:cNvPr id="8" name="TextBox 8"/>
            <p:cNvSpPr txBox="1"/>
            <p:nvPr/>
          </p:nvSpPr>
          <p:spPr>
            <a:xfrm>
              <a:off x="1303971" y="7583570"/>
              <a:ext cx="552818" cy="114133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r">
                <a:lnSpc>
                  <a:spcPts val="8891"/>
                </a:lnSpc>
              </a:pPr>
              <a:r>
                <a:rPr lang="en-US" sz="3900" b="1" spc="117" dirty="0">
                  <a:solidFill>
                    <a:srgbClr val="4F46E5"/>
                  </a:solidFill>
                  <a:latin typeface="Adobe 고딕 Std B" panose="020B0800000000000000" pitchFamily="34" charset="-127"/>
                  <a:ea typeface="Adobe 고딕 Std B" panose="020B0800000000000000" pitchFamily="34" charset="-127"/>
                  <a:cs typeface="210 콤퓨타세탁"/>
                  <a:sym typeface="210 콤퓨타세탁"/>
                </a:rPr>
                <a:t>6.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2083911" y="7486205"/>
              <a:ext cx="5630325" cy="1141338"/>
            </a:xfrm>
            <a:prstGeom prst="rect">
              <a:avLst/>
            </a:prstGeom>
          </p:spPr>
          <p:txBody>
            <a:bodyPr wrap="square" lIns="0" tIns="0" rIns="0" bIns="0" rtlCol="0" anchor="ctr" anchorCtr="0">
              <a:spAutoFit/>
            </a:bodyPr>
            <a:lstStyle/>
            <a:p>
              <a:pPr algn="l">
                <a:lnSpc>
                  <a:spcPts val="8891"/>
                </a:lnSpc>
              </a:pPr>
              <a:r>
                <a:rPr lang="ko-KR" altLang="en-US" sz="3900" b="1" dirty="0">
                  <a:solidFill>
                    <a:srgbClr val="424242"/>
                  </a:solidFill>
                  <a:latin typeface="Adobe 고딕 Std B" panose="020B0800000000000000" pitchFamily="34" charset="-127"/>
                  <a:ea typeface="Adobe 고딕 Std B" panose="020B0800000000000000" pitchFamily="34" charset="-127"/>
                  <a:cs typeface="210 콤퓨타세탁"/>
                  <a:sym typeface="210 콤퓨타세탁"/>
                </a:rPr>
                <a:t>코드 구현 및 시연 영상</a:t>
              </a:r>
              <a:endParaRPr lang="en-US" sz="3900" b="1" dirty="0">
                <a:solidFill>
                  <a:srgbClr val="424242"/>
                </a:solidFill>
                <a:latin typeface="Adobe 고딕 Std B" panose="020B0800000000000000" pitchFamily="34" charset="-127"/>
                <a:ea typeface="Adobe 고딕 Std B" panose="020B0800000000000000" pitchFamily="34" charset="-127"/>
                <a:cs typeface="210 콤퓨타세탁"/>
                <a:sym typeface="210 콤퓨타세탁"/>
              </a:endParaRPr>
            </a:p>
          </p:txBody>
        </p:sp>
      </p:grpSp>
      <p:grpSp>
        <p:nvGrpSpPr>
          <p:cNvPr id="26" name="그룹 25">
            <a:extLst>
              <a:ext uri="{FF2B5EF4-FFF2-40B4-BE49-F238E27FC236}">
                <a16:creationId xmlns:a16="http://schemas.microsoft.com/office/drawing/2014/main" id="{252978CC-B802-0F40-F10C-920201EECD2B}"/>
              </a:ext>
            </a:extLst>
          </p:cNvPr>
          <p:cNvGrpSpPr/>
          <p:nvPr/>
        </p:nvGrpSpPr>
        <p:grpSpPr>
          <a:xfrm>
            <a:off x="1303971" y="1534968"/>
            <a:ext cx="6183143" cy="996720"/>
            <a:chOff x="1303971" y="1534968"/>
            <a:chExt cx="6183143" cy="996720"/>
          </a:xfrm>
        </p:grpSpPr>
        <p:sp>
          <p:nvSpPr>
            <p:cNvPr id="3" name="TextBox 3"/>
            <p:cNvSpPr txBox="1"/>
            <p:nvPr/>
          </p:nvSpPr>
          <p:spPr>
            <a:xfrm>
              <a:off x="1303971" y="1539622"/>
              <a:ext cx="552818" cy="992066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r">
                <a:lnSpc>
                  <a:spcPts val="8891"/>
                </a:lnSpc>
              </a:pPr>
              <a:r>
                <a:rPr lang="en-US" sz="3900" b="1" spc="117" dirty="0">
                  <a:solidFill>
                    <a:srgbClr val="4F46E5"/>
                  </a:solidFill>
                  <a:latin typeface="Adobe 고딕 Std B" panose="020B0800000000000000" pitchFamily="34" charset="-127"/>
                  <a:ea typeface="Adobe 고딕 Std B" panose="020B0800000000000000" pitchFamily="34" charset="-127"/>
                  <a:cs typeface="210 콤퓨타세탁"/>
                  <a:sym typeface="210 콤퓨타세탁"/>
                </a:rPr>
                <a:t>1.</a:t>
              </a:r>
            </a:p>
          </p:txBody>
        </p:sp>
        <p:sp>
          <p:nvSpPr>
            <p:cNvPr id="12" name="TextBox 12"/>
            <p:cNvSpPr txBox="1"/>
            <p:nvPr/>
          </p:nvSpPr>
          <p:spPr>
            <a:xfrm>
              <a:off x="2083911" y="1534968"/>
              <a:ext cx="5403203" cy="992066"/>
            </a:xfrm>
            <a:prstGeom prst="rect">
              <a:avLst/>
            </a:prstGeom>
          </p:spPr>
          <p:txBody>
            <a:bodyPr lIns="0" tIns="0" rIns="0" bIns="0" rtlCol="0" anchor="ctr" anchorCtr="0">
              <a:spAutoFit/>
            </a:bodyPr>
            <a:lstStyle/>
            <a:p>
              <a:pPr algn="l">
                <a:lnSpc>
                  <a:spcPts val="8891"/>
                </a:lnSpc>
              </a:pPr>
              <a:r>
                <a:rPr lang="en-US" sz="3900" b="1" dirty="0">
                  <a:solidFill>
                    <a:srgbClr val="424242"/>
                  </a:solidFill>
                  <a:latin typeface="Adobe 고딕 Std B" panose="020B0800000000000000" pitchFamily="34" charset="-127"/>
                  <a:ea typeface="Adobe 고딕 Std B" panose="020B0800000000000000" pitchFamily="34" charset="-127"/>
                  <a:cs typeface="210 콤퓨타세탁"/>
                  <a:sym typeface="210 콤퓨타세탁"/>
                </a:rPr>
                <a:t>팀 </a:t>
              </a:r>
              <a:r>
                <a:rPr lang="en-US" sz="3900" b="1" dirty="0" err="1">
                  <a:solidFill>
                    <a:srgbClr val="424242"/>
                  </a:solidFill>
                  <a:latin typeface="Adobe 고딕 Std B" panose="020B0800000000000000" pitchFamily="34" charset="-127"/>
                  <a:ea typeface="Adobe 고딕 Std B" panose="020B0800000000000000" pitchFamily="34" charset="-127"/>
                  <a:cs typeface="210 콤퓨타세탁"/>
                  <a:sym typeface="210 콤퓨타세탁"/>
                </a:rPr>
                <a:t>소개</a:t>
              </a:r>
              <a:endParaRPr lang="en-US" sz="3900" b="1" dirty="0">
                <a:solidFill>
                  <a:srgbClr val="424242"/>
                </a:solidFill>
                <a:latin typeface="Adobe 고딕 Std B" panose="020B0800000000000000" pitchFamily="34" charset="-127"/>
                <a:ea typeface="Adobe 고딕 Std B" panose="020B0800000000000000" pitchFamily="34" charset="-127"/>
                <a:cs typeface="210 콤퓨타세탁"/>
                <a:sym typeface="210 콤퓨타세탁"/>
              </a:endParaRPr>
            </a:p>
          </p:txBody>
        </p:sp>
      </p:grpSp>
      <p:grpSp>
        <p:nvGrpSpPr>
          <p:cNvPr id="27" name="그룹 26">
            <a:extLst>
              <a:ext uri="{FF2B5EF4-FFF2-40B4-BE49-F238E27FC236}">
                <a16:creationId xmlns:a16="http://schemas.microsoft.com/office/drawing/2014/main" id="{9AB38869-7A68-C7A1-AB29-5113C5D175AE}"/>
              </a:ext>
            </a:extLst>
          </p:cNvPr>
          <p:cNvGrpSpPr/>
          <p:nvPr/>
        </p:nvGrpSpPr>
        <p:grpSpPr>
          <a:xfrm>
            <a:off x="1303971" y="2660621"/>
            <a:ext cx="6184621" cy="1224243"/>
            <a:chOff x="1303971" y="2665507"/>
            <a:chExt cx="6184621" cy="1224243"/>
          </a:xfrm>
        </p:grpSpPr>
        <p:sp>
          <p:nvSpPr>
            <p:cNvPr id="5" name="TextBox 5"/>
            <p:cNvSpPr txBox="1"/>
            <p:nvPr/>
          </p:nvSpPr>
          <p:spPr>
            <a:xfrm>
              <a:off x="1303971" y="2748412"/>
              <a:ext cx="552818" cy="114133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r">
                <a:lnSpc>
                  <a:spcPts val="8891"/>
                </a:lnSpc>
              </a:pPr>
              <a:r>
                <a:rPr lang="en-US" sz="3900" b="1" spc="117" dirty="0">
                  <a:solidFill>
                    <a:srgbClr val="4F46E5"/>
                  </a:solidFill>
                  <a:latin typeface="Adobe 고딕 Std B" panose="020B0800000000000000" pitchFamily="34" charset="-127"/>
                  <a:ea typeface="Adobe 고딕 Std B" panose="020B0800000000000000" pitchFamily="34" charset="-127"/>
                  <a:cs typeface="210 콤퓨타세탁"/>
                  <a:sym typeface="210 콤퓨타세탁"/>
                </a:rPr>
                <a:t>2.</a:t>
              </a:r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2085389" y="2665507"/>
              <a:ext cx="5403203" cy="1141338"/>
            </a:xfrm>
            <a:prstGeom prst="rect">
              <a:avLst/>
            </a:prstGeom>
          </p:spPr>
          <p:txBody>
            <a:bodyPr lIns="0" tIns="0" rIns="0" bIns="0" rtlCol="0" anchor="ctr" anchorCtr="0">
              <a:spAutoFit/>
            </a:bodyPr>
            <a:lstStyle/>
            <a:p>
              <a:pPr algn="l">
                <a:lnSpc>
                  <a:spcPts val="8891"/>
                </a:lnSpc>
              </a:pPr>
              <a:r>
                <a:rPr lang="en-US" sz="3900" b="1" dirty="0" err="1">
                  <a:solidFill>
                    <a:srgbClr val="424242"/>
                  </a:solidFill>
                  <a:latin typeface="Adobe 고딕 Std B" panose="020B0800000000000000" pitchFamily="34" charset="-127"/>
                  <a:ea typeface="Adobe 고딕 Std B" panose="020B0800000000000000" pitchFamily="34" charset="-127"/>
                  <a:cs typeface="210 콤퓨타세탁"/>
                  <a:sym typeface="210 콤퓨타세탁"/>
                </a:rPr>
                <a:t>주제</a:t>
              </a:r>
              <a:r>
                <a:rPr lang="en-US" sz="3900" b="1" dirty="0">
                  <a:solidFill>
                    <a:srgbClr val="424242"/>
                  </a:solidFill>
                  <a:latin typeface="Adobe 고딕 Std B" panose="020B0800000000000000" pitchFamily="34" charset="-127"/>
                  <a:ea typeface="Adobe 고딕 Std B" panose="020B0800000000000000" pitchFamily="34" charset="-127"/>
                  <a:cs typeface="210 콤퓨타세탁"/>
                  <a:sym typeface="210 콤퓨타세탁"/>
                </a:rPr>
                <a:t> </a:t>
              </a:r>
              <a:r>
                <a:rPr lang="en-US" sz="3900" b="1" dirty="0" err="1">
                  <a:solidFill>
                    <a:srgbClr val="424242"/>
                  </a:solidFill>
                  <a:latin typeface="Adobe 고딕 Std B" panose="020B0800000000000000" pitchFamily="34" charset="-127"/>
                  <a:ea typeface="Adobe 고딕 Std B" panose="020B0800000000000000" pitchFamily="34" charset="-127"/>
                  <a:cs typeface="210 콤퓨타세탁"/>
                  <a:sym typeface="210 콤퓨타세탁"/>
                </a:rPr>
                <a:t>선정</a:t>
              </a:r>
              <a:r>
                <a:rPr lang="en-US" sz="3900" b="1" dirty="0">
                  <a:solidFill>
                    <a:srgbClr val="424242"/>
                  </a:solidFill>
                  <a:latin typeface="Adobe 고딕 Std B" panose="020B0800000000000000" pitchFamily="34" charset="-127"/>
                  <a:ea typeface="Adobe 고딕 Std B" panose="020B0800000000000000" pitchFamily="34" charset="-127"/>
                  <a:cs typeface="210 콤퓨타세탁"/>
                  <a:sym typeface="210 콤퓨타세탁"/>
                </a:rPr>
                <a:t> </a:t>
              </a:r>
              <a:r>
                <a:rPr lang="en-US" sz="3900" b="1" dirty="0" err="1">
                  <a:solidFill>
                    <a:srgbClr val="424242"/>
                  </a:solidFill>
                  <a:latin typeface="Adobe 고딕 Std B" panose="020B0800000000000000" pitchFamily="34" charset="-127"/>
                  <a:ea typeface="Adobe 고딕 Std B" panose="020B0800000000000000" pitchFamily="34" charset="-127"/>
                  <a:cs typeface="210 콤퓨타세탁"/>
                  <a:sym typeface="210 콤퓨타세탁"/>
                </a:rPr>
                <a:t>배경</a:t>
              </a:r>
              <a:endParaRPr lang="en-US" sz="3900" b="1" dirty="0">
                <a:solidFill>
                  <a:srgbClr val="424242"/>
                </a:solidFill>
                <a:latin typeface="Adobe 고딕 Std B" panose="020B0800000000000000" pitchFamily="34" charset="-127"/>
                <a:ea typeface="Adobe 고딕 Std B" panose="020B0800000000000000" pitchFamily="34" charset="-127"/>
                <a:cs typeface="210 콤퓨타세탁"/>
                <a:sym typeface="210 콤퓨타세탁"/>
              </a:endParaRPr>
            </a:p>
          </p:txBody>
        </p:sp>
      </p:grpSp>
      <p:grpSp>
        <p:nvGrpSpPr>
          <p:cNvPr id="28" name="그룹 27">
            <a:extLst>
              <a:ext uri="{FF2B5EF4-FFF2-40B4-BE49-F238E27FC236}">
                <a16:creationId xmlns:a16="http://schemas.microsoft.com/office/drawing/2014/main" id="{E3E7777B-E165-D1BB-EF02-36CE19684C09}"/>
              </a:ext>
            </a:extLst>
          </p:cNvPr>
          <p:cNvGrpSpPr/>
          <p:nvPr/>
        </p:nvGrpSpPr>
        <p:grpSpPr>
          <a:xfrm>
            <a:off x="1303971" y="3860910"/>
            <a:ext cx="6184621" cy="1227858"/>
            <a:chOff x="1303971" y="3870682"/>
            <a:chExt cx="6184621" cy="1227858"/>
          </a:xfrm>
        </p:grpSpPr>
        <p:sp>
          <p:nvSpPr>
            <p:cNvPr id="7" name="TextBox 7"/>
            <p:cNvSpPr txBox="1"/>
            <p:nvPr/>
          </p:nvSpPr>
          <p:spPr>
            <a:xfrm>
              <a:off x="1303971" y="3957202"/>
              <a:ext cx="552818" cy="114133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r">
                <a:lnSpc>
                  <a:spcPts val="8891"/>
                </a:lnSpc>
              </a:pPr>
              <a:r>
                <a:rPr lang="en-US" sz="3900" b="1" spc="117" dirty="0">
                  <a:solidFill>
                    <a:srgbClr val="4F46E5"/>
                  </a:solidFill>
                  <a:latin typeface="Adobe 고딕 Std B" panose="020B0800000000000000" pitchFamily="34" charset="-127"/>
                  <a:ea typeface="Adobe 고딕 Std B" panose="020B0800000000000000" pitchFamily="34" charset="-127"/>
                  <a:cs typeface="210 콤퓨타세탁"/>
                  <a:sym typeface="210 콤퓨타세탁"/>
                </a:rPr>
                <a:t>3.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2085389" y="3870682"/>
              <a:ext cx="5403203" cy="1141338"/>
            </a:xfrm>
            <a:prstGeom prst="rect">
              <a:avLst/>
            </a:prstGeom>
          </p:spPr>
          <p:txBody>
            <a:bodyPr lIns="0" tIns="0" rIns="0" bIns="0" rtlCol="0" anchor="ctr" anchorCtr="0">
              <a:spAutoFit/>
            </a:bodyPr>
            <a:lstStyle/>
            <a:p>
              <a:pPr algn="l">
                <a:lnSpc>
                  <a:spcPts val="8891"/>
                </a:lnSpc>
              </a:pPr>
              <a:r>
                <a:rPr lang="ko-KR" altLang="en-US" sz="3900" b="1" dirty="0">
                  <a:solidFill>
                    <a:srgbClr val="424242"/>
                  </a:solidFill>
                  <a:latin typeface="Adobe 고딕 Std B" panose="020B0800000000000000" pitchFamily="34" charset="-127"/>
                  <a:ea typeface="Adobe 고딕 Std B" panose="020B0800000000000000" pitchFamily="34" charset="-127"/>
                  <a:cs typeface="210 콤퓨타세탁"/>
                  <a:sym typeface="210 콤퓨타세탁"/>
                </a:rPr>
                <a:t>프로젝트 목표</a:t>
              </a:r>
              <a:endParaRPr lang="en-US" sz="3900" b="1" dirty="0">
                <a:solidFill>
                  <a:srgbClr val="424242"/>
                </a:solidFill>
                <a:latin typeface="Adobe 고딕 Std B" panose="020B0800000000000000" pitchFamily="34" charset="-127"/>
                <a:ea typeface="Adobe 고딕 Std B" panose="020B0800000000000000" pitchFamily="34" charset="-127"/>
                <a:cs typeface="210 콤퓨타세탁"/>
                <a:sym typeface="210 콤퓨타세탁"/>
              </a:endParaRPr>
            </a:p>
          </p:txBody>
        </p:sp>
      </p:grpSp>
      <p:pic>
        <p:nvPicPr>
          <p:cNvPr id="17" name="그림 16">
            <a:extLst>
              <a:ext uri="{FF2B5EF4-FFF2-40B4-BE49-F238E27FC236}">
                <a16:creationId xmlns:a16="http://schemas.microsoft.com/office/drawing/2014/main" id="{FF4B60B4-8D7B-98D0-DA19-76CDABC8552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xmlns="" r:id="rId4"/>
              </a:ext>
            </a:extLst>
          </a:blip>
          <a:stretch>
            <a:fillRect/>
          </a:stretch>
        </p:blipFill>
        <p:spPr>
          <a:xfrm>
            <a:off x="8229600" y="1582882"/>
            <a:ext cx="8396695" cy="8396695"/>
          </a:xfrm>
          <a:prstGeom prst="ellipse">
            <a:avLst/>
          </a:prstGeom>
          <a:ln>
            <a:noFill/>
          </a:ln>
          <a:effectLst>
            <a:softEdge rad="635000"/>
          </a:effectLst>
        </p:spPr>
      </p:pic>
      <p:grpSp>
        <p:nvGrpSpPr>
          <p:cNvPr id="32" name="그룹 31">
            <a:extLst>
              <a:ext uri="{FF2B5EF4-FFF2-40B4-BE49-F238E27FC236}">
                <a16:creationId xmlns:a16="http://schemas.microsoft.com/office/drawing/2014/main" id="{6DBF4838-2D70-BF93-61E4-843BCDC6AB9A}"/>
              </a:ext>
            </a:extLst>
          </p:cNvPr>
          <p:cNvGrpSpPr/>
          <p:nvPr/>
        </p:nvGrpSpPr>
        <p:grpSpPr>
          <a:xfrm>
            <a:off x="1302493" y="8691376"/>
            <a:ext cx="6184621" cy="1227858"/>
            <a:chOff x="1302493" y="8691376"/>
            <a:chExt cx="6184621" cy="1227858"/>
          </a:xfrm>
        </p:grpSpPr>
        <p:sp>
          <p:nvSpPr>
            <p:cNvPr id="18" name="TextBox 7">
              <a:extLst>
                <a:ext uri="{FF2B5EF4-FFF2-40B4-BE49-F238E27FC236}">
                  <a16:creationId xmlns:a16="http://schemas.microsoft.com/office/drawing/2014/main" id="{E0AABFE4-103E-711A-1FE9-8A2F0B0815D7}"/>
                </a:ext>
              </a:extLst>
            </p:cNvPr>
            <p:cNvSpPr txBox="1"/>
            <p:nvPr/>
          </p:nvSpPr>
          <p:spPr>
            <a:xfrm>
              <a:off x="1302493" y="8777896"/>
              <a:ext cx="552818" cy="114133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r">
                <a:lnSpc>
                  <a:spcPts val="8891"/>
                </a:lnSpc>
              </a:pPr>
              <a:r>
                <a:rPr lang="en-US" sz="3900" b="1" spc="117" dirty="0">
                  <a:solidFill>
                    <a:srgbClr val="4F46E5"/>
                  </a:solidFill>
                  <a:latin typeface="Adobe 고딕 Std B" panose="020B0800000000000000" pitchFamily="34" charset="-127"/>
                  <a:ea typeface="Adobe 고딕 Std B" panose="020B0800000000000000" pitchFamily="34" charset="-127"/>
                  <a:cs typeface="210 콤퓨타세탁"/>
                  <a:sym typeface="210 콤퓨타세탁"/>
                </a:rPr>
                <a:t>7.</a:t>
              </a:r>
            </a:p>
          </p:txBody>
        </p:sp>
        <p:sp>
          <p:nvSpPr>
            <p:cNvPr id="19" name="TextBox 14">
              <a:extLst>
                <a:ext uri="{FF2B5EF4-FFF2-40B4-BE49-F238E27FC236}">
                  <a16:creationId xmlns:a16="http://schemas.microsoft.com/office/drawing/2014/main" id="{FC15379A-9EA7-AE9D-BC3B-6CB827BEAEF1}"/>
                </a:ext>
              </a:extLst>
            </p:cNvPr>
            <p:cNvSpPr txBox="1"/>
            <p:nvPr/>
          </p:nvSpPr>
          <p:spPr>
            <a:xfrm>
              <a:off x="2083911" y="8691376"/>
              <a:ext cx="5403203" cy="1141338"/>
            </a:xfrm>
            <a:prstGeom prst="rect">
              <a:avLst/>
            </a:prstGeom>
          </p:spPr>
          <p:txBody>
            <a:bodyPr lIns="0" tIns="0" rIns="0" bIns="0" rtlCol="0" anchor="ctr" anchorCtr="0">
              <a:spAutoFit/>
            </a:bodyPr>
            <a:lstStyle/>
            <a:p>
              <a:pPr algn="l">
                <a:lnSpc>
                  <a:spcPts val="8891"/>
                </a:lnSpc>
              </a:pPr>
              <a:r>
                <a:rPr lang="ko-KR" altLang="en-US" sz="3900" b="1" dirty="0">
                  <a:solidFill>
                    <a:srgbClr val="424242"/>
                  </a:solidFill>
                  <a:latin typeface="Adobe 고딕 Std B" panose="020B0800000000000000" pitchFamily="34" charset="-127"/>
                  <a:ea typeface="Adobe 고딕 Std B" panose="020B0800000000000000" pitchFamily="34" charset="-127"/>
                  <a:cs typeface="210 콤퓨타세탁"/>
                  <a:sym typeface="210 콤퓨타세탁"/>
                </a:rPr>
                <a:t>소회 및 출처</a:t>
              </a:r>
              <a:endParaRPr lang="en-US" sz="3900" b="1" dirty="0">
                <a:solidFill>
                  <a:srgbClr val="424242"/>
                </a:solidFill>
                <a:latin typeface="Adobe 고딕 Std B" panose="020B0800000000000000" pitchFamily="34" charset="-127"/>
                <a:ea typeface="Adobe 고딕 Std B" panose="020B0800000000000000" pitchFamily="34" charset="-127"/>
                <a:cs typeface="210 콤퓨타세탁"/>
                <a:sym typeface="210 콤퓨타세탁"/>
              </a:endParaRPr>
            </a:p>
          </p:txBody>
        </p:sp>
      </p:grp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med" p14:dur="700">
        <p159:morph option="byObject"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DEDE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2">
            <a:extLst>
              <a:ext uri="{FF2B5EF4-FFF2-40B4-BE49-F238E27FC236}">
                <a16:creationId xmlns:a16="http://schemas.microsoft.com/office/drawing/2014/main" id="{369F736A-4FD6-BD95-2C5D-1971E262F06B}"/>
              </a:ext>
            </a:extLst>
          </p:cNvPr>
          <p:cNvSpPr txBox="1"/>
          <p:nvPr/>
        </p:nvSpPr>
        <p:spPr>
          <a:xfrm>
            <a:off x="762000" y="419100"/>
            <a:ext cx="4219724" cy="100219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8499"/>
              </a:lnSpc>
            </a:pPr>
            <a:r>
              <a:rPr lang="ko-KR" altLang="en-US" sz="5000" spc="-254" dirty="0">
                <a:solidFill>
                  <a:srgbClr val="4F46E5"/>
                </a:solidFill>
                <a:latin typeface="210 콤퓨타세탁 L" panose="02020603020101020101" pitchFamily="18" charset="-127"/>
                <a:ea typeface="210 콤퓨타세탁 L" panose="02020603020101020101" pitchFamily="18" charset="-127"/>
                <a:cs typeface="210 콤퓨타세탁"/>
                <a:sym typeface="210 콤퓨타세탁"/>
              </a:rPr>
              <a:t>팀 소개</a:t>
            </a:r>
            <a:endParaRPr lang="en-US" sz="5000" spc="-254" dirty="0">
              <a:solidFill>
                <a:srgbClr val="4F46E5"/>
              </a:solidFill>
              <a:latin typeface="210 콤퓨타세탁 L" panose="02020603020101020101" pitchFamily="18" charset="-127"/>
              <a:ea typeface="210 콤퓨타세탁 L" panose="02020603020101020101" pitchFamily="18" charset="-127"/>
              <a:cs typeface="210 콤퓨타세탁"/>
              <a:sym typeface="210 콤퓨타세탁"/>
            </a:endParaRP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3A8CF5AC-7A0B-871D-6818-00D9994F6E6B}"/>
              </a:ext>
            </a:extLst>
          </p:cNvPr>
          <p:cNvSpPr txBox="1">
            <a:spLocks/>
          </p:cNvSpPr>
          <p:nvPr/>
        </p:nvSpPr>
        <p:spPr>
          <a:xfrm>
            <a:off x="2247900" y="3398609"/>
            <a:ext cx="13792200" cy="2862322"/>
          </a:xfrm>
          <a:prstGeom prst="rect">
            <a:avLst/>
          </a:prstGeom>
          <a:noFill/>
        </p:spPr>
        <p:txBody>
          <a:bodyPr wrap="square" rtlCol="0" anchor="ctr" anchorCtr="1">
            <a:spAutoFit/>
          </a:bodyPr>
          <a:lstStyle/>
          <a:p>
            <a:r>
              <a:rPr lang="en-US" altLang="ko-KR" sz="11000" dirty="0">
                <a:solidFill>
                  <a:srgbClr val="4F46E5"/>
                </a:solidFill>
                <a:latin typeface="210 콤퓨타세탁 L" panose="02020603020101020101" pitchFamily="18" charset="-127"/>
                <a:ea typeface="210 콤퓨타세탁 L" panose="02020603020101020101" pitchFamily="18" charset="-127"/>
              </a:rPr>
              <a:t>I</a:t>
            </a:r>
            <a:r>
              <a:rPr lang="en-US" altLang="ko-KR" sz="7000" dirty="0">
                <a:solidFill>
                  <a:srgbClr val="424242"/>
                </a:solidFill>
                <a:latin typeface="210 콤퓨타세탁 L" panose="02020603020101020101" pitchFamily="18" charset="-127"/>
                <a:ea typeface="210 콤퓨타세탁 L" panose="02020603020101020101" pitchFamily="18" charset="-127"/>
              </a:rPr>
              <a:t>nternet </a:t>
            </a:r>
            <a:r>
              <a:rPr lang="en-US" altLang="ko-KR" sz="11000" dirty="0">
                <a:solidFill>
                  <a:srgbClr val="4F46E5"/>
                </a:solidFill>
                <a:latin typeface="210 콤퓨타세탁 L" panose="02020603020101020101" pitchFamily="18" charset="-127"/>
                <a:ea typeface="210 콤퓨타세탁 L" panose="02020603020101020101" pitchFamily="18" charset="-127"/>
              </a:rPr>
              <a:t>o</a:t>
            </a:r>
            <a:r>
              <a:rPr lang="en-US" altLang="ko-KR" sz="7000" dirty="0">
                <a:solidFill>
                  <a:srgbClr val="424242"/>
                </a:solidFill>
                <a:latin typeface="210 콤퓨타세탁 L" panose="02020603020101020101" pitchFamily="18" charset="-127"/>
                <a:ea typeface="210 콤퓨타세탁 L" panose="02020603020101020101" pitchFamily="18" charset="-127"/>
              </a:rPr>
              <a:t>f </a:t>
            </a:r>
            <a:r>
              <a:rPr lang="en-US" altLang="ko-KR" sz="11000" dirty="0">
                <a:solidFill>
                  <a:srgbClr val="4F46E5"/>
                </a:solidFill>
                <a:latin typeface="210 콤퓨타세탁 L" panose="02020603020101020101" pitchFamily="18" charset="-127"/>
                <a:ea typeface="210 콤퓨타세탁 L" panose="02020603020101020101" pitchFamily="18" charset="-127"/>
              </a:rPr>
              <a:t>T</a:t>
            </a:r>
            <a:r>
              <a:rPr lang="en-US" altLang="ko-KR" sz="7000" dirty="0">
                <a:solidFill>
                  <a:srgbClr val="424242"/>
                </a:solidFill>
                <a:latin typeface="210 콤퓨타세탁 L" panose="02020603020101020101" pitchFamily="18" charset="-127"/>
                <a:ea typeface="210 콤퓨타세탁 L" panose="02020603020101020101" pitchFamily="18" charset="-127"/>
              </a:rPr>
              <a:t>hings </a:t>
            </a:r>
            <a:r>
              <a:rPr lang="en-US" altLang="ko-KR" sz="11000" dirty="0">
                <a:solidFill>
                  <a:srgbClr val="4F46E5"/>
                </a:solidFill>
                <a:latin typeface="210 콤퓨타세탁 L" panose="02020603020101020101" pitchFamily="18" charset="-127"/>
                <a:ea typeface="210 콤퓨타세탁 L" panose="02020603020101020101" pitchFamily="18" charset="-127"/>
              </a:rPr>
              <a:t>G</a:t>
            </a:r>
            <a:r>
              <a:rPr lang="en-US" altLang="ko-KR" sz="7000" dirty="0">
                <a:solidFill>
                  <a:srgbClr val="424242"/>
                </a:solidFill>
                <a:latin typeface="210 콤퓨타세탁 L" panose="02020603020101020101" pitchFamily="18" charset="-127"/>
                <a:ea typeface="210 콤퓨타세탁 L" panose="02020603020101020101" pitchFamily="18" charset="-127"/>
              </a:rPr>
              <a:t>uard</a:t>
            </a:r>
            <a:endParaRPr lang="ko-KR" altLang="en-US" sz="7000" dirty="0">
              <a:solidFill>
                <a:srgbClr val="424242"/>
              </a:solidFill>
              <a:latin typeface="210 콤퓨타세탁 L" panose="02020603020101020101" pitchFamily="18" charset="-127"/>
              <a:ea typeface="210 콤퓨타세탁 L" panose="02020603020101020101" pitchFamily="18" charset="-127"/>
            </a:endParaRPr>
          </a:p>
          <a:p>
            <a:endParaRPr lang="ko-KR" altLang="en-US" sz="7000" dirty="0">
              <a:solidFill>
                <a:srgbClr val="424242"/>
              </a:solidFill>
              <a:latin typeface="210 콤퓨타세탁 L" panose="02020603020101020101" pitchFamily="18" charset="-127"/>
              <a:ea typeface="210 콤퓨타세탁 L" panose="02020603020101020101" pitchFamily="18" charset="-127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C1DF431-67E4-B7EE-755D-B8842543D453}"/>
              </a:ext>
            </a:extLst>
          </p:cNvPr>
          <p:cNvSpPr txBox="1"/>
          <p:nvPr/>
        </p:nvSpPr>
        <p:spPr>
          <a:xfrm>
            <a:off x="5238750" y="5753099"/>
            <a:ext cx="78105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sz="6000" dirty="0">
                <a:solidFill>
                  <a:srgbClr val="424242"/>
                </a:solidFill>
                <a:latin typeface="210 콤퓨타세탁 L" panose="02020603020101020101" pitchFamily="18" charset="-127"/>
                <a:ea typeface="210 콤퓨타세탁 L" panose="02020603020101020101" pitchFamily="18" charset="-127"/>
              </a:rPr>
              <a:t>사물인터넷</a:t>
            </a:r>
            <a:r>
              <a:rPr lang="ko-KR" altLang="en-US" sz="6000" dirty="0">
                <a:solidFill>
                  <a:schemeClr val="tx1">
                    <a:lumMod val="50000"/>
                    <a:lumOff val="50000"/>
                  </a:schemeClr>
                </a:solidFill>
                <a:latin typeface="210 콤퓨타세탁 L" panose="02020603020101020101" pitchFamily="18" charset="-127"/>
                <a:ea typeface="210 콤퓨타세탁 L" panose="02020603020101020101" pitchFamily="18" charset="-127"/>
              </a:rPr>
              <a:t> </a:t>
            </a:r>
            <a:r>
              <a:rPr lang="ko-KR" altLang="en-US" sz="6000" dirty="0">
                <a:solidFill>
                  <a:srgbClr val="424242"/>
                </a:solidFill>
                <a:latin typeface="210 콤퓨타세탁 L" panose="02020603020101020101" pitchFamily="18" charset="-127"/>
                <a:ea typeface="210 콤퓨타세탁 L" panose="02020603020101020101" pitchFamily="18" charset="-127"/>
              </a:rPr>
              <a:t>보안</a:t>
            </a:r>
            <a:r>
              <a:rPr lang="ko-KR" altLang="en-US" sz="6000" dirty="0">
                <a:solidFill>
                  <a:schemeClr val="tx1">
                    <a:lumMod val="50000"/>
                    <a:lumOff val="50000"/>
                  </a:schemeClr>
                </a:solidFill>
                <a:latin typeface="210 콤퓨타세탁 L" panose="02020603020101020101" pitchFamily="18" charset="-127"/>
                <a:ea typeface="210 콤퓨타세탁 L" panose="02020603020101020101" pitchFamily="18" charset="-127"/>
              </a:rPr>
              <a:t> </a:t>
            </a:r>
            <a:r>
              <a:rPr lang="ko-KR" altLang="en-US" sz="6000" dirty="0">
                <a:solidFill>
                  <a:srgbClr val="424242"/>
                </a:solidFill>
                <a:latin typeface="210 콤퓨타세탁 L" panose="02020603020101020101" pitchFamily="18" charset="-127"/>
                <a:ea typeface="210 콤퓨타세탁 L" panose="02020603020101020101" pitchFamily="18" charset="-127"/>
              </a:rPr>
              <a:t>수호자</a:t>
            </a:r>
          </a:p>
        </p:txBody>
      </p:sp>
      <p:pic>
        <p:nvPicPr>
          <p:cNvPr id="8" name="그림 7">
            <a:extLst>
              <a:ext uri="{FF2B5EF4-FFF2-40B4-BE49-F238E27FC236}">
                <a16:creationId xmlns:a16="http://schemas.microsoft.com/office/drawing/2014/main" id="{53CF96D4-9E27-8AFB-833B-378C05E07D2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498401" y="5448300"/>
            <a:ext cx="6630325" cy="5372850"/>
          </a:xfrm>
          <a:prstGeom prst="rect">
            <a:avLst/>
          </a:prstGeom>
        </p:spPr>
      </p:pic>
      <p:pic>
        <p:nvPicPr>
          <p:cNvPr id="9" name="그림 8">
            <a:extLst>
              <a:ext uri="{FF2B5EF4-FFF2-40B4-BE49-F238E27FC236}">
                <a16:creationId xmlns:a16="http://schemas.microsoft.com/office/drawing/2014/main" id="{0E84089D-0D34-EAD6-9A21-DBEA363EBC6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-1868288" y="5431277"/>
            <a:ext cx="6630325" cy="537285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med" p14:dur="700">
        <p159:morph option="byObject"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D2F1E39-7443-D8E5-C0FC-D7C13BC3EE1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TextBox 2">
            <a:extLst>
              <a:ext uri="{FF2B5EF4-FFF2-40B4-BE49-F238E27FC236}">
                <a16:creationId xmlns:a16="http://schemas.microsoft.com/office/drawing/2014/main" id="{86B51741-001B-65F6-6038-1D5C38589F48}"/>
              </a:ext>
            </a:extLst>
          </p:cNvPr>
          <p:cNvSpPr txBox="1"/>
          <p:nvPr/>
        </p:nvSpPr>
        <p:spPr>
          <a:xfrm>
            <a:off x="762000" y="419100"/>
            <a:ext cx="7772400" cy="100989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8499"/>
              </a:lnSpc>
            </a:pPr>
            <a:r>
              <a:rPr lang="ko-KR" altLang="en-US" sz="5000" spc="-254" dirty="0">
                <a:solidFill>
                  <a:srgbClr val="4F46E5"/>
                </a:solidFill>
                <a:latin typeface="210 콤퓨타세탁 L" panose="02020603020101020101" pitchFamily="18" charset="-127"/>
                <a:ea typeface="210 콤퓨타세탁 L" panose="02020603020101020101" pitchFamily="18" charset="-127"/>
                <a:cs typeface="210 콤퓨타세탁"/>
                <a:sym typeface="210 콤퓨타세탁"/>
              </a:rPr>
              <a:t>타임라인</a:t>
            </a:r>
            <a:endParaRPr lang="en-US" altLang="ko-KR" sz="5000" spc="-254" dirty="0">
              <a:solidFill>
                <a:srgbClr val="4F46E5"/>
              </a:solidFill>
              <a:latin typeface="210 콤퓨타세탁 L" panose="02020603020101020101" pitchFamily="18" charset="-127"/>
              <a:ea typeface="210 콤퓨타세탁 L" panose="02020603020101020101" pitchFamily="18" charset="-127"/>
              <a:cs typeface="210 콤퓨타세탁"/>
              <a:sym typeface="210 콤퓨타세탁"/>
            </a:endParaRPr>
          </a:p>
        </p:txBody>
      </p:sp>
      <p:grpSp>
        <p:nvGrpSpPr>
          <p:cNvPr id="10" name="그룹 9">
            <a:extLst>
              <a:ext uri="{FF2B5EF4-FFF2-40B4-BE49-F238E27FC236}">
                <a16:creationId xmlns:a16="http://schemas.microsoft.com/office/drawing/2014/main" id="{99E37411-32A6-4FEC-49E2-5B47A292BE12}"/>
              </a:ext>
            </a:extLst>
          </p:cNvPr>
          <p:cNvGrpSpPr/>
          <p:nvPr/>
        </p:nvGrpSpPr>
        <p:grpSpPr>
          <a:xfrm>
            <a:off x="542215" y="2447926"/>
            <a:ext cx="5853448" cy="6522952"/>
            <a:chOff x="542215" y="2447926"/>
            <a:chExt cx="5853448" cy="6522952"/>
          </a:xfrm>
        </p:grpSpPr>
        <p:grpSp>
          <p:nvGrpSpPr>
            <p:cNvPr id="2" name="그룹 1">
              <a:extLst>
                <a:ext uri="{FF2B5EF4-FFF2-40B4-BE49-F238E27FC236}">
                  <a16:creationId xmlns:a16="http://schemas.microsoft.com/office/drawing/2014/main" id="{787BE888-EA86-BF5C-F4D5-1DB05DA74598}"/>
                </a:ext>
              </a:extLst>
            </p:cNvPr>
            <p:cNvGrpSpPr/>
            <p:nvPr/>
          </p:nvGrpSpPr>
          <p:grpSpPr>
            <a:xfrm>
              <a:off x="542215" y="2447926"/>
              <a:ext cx="5853448" cy="6522952"/>
              <a:chOff x="600530" y="1768680"/>
              <a:chExt cx="5853448" cy="7200900"/>
            </a:xfrm>
          </p:grpSpPr>
          <p:pic>
            <p:nvPicPr>
              <p:cNvPr id="3" name="Image 3" descr="preencoded.png">
                <a:extLst>
                  <a:ext uri="{FF2B5EF4-FFF2-40B4-BE49-F238E27FC236}">
                    <a16:creationId xmlns:a16="http://schemas.microsoft.com/office/drawing/2014/main" id="{31D7B768-1937-D7D4-5763-BB1142F98CBF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600530" y="1768680"/>
                <a:ext cx="5410052" cy="7200900"/>
              </a:xfrm>
              <a:prstGeom prst="roundRect">
                <a:avLst>
                  <a:gd name="adj" fmla="val 8594"/>
                </a:avLst>
              </a:prstGeom>
              <a:solidFill>
                <a:srgbClr val="FFFFFF">
                  <a:shade val="85000"/>
                </a:srgbClr>
              </a:solidFill>
              <a:ln>
                <a:noFill/>
              </a:ln>
              <a:effectLst>
                <a:reflection blurRad="12700" stA="38000" endPos="28000" dist="5000" dir="5400000" sy="-100000" algn="bl" rotWithShape="0"/>
              </a:effectLst>
            </p:spPr>
          </p:pic>
          <p:pic>
            <p:nvPicPr>
              <p:cNvPr id="4" name="Image 4" descr="preencoded.png">
                <a:extLst>
                  <a:ext uri="{FF2B5EF4-FFF2-40B4-BE49-F238E27FC236}">
                    <a16:creationId xmlns:a16="http://schemas.microsoft.com/office/drawing/2014/main" id="{BE85A161-EFFB-4557-84AA-24024FEB4135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876567" y="5134240"/>
                <a:ext cx="304267" cy="304268"/>
              </a:xfrm>
              <a:prstGeom prst="rect">
                <a:avLst/>
              </a:prstGeom>
            </p:spPr>
          </p:pic>
          <p:pic>
            <p:nvPicPr>
              <p:cNvPr id="5" name="Image 5" descr="preencoded.png">
                <a:extLst>
                  <a:ext uri="{FF2B5EF4-FFF2-40B4-BE49-F238E27FC236}">
                    <a16:creationId xmlns:a16="http://schemas.microsoft.com/office/drawing/2014/main" id="{6D9C723E-F4A7-3977-3885-D24E233CF2EF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876567" y="6062277"/>
                <a:ext cx="304267" cy="304268"/>
              </a:xfrm>
              <a:prstGeom prst="rect">
                <a:avLst/>
              </a:prstGeom>
            </p:spPr>
          </p:pic>
          <p:pic>
            <p:nvPicPr>
              <p:cNvPr id="6" name="Image 6" descr="preencoded.png">
                <a:extLst>
                  <a:ext uri="{FF2B5EF4-FFF2-40B4-BE49-F238E27FC236}">
                    <a16:creationId xmlns:a16="http://schemas.microsoft.com/office/drawing/2014/main" id="{1CDC7731-8D9C-7455-E864-4F884DA858DB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876567" y="6979671"/>
                <a:ext cx="304267" cy="304268"/>
              </a:xfrm>
              <a:prstGeom prst="rect">
                <a:avLst/>
              </a:prstGeom>
            </p:spPr>
          </p:pic>
          <p:sp>
            <p:nvSpPr>
              <p:cNvPr id="21" name="Text 1">
                <a:extLst>
                  <a:ext uri="{FF2B5EF4-FFF2-40B4-BE49-F238E27FC236}">
                    <a16:creationId xmlns:a16="http://schemas.microsoft.com/office/drawing/2014/main" id="{BC0862EB-92B1-C783-4E89-1A8F78E027E7}"/>
                  </a:ext>
                </a:extLst>
              </p:cNvPr>
              <p:cNvSpPr/>
              <p:nvPr/>
            </p:nvSpPr>
            <p:spPr>
              <a:xfrm>
                <a:off x="678188" y="3027568"/>
                <a:ext cx="5196677" cy="1084905"/>
              </a:xfrm>
              <a:prstGeom prst="rect">
                <a:avLst/>
              </a:prstGeom>
              <a:noFill/>
              <a:ln/>
            </p:spPr>
            <p:txBody>
              <a:bodyPr wrap="square" lIns="0" tIns="0" rIns="0" bIns="0" rtlCol="0" anchor="t">
                <a:spAutoFit/>
              </a:bodyPr>
              <a:lstStyle/>
              <a:p>
                <a:pPr algn="ctr">
                  <a:lnSpc>
                    <a:spcPts val="3600"/>
                  </a:lnSpc>
                </a:pPr>
                <a:r>
                  <a:rPr lang="en-US" sz="3600" b="1" dirty="0">
                    <a:latin typeface="210 콤퓨타세탁 L" panose="02020603020101020101" pitchFamily="18" charset="-127"/>
                    <a:ea typeface="210 콤퓨타세탁 L" panose="02020603020101020101" pitchFamily="18" charset="-127"/>
                  </a:rPr>
                  <a:t>1</a:t>
                </a:r>
                <a:r>
                  <a:rPr lang="ko-KR" altLang="en-US" sz="3600" b="1" dirty="0">
                    <a:latin typeface="210 콤퓨타세탁 L" panose="02020603020101020101" pitchFamily="18" charset="-127"/>
                    <a:ea typeface="210 콤퓨타세탁 L" panose="02020603020101020101" pitchFamily="18" charset="-127"/>
                  </a:rPr>
                  <a:t>주차</a:t>
                </a:r>
                <a:endParaRPr lang="en-US" altLang="ko-KR" sz="3600" b="1" dirty="0">
                  <a:latin typeface="210 콤퓨타세탁 L" panose="02020603020101020101" pitchFamily="18" charset="-127"/>
                  <a:ea typeface="210 콤퓨타세탁 L" panose="02020603020101020101" pitchFamily="18" charset="-127"/>
                </a:endParaRPr>
              </a:p>
              <a:p>
                <a:pPr algn="ctr">
                  <a:lnSpc>
                    <a:spcPts val="3600"/>
                  </a:lnSpc>
                </a:pPr>
                <a:endParaRPr lang="en-US" sz="3600" dirty="0">
                  <a:latin typeface="210 콤퓨타세탁 L" panose="02020603020101020101" pitchFamily="18" charset="-127"/>
                  <a:ea typeface="210 콤퓨타세탁 L" panose="02020603020101020101" pitchFamily="18" charset="-127"/>
                </a:endParaRPr>
              </a:p>
            </p:txBody>
          </p:sp>
          <p:sp>
            <p:nvSpPr>
              <p:cNvPr id="34" name="Text 2">
                <a:extLst>
                  <a:ext uri="{FF2B5EF4-FFF2-40B4-BE49-F238E27FC236}">
                    <a16:creationId xmlns:a16="http://schemas.microsoft.com/office/drawing/2014/main" id="{E6E5A2B2-0030-74C6-291E-83AC3479D267}"/>
                  </a:ext>
                </a:extLst>
              </p:cNvPr>
              <p:cNvSpPr/>
              <p:nvPr/>
            </p:nvSpPr>
            <p:spPr>
              <a:xfrm>
                <a:off x="1257301" y="5143501"/>
                <a:ext cx="5196677" cy="405594"/>
              </a:xfrm>
              <a:prstGeom prst="rect">
                <a:avLst/>
              </a:prstGeom>
              <a:noFill/>
              <a:ln/>
            </p:spPr>
            <p:txBody>
              <a:bodyPr wrap="square" lIns="0" tIns="0" rIns="0" bIns="0" rtlCol="0" anchor="t">
                <a:spAutoFit/>
              </a:bodyPr>
              <a:lstStyle/>
              <a:p>
                <a:pPr>
                  <a:lnSpc>
                    <a:spcPts val="2700"/>
                  </a:lnSpc>
                </a:pPr>
                <a:r>
                  <a:rPr lang="ko-KR" altLang="en-US" sz="2800" dirty="0">
                    <a:latin typeface="210 콤퓨타세탁 L" panose="02020603020101020101" pitchFamily="18" charset="-127"/>
                    <a:ea typeface="210 콤퓨타세탁 L" panose="02020603020101020101" pitchFamily="18" charset="-127"/>
                  </a:rPr>
                  <a:t>주제선정 및 역할분배</a:t>
                </a:r>
                <a:endParaRPr lang="en-US" sz="2800" dirty="0">
                  <a:latin typeface="210 콤퓨타세탁 L" panose="02020603020101020101" pitchFamily="18" charset="-127"/>
                  <a:ea typeface="210 콤퓨타세탁 L" panose="02020603020101020101" pitchFamily="18" charset="-127"/>
                </a:endParaRPr>
              </a:p>
            </p:txBody>
          </p:sp>
          <p:sp>
            <p:nvSpPr>
              <p:cNvPr id="36" name="Text 3">
                <a:extLst>
                  <a:ext uri="{FF2B5EF4-FFF2-40B4-BE49-F238E27FC236}">
                    <a16:creationId xmlns:a16="http://schemas.microsoft.com/office/drawing/2014/main" id="{52A16960-98AC-BB8D-0A6A-58BFEEC69C4B}"/>
                  </a:ext>
                </a:extLst>
              </p:cNvPr>
              <p:cNvSpPr/>
              <p:nvPr/>
            </p:nvSpPr>
            <p:spPr>
              <a:xfrm>
                <a:off x="1257301" y="6073113"/>
                <a:ext cx="5196677" cy="405594"/>
              </a:xfrm>
              <a:prstGeom prst="rect">
                <a:avLst/>
              </a:prstGeom>
              <a:noFill/>
              <a:ln/>
            </p:spPr>
            <p:txBody>
              <a:bodyPr wrap="square" lIns="0" tIns="0" rIns="0" bIns="0" rtlCol="0" anchor="t">
                <a:spAutoFit/>
              </a:bodyPr>
              <a:lstStyle/>
              <a:p>
                <a:pPr>
                  <a:lnSpc>
                    <a:spcPts val="2700"/>
                  </a:lnSpc>
                </a:pPr>
                <a:r>
                  <a:rPr lang="ko-KR" altLang="en-US" sz="2800" dirty="0">
                    <a:latin typeface="210 콤퓨타세탁 L" panose="02020603020101020101" pitchFamily="18" charset="-127"/>
                    <a:ea typeface="210 콤퓨타세탁 L" panose="02020603020101020101" pitchFamily="18" charset="-127"/>
                  </a:rPr>
                  <a:t>공격 환경 구성</a:t>
                </a:r>
                <a:endParaRPr lang="en-US" sz="2800" dirty="0">
                  <a:latin typeface="210 콤퓨타세탁 L" panose="02020603020101020101" pitchFamily="18" charset="-127"/>
                  <a:ea typeface="210 콤퓨타세탁 L" panose="02020603020101020101" pitchFamily="18" charset="-127"/>
                </a:endParaRPr>
              </a:p>
            </p:txBody>
          </p:sp>
          <p:sp>
            <p:nvSpPr>
              <p:cNvPr id="37" name="Text 4">
                <a:extLst>
                  <a:ext uri="{FF2B5EF4-FFF2-40B4-BE49-F238E27FC236}">
                    <a16:creationId xmlns:a16="http://schemas.microsoft.com/office/drawing/2014/main" id="{CE317EFE-E469-5B69-7B66-4468B7625CCC}"/>
                  </a:ext>
                </a:extLst>
              </p:cNvPr>
              <p:cNvSpPr/>
              <p:nvPr/>
            </p:nvSpPr>
            <p:spPr>
              <a:xfrm>
                <a:off x="1257301" y="6990507"/>
                <a:ext cx="5196677" cy="382236"/>
              </a:xfrm>
              <a:prstGeom prst="rect">
                <a:avLst/>
              </a:prstGeom>
              <a:noFill/>
              <a:ln/>
            </p:spPr>
            <p:txBody>
              <a:bodyPr wrap="square" lIns="0" tIns="0" rIns="0" bIns="0" rtlCol="0" anchor="t">
                <a:spAutoFit/>
              </a:bodyPr>
              <a:lstStyle/>
              <a:p>
                <a:pPr>
                  <a:lnSpc>
                    <a:spcPts val="2700"/>
                  </a:lnSpc>
                </a:pPr>
                <a:r>
                  <a:rPr lang="ko-KR" altLang="en-US" sz="2800" dirty="0" smtClean="0">
                    <a:latin typeface="210 콤퓨타세탁 L" panose="02020603020101020101" pitchFamily="18" charset="-127"/>
                    <a:ea typeface="210 콤퓨타세탁 L" panose="02020603020101020101" pitchFamily="18" charset="-127"/>
                  </a:rPr>
                  <a:t>네트워크 </a:t>
                </a:r>
                <a:r>
                  <a:rPr lang="ko-KR" altLang="en-US" sz="2800" dirty="0">
                    <a:latin typeface="210 콤퓨타세탁 L" panose="02020603020101020101" pitchFamily="18" charset="-127"/>
                    <a:ea typeface="210 콤퓨타세탁 L" panose="02020603020101020101" pitchFamily="18" charset="-127"/>
                  </a:rPr>
                  <a:t>구성</a:t>
                </a:r>
                <a:endParaRPr lang="en-US" sz="2800" dirty="0">
                  <a:latin typeface="210 콤퓨타세탁 L" panose="02020603020101020101" pitchFamily="18" charset="-127"/>
                  <a:ea typeface="210 콤퓨타세탁 L" panose="02020603020101020101" pitchFamily="18" charset="-127"/>
                </a:endParaRPr>
              </a:p>
            </p:txBody>
          </p:sp>
        </p:grpSp>
        <p:sp>
          <p:nvSpPr>
            <p:cNvPr id="7" name="TextBox 6">
              <a:extLst>
                <a:ext uri="{FF2B5EF4-FFF2-40B4-BE49-F238E27FC236}">
                  <a16:creationId xmlns:a16="http://schemas.microsoft.com/office/drawing/2014/main" id="{E62012C3-3055-1131-3902-1A56F1FF0CA7}"/>
                </a:ext>
              </a:extLst>
            </p:cNvPr>
            <p:cNvSpPr txBox="1"/>
            <p:nvPr/>
          </p:nvSpPr>
          <p:spPr>
            <a:xfrm>
              <a:off x="1546429" y="4237544"/>
              <a:ext cx="4307421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ko-KR" sz="3600" b="1" dirty="0">
                  <a:latin typeface="210 콤퓨타세탁 L" panose="02020603020101020101" pitchFamily="18" charset="-127"/>
                  <a:ea typeface="210 콤퓨타세탁 L" panose="02020603020101020101" pitchFamily="18" charset="-127"/>
                </a:rPr>
                <a:t>09.03 ~ 09.10</a:t>
              </a:r>
              <a:endParaRPr lang="ko-KR" altLang="en-US" sz="3600" dirty="0"/>
            </a:p>
          </p:txBody>
        </p:sp>
      </p:grpSp>
      <p:grpSp>
        <p:nvGrpSpPr>
          <p:cNvPr id="11" name="그룹 10">
            <a:extLst>
              <a:ext uri="{FF2B5EF4-FFF2-40B4-BE49-F238E27FC236}">
                <a16:creationId xmlns:a16="http://schemas.microsoft.com/office/drawing/2014/main" id="{2CCE7875-23E7-3877-A851-1996121D5E22}"/>
              </a:ext>
            </a:extLst>
          </p:cNvPr>
          <p:cNvGrpSpPr/>
          <p:nvPr/>
        </p:nvGrpSpPr>
        <p:grpSpPr>
          <a:xfrm>
            <a:off x="6376613" y="2447926"/>
            <a:ext cx="5932815" cy="6522952"/>
            <a:chOff x="6376613" y="2447926"/>
            <a:chExt cx="5932815" cy="6522952"/>
          </a:xfrm>
        </p:grpSpPr>
        <p:grpSp>
          <p:nvGrpSpPr>
            <p:cNvPr id="65" name="그룹 64">
              <a:extLst>
                <a:ext uri="{FF2B5EF4-FFF2-40B4-BE49-F238E27FC236}">
                  <a16:creationId xmlns:a16="http://schemas.microsoft.com/office/drawing/2014/main" id="{884CE5F9-7739-E9EC-85E7-5E0BFA4EC100}"/>
                </a:ext>
              </a:extLst>
            </p:cNvPr>
            <p:cNvGrpSpPr/>
            <p:nvPr/>
          </p:nvGrpSpPr>
          <p:grpSpPr>
            <a:xfrm>
              <a:off x="6376613" y="2447926"/>
              <a:ext cx="5932815" cy="6522952"/>
              <a:chOff x="521163" y="1800224"/>
              <a:chExt cx="5932815" cy="7200900"/>
            </a:xfrm>
          </p:grpSpPr>
          <p:pic>
            <p:nvPicPr>
              <p:cNvPr id="66" name="Image 3">
                <a:extLst>
                  <a:ext uri="{FF2B5EF4-FFF2-40B4-BE49-F238E27FC236}">
                    <a16:creationId xmlns:a16="http://schemas.microsoft.com/office/drawing/2014/main" id="{0F9F45C5-9C8F-608C-7BC4-3AA1AC9B6B2D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521163" y="1800224"/>
                <a:ext cx="5410052" cy="7200900"/>
              </a:xfrm>
              <a:prstGeom prst="roundRect">
                <a:avLst>
                  <a:gd name="adj" fmla="val 8594"/>
                </a:avLst>
              </a:prstGeom>
              <a:solidFill>
                <a:srgbClr val="FFFFFF">
                  <a:shade val="85000"/>
                </a:srgbClr>
              </a:solidFill>
              <a:ln>
                <a:noFill/>
              </a:ln>
              <a:effectLst>
                <a:reflection blurRad="12700" stA="38000" endPos="28000" dist="5000" dir="5400000" sy="-100000" algn="bl" rotWithShape="0"/>
              </a:effectLst>
            </p:spPr>
          </p:pic>
          <p:pic>
            <p:nvPicPr>
              <p:cNvPr id="67" name="Image 4" descr="preencoded.png">
                <a:extLst>
                  <a:ext uri="{FF2B5EF4-FFF2-40B4-BE49-F238E27FC236}">
                    <a16:creationId xmlns:a16="http://schemas.microsoft.com/office/drawing/2014/main" id="{F4B553CA-67DC-D5B2-8323-AF260671D893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876567" y="5134240"/>
                <a:ext cx="304267" cy="304268"/>
              </a:xfrm>
              <a:prstGeom prst="rect">
                <a:avLst/>
              </a:prstGeom>
            </p:spPr>
          </p:pic>
          <p:pic>
            <p:nvPicPr>
              <p:cNvPr id="68" name="Image 5" descr="preencoded.png">
                <a:extLst>
                  <a:ext uri="{FF2B5EF4-FFF2-40B4-BE49-F238E27FC236}">
                    <a16:creationId xmlns:a16="http://schemas.microsoft.com/office/drawing/2014/main" id="{6AB9621E-DA90-7E3C-D8D7-8AEC34CB947C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876567" y="5869512"/>
                <a:ext cx="304267" cy="304268"/>
              </a:xfrm>
              <a:prstGeom prst="rect">
                <a:avLst/>
              </a:prstGeom>
            </p:spPr>
          </p:pic>
          <p:pic>
            <p:nvPicPr>
              <p:cNvPr id="69" name="Image 6" descr="preencoded.png">
                <a:extLst>
                  <a:ext uri="{FF2B5EF4-FFF2-40B4-BE49-F238E27FC236}">
                    <a16:creationId xmlns:a16="http://schemas.microsoft.com/office/drawing/2014/main" id="{F77186A8-7265-2DF8-0ABB-05F9E6209D2D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876567" y="6630758"/>
                <a:ext cx="304267" cy="304268"/>
              </a:xfrm>
              <a:prstGeom prst="rect">
                <a:avLst/>
              </a:prstGeom>
            </p:spPr>
          </p:pic>
          <p:sp>
            <p:nvSpPr>
              <p:cNvPr id="70" name="Text 1">
                <a:extLst>
                  <a:ext uri="{FF2B5EF4-FFF2-40B4-BE49-F238E27FC236}">
                    <a16:creationId xmlns:a16="http://schemas.microsoft.com/office/drawing/2014/main" id="{5DBDFD7F-B399-41EF-DF96-B918A665B1BA}"/>
                  </a:ext>
                </a:extLst>
              </p:cNvPr>
              <p:cNvSpPr/>
              <p:nvPr/>
            </p:nvSpPr>
            <p:spPr>
              <a:xfrm>
                <a:off x="627850" y="3017241"/>
                <a:ext cx="5196677" cy="535129"/>
              </a:xfrm>
              <a:prstGeom prst="rect">
                <a:avLst/>
              </a:prstGeom>
              <a:noFill/>
              <a:ln/>
            </p:spPr>
            <p:txBody>
              <a:bodyPr wrap="square" lIns="0" tIns="0" rIns="0" bIns="0" rtlCol="0" anchor="t">
                <a:spAutoFit/>
              </a:bodyPr>
              <a:lstStyle/>
              <a:p>
                <a:pPr algn="ctr">
                  <a:lnSpc>
                    <a:spcPts val="3600"/>
                  </a:lnSpc>
                </a:pPr>
                <a:r>
                  <a:rPr lang="en-US" sz="3600" b="1" dirty="0">
                    <a:latin typeface="210 콤퓨타세탁 L" panose="02020603020101020101" pitchFamily="18" charset="-127"/>
                    <a:ea typeface="210 콤퓨타세탁 L" panose="02020603020101020101" pitchFamily="18" charset="-127"/>
                  </a:rPr>
                  <a:t>2</a:t>
                </a:r>
                <a:r>
                  <a:rPr lang="ko-KR" altLang="en-US" sz="3600" b="1" dirty="0">
                    <a:latin typeface="210 콤퓨타세탁 L" panose="02020603020101020101" pitchFamily="18" charset="-127"/>
                    <a:ea typeface="210 콤퓨타세탁 L" panose="02020603020101020101" pitchFamily="18" charset="-127"/>
                  </a:rPr>
                  <a:t>주차</a:t>
                </a:r>
                <a:endParaRPr lang="en-US" altLang="ko-KR" sz="3600" b="1" dirty="0">
                  <a:latin typeface="210 콤퓨타세탁 L" panose="02020603020101020101" pitchFamily="18" charset="-127"/>
                  <a:ea typeface="210 콤퓨타세탁 L" panose="02020603020101020101" pitchFamily="18" charset="-127"/>
                </a:endParaRPr>
              </a:p>
            </p:txBody>
          </p:sp>
          <p:sp>
            <p:nvSpPr>
              <p:cNvPr id="71" name="Text 2">
                <a:extLst>
                  <a:ext uri="{FF2B5EF4-FFF2-40B4-BE49-F238E27FC236}">
                    <a16:creationId xmlns:a16="http://schemas.microsoft.com/office/drawing/2014/main" id="{B180A5BD-EE18-FC08-7FEE-5E7A8E1049BA}"/>
                  </a:ext>
                </a:extLst>
              </p:cNvPr>
              <p:cNvSpPr/>
              <p:nvPr/>
            </p:nvSpPr>
            <p:spPr>
              <a:xfrm>
                <a:off x="1257301" y="5143500"/>
                <a:ext cx="5196677" cy="405594"/>
              </a:xfrm>
              <a:prstGeom prst="rect">
                <a:avLst/>
              </a:prstGeom>
              <a:noFill/>
              <a:ln/>
            </p:spPr>
            <p:txBody>
              <a:bodyPr wrap="square" lIns="0" tIns="0" rIns="0" bIns="0" rtlCol="0" anchor="t">
                <a:spAutoFit/>
              </a:bodyPr>
              <a:lstStyle/>
              <a:p>
                <a:pPr>
                  <a:lnSpc>
                    <a:spcPts val="2700"/>
                  </a:lnSpc>
                </a:pPr>
                <a:r>
                  <a:rPr lang="ko-KR" altLang="en-US" sz="2800" dirty="0">
                    <a:latin typeface="210 콤퓨타세탁 L" panose="02020603020101020101" pitchFamily="18" charset="-127"/>
                    <a:ea typeface="210 콤퓨타세탁 L" panose="02020603020101020101" pitchFamily="18" charset="-127"/>
                  </a:rPr>
                  <a:t>역할 별 코드 작성</a:t>
                </a:r>
                <a:endParaRPr lang="en-US" sz="2800" dirty="0">
                  <a:latin typeface="210 콤퓨타세탁 L" panose="02020603020101020101" pitchFamily="18" charset="-127"/>
                  <a:ea typeface="210 콤퓨타세탁 L" panose="02020603020101020101" pitchFamily="18" charset="-127"/>
                </a:endParaRPr>
              </a:p>
            </p:txBody>
          </p:sp>
          <p:sp>
            <p:nvSpPr>
              <p:cNvPr id="72" name="Text 3">
                <a:extLst>
                  <a:ext uri="{FF2B5EF4-FFF2-40B4-BE49-F238E27FC236}">
                    <a16:creationId xmlns:a16="http://schemas.microsoft.com/office/drawing/2014/main" id="{B2343D52-FEDF-8DD0-3C43-843B2F598339}"/>
                  </a:ext>
                </a:extLst>
              </p:cNvPr>
              <p:cNvSpPr/>
              <p:nvPr/>
            </p:nvSpPr>
            <p:spPr>
              <a:xfrm>
                <a:off x="1257301" y="5880348"/>
                <a:ext cx="5196677" cy="405594"/>
              </a:xfrm>
              <a:prstGeom prst="rect">
                <a:avLst/>
              </a:prstGeom>
              <a:noFill/>
              <a:ln/>
            </p:spPr>
            <p:txBody>
              <a:bodyPr wrap="square" lIns="0" tIns="0" rIns="0" bIns="0" rtlCol="0" anchor="t">
                <a:spAutoFit/>
              </a:bodyPr>
              <a:lstStyle/>
              <a:p>
                <a:pPr>
                  <a:lnSpc>
                    <a:spcPts val="2700"/>
                  </a:lnSpc>
                </a:pPr>
                <a:r>
                  <a:rPr lang="ko-KR" altLang="en-US" sz="2800" dirty="0">
                    <a:latin typeface="210 콤퓨타세탁 L" panose="02020603020101020101" pitchFamily="18" charset="-127"/>
                    <a:ea typeface="210 콤퓨타세탁 L" panose="02020603020101020101" pitchFamily="18" charset="-127"/>
                  </a:rPr>
                  <a:t>시스템 통합 및 연동성 확인</a:t>
                </a:r>
                <a:endParaRPr lang="en-US" sz="2800" dirty="0">
                  <a:latin typeface="210 콤퓨타세탁 L" panose="02020603020101020101" pitchFamily="18" charset="-127"/>
                  <a:ea typeface="210 콤퓨타세탁 L" panose="02020603020101020101" pitchFamily="18" charset="-127"/>
                </a:endParaRPr>
              </a:p>
            </p:txBody>
          </p:sp>
          <p:sp>
            <p:nvSpPr>
              <p:cNvPr id="73" name="Text 4">
                <a:extLst>
                  <a:ext uri="{FF2B5EF4-FFF2-40B4-BE49-F238E27FC236}">
                    <a16:creationId xmlns:a16="http://schemas.microsoft.com/office/drawing/2014/main" id="{9C16C239-C5E8-F76F-EABE-28C55F4C067E}"/>
                  </a:ext>
                </a:extLst>
              </p:cNvPr>
              <p:cNvSpPr/>
              <p:nvPr/>
            </p:nvSpPr>
            <p:spPr>
              <a:xfrm>
                <a:off x="1257301" y="6641594"/>
                <a:ext cx="5196677" cy="405594"/>
              </a:xfrm>
              <a:prstGeom prst="rect">
                <a:avLst/>
              </a:prstGeom>
              <a:noFill/>
              <a:ln/>
            </p:spPr>
            <p:txBody>
              <a:bodyPr wrap="square" lIns="0" tIns="0" rIns="0" bIns="0" rtlCol="0" anchor="t">
                <a:spAutoFit/>
              </a:bodyPr>
              <a:lstStyle/>
              <a:p>
                <a:pPr>
                  <a:lnSpc>
                    <a:spcPts val="2700"/>
                  </a:lnSpc>
                </a:pPr>
                <a:r>
                  <a:rPr lang="ko-KR" altLang="en-US" sz="2800" dirty="0">
                    <a:latin typeface="210 콤퓨타세탁 L" panose="02020603020101020101" pitchFamily="18" charset="-127"/>
                    <a:ea typeface="210 콤퓨타세탁 L" panose="02020603020101020101" pitchFamily="18" charset="-127"/>
                  </a:rPr>
                  <a:t>오류수정</a:t>
                </a:r>
                <a:endParaRPr lang="en-US" sz="2800" dirty="0">
                  <a:latin typeface="210 콤퓨타세탁 L" panose="02020603020101020101" pitchFamily="18" charset="-127"/>
                  <a:ea typeface="210 콤퓨타세탁 L" panose="02020603020101020101" pitchFamily="18" charset="-127"/>
                </a:endParaRPr>
              </a:p>
            </p:txBody>
          </p:sp>
          <p:pic>
            <p:nvPicPr>
              <p:cNvPr id="83" name="Image 6" descr="preencoded.png">
                <a:extLst>
                  <a:ext uri="{FF2B5EF4-FFF2-40B4-BE49-F238E27FC236}">
                    <a16:creationId xmlns:a16="http://schemas.microsoft.com/office/drawing/2014/main" id="{2B0166A8-B451-856B-63D1-06A67BB6C1B3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876567" y="7380436"/>
                <a:ext cx="304267" cy="304268"/>
              </a:xfrm>
              <a:prstGeom prst="rect">
                <a:avLst/>
              </a:prstGeom>
            </p:spPr>
          </p:pic>
          <p:sp>
            <p:nvSpPr>
              <p:cNvPr id="84" name="Text 4">
                <a:extLst>
                  <a:ext uri="{FF2B5EF4-FFF2-40B4-BE49-F238E27FC236}">
                    <a16:creationId xmlns:a16="http://schemas.microsoft.com/office/drawing/2014/main" id="{177E4B78-F619-DC45-D9BF-58667ACCD4B8}"/>
                  </a:ext>
                </a:extLst>
              </p:cNvPr>
              <p:cNvSpPr/>
              <p:nvPr/>
            </p:nvSpPr>
            <p:spPr>
              <a:xfrm>
                <a:off x="1257301" y="7380727"/>
                <a:ext cx="5196677" cy="405594"/>
              </a:xfrm>
              <a:prstGeom prst="rect">
                <a:avLst/>
              </a:prstGeom>
              <a:noFill/>
              <a:ln/>
            </p:spPr>
            <p:txBody>
              <a:bodyPr wrap="square" lIns="0" tIns="0" rIns="0" bIns="0" rtlCol="0" anchor="t">
                <a:spAutoFit/>
              </a:bodyPr>
              <a:lstStyle/>
              <a:p>
                <a:pPr>
                  <a:lnSpc>
                    <a:spcPts val="2700"/>
                  </a:lnSpc>
                </a:pPr>
                <a:r>
                  <a:rPr lang="ko-KR" altLang="en-US" sz="2800" dirty="0">
                    <a:latin typeface="210 콤퓨타세탁 L" panose="02020603020101020101" pitchFamily="18" charset="-127"/>
                    <a:ea typeface="210 콤퓨타세탁 L" panose="02020603020101020101" pitchFamily="18" charset="-127"/>
                  </a:rPr>
                  <a:t>중간 점검 및 진행 상황 공유</a:t>
                </a:r>
                <a:endParaRPr lang="en-US" sz="2800" dirty="0">
                  <a:latin typeface="210 콤퓨타세탁 L" panose="02020603020101020101" pitchFamily="18" charset="-127"/>
                  <a:ea typeface="210 콤퓨타세탁 L" panose="02020603020101020101" pitchFamily="18" charset="-127"/>
                </a:endParaRPr>
              </a:p>
            </p:txBody>
          </p:sp>
        </p:grpSp>
        <p:sp>
          <p:nvSpPr>
            <p:cNvPr id="8" name="TextBox 7">
              <a:extLst>
                <a:ext uri="{FF2B5EF4-FFF2-40B4-BE49-F238E27FC236}">
                  <a16:creationId xmlns:a16="http://schemas.microsoft.com/office/drawing/2014/main" id="{6B90E55C-6031-923E-60B8-B4C3FBC6F647}"/>
                </a:ext>
              </a:extLst>
            </p:cNvPr>
            <p:cNvSpPr txBox="1"/>
            <p:nvPr/>
          </p:nvSpPr>
          <p:spPr>
            <a:xfrm>
              <a:off x="7372556" y="4247891"/>
              <a:ext cx="4307421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ko-KR" sz="3600" b="1" dirty="0">
                  <a:latin typeface="210 콤퓨타세탁 L" panose="02020603020101020101" pitchFamily="18" charset="-127"/>
                  <a:ea typeface="210 콤퓨타세탁 L" panose="02020603020101020101" pitchFamily="18" charset="-127"/>
                </a:rPr>
                <a:t>09.10 ~ 09.19</a:t>
              </a:r>
              <a:endParaRPr lang="ko-KR" altLang="en-US" sz="3600" dirty="0"/>
            </a:p>
          </p:txBody>
        </p:sp>
      </p:grpSp>
      <p:grpSp>
        <p:nvGrpSpPr>
          <p:cNvPr id="13" name="그룹 12">
            <a:extLst>
              <a:ext uri="{FF2B5EF4-FFF2-40B4-BE49-F238E27FC236}">
                <a16:creationId xmlns:a16="http://schemas.microsoft.com/office/drawing/2014/main" id="{DE21A217-6D2D-430D-1DB5-26485408B758}"/>
              </a:ext>
            </a:extLst>
          </p:cNvPr>
          <p:cNvGrpSpPr/>
          <p:nvPr/>
        </p:nvGrpSpPr>
        <p:grpSpPr>
          <a:xfrm>
            <a:off x="12422003" y="2509262"/>
            <a:ext cx="5884203" cy="6522952"/>
            <a:chOff x="12422003" y="2509262"/>
            <a:chExt cx="5884203" cy="6522952"/>
          </a:xfrm>
        </p:grpSpPr>
        <p:grpSp>
          <p:nvGrpSpPr>
            <p:cNvPr id="74" name="그룹 73">
              <a:extLst>
                <a:ext uri="{FF2B5EF4-FFF2-40B4-BE49-F238E27FC236}">
                  <a16:creationId xmlns:a16="http://schemas.microsoft.com/office/drawing/2014/main" id="{EA82C75F-E58F-733A-2616-0E3B89C2CDEA}"/>
                </a:ext>
              </a:extLst>
            </p:cNvPr>
            <p:cNvGrpSpPr/>
            <p:nvPr/>
          </p:nvGrpSpPr>
          <p:grpSpPr>
            <a:xfrm>
              <a:off x="12422003" y="2509262"/>
              <a:ext cx="5884203" cy="6522952"/>
              <a:chOff x="569775" y="1839361"/>
              <a:chExt cx="5884203" cy="7200900"/>
            </a:xfrm>
          </p:grpSpPr>
          <p:pic>
            <p:nvPicPr>
              <p:cNvPr id="75" name="Image 3">
                <a:extLst>
                  <a:ext uri="{FF2B5EF4-FFF2-40B4-BE49-F238E27FC236}">
                    <a16:creationId xmlns:a16="http://schemas.microsoft.com/office/drawing/2014/main" id="{49EF4E6D-334F-8CE5-5571-203DC50C236E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569775" y="1839361"/>
                <a:ext cx="5410052" cy="7200900"/>
              </a:xfrm>
              <a:prstGeom prst="roundRect">
                <a:avLst>
                  <a:gd name="adj" fmla="val 8594"/>
                </a:avLst>
              </a:prstGeom>
              <a:solidFill>
                <a:srgbClr val="FFFFFF">
                  <a:shade val="85000"/>
                </a:srgbClr>
              </a:solidFill>
              <a:ln>
                <a:noFill/>
              </a:ln>
              <a:effectLst>
                <a:reflection blurRad="12700" stA="38000" endPos="28000" dist="5000" dir="5400000" sy="-100000" algn="bl" rotWithShape="0"/>
              </a:effectLst>
            </p:spPr>
          </p:pic>
          <p:pic>
            <p:nvPicPr>
              <p:cNvPr id="76" name="Image 4" descr="preencoded.png">
                <a:extLst>
                  <a:ext uri="{FF2B5EF4-FFF2-40B4-BE49-F238E27FC236}">
                    <a16:creationId xmlns:a16="http://schemas.microsoft.com/office/drawing/2014/main" id="{BABDD0DD-51CE-ACFA-D190-F02FA4122FE5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876567" y="5135543"/>
                <a:ext cx="304267" cy="304268"/>
              </a:xfrm>
              <a:prstGeom prst="rect">
                <a:avLst/>
              </a:prstGeom>
            </p:spPr>
          </p:pic>
          <p:pic>
            <p:nvPicPr>
              <p:cNvPr id="77" name="Image 5" descr="preencoded.png">
                <a:extLst>
                  <a:ext uri="{FF2B5EF4-FFF2-40B4-BE49-F238E27FC236}">
                    <a16:creationId xmlns:a16="http://schemas.microsoft.com/office/drawing/2014/main" id="{3049086F-4E1E-00B7-0110-F67769BD73B8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876567" y="6086236"/>
                <a:ext cx="304267" cy="304268"/>
              </a:xfrm>
              <a:prstGeom prst="rect">
                <a:avLst/>
              </a:prstGeom>
            </p:spPr>
          </p:pic>
          <p:pic>
            <p:nvPicPr>
              <p:cNvPr id="78" name="Image 6" descr="preencoded.png">
                <a:extLst>
                  <a:ext uri="{FF2B5EF4-FFF2-40B4-BE49-F238E27FC236}">
                    <a16:creationId xmlns:a16="http://schemas.microsoft.com/office/drawing/2014/main" id="{E47BA6BB-E5FF-A1F1-0D55-DF4AA6A2B5A6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876567" y="6982641"/>
                <a:ext cx="304267" cy="304268"/>
              </a:xfrm>
              <a:prstGeom prst="rect">
                <a:avLst/>
              </a:prstGeom>
            </p:spPr>
          </p:pic>
          <p:sp>
            <p:nvSpPr>
              <p:cNvPr id="79" name="Text 1">
                <a:extLst>
                  <a:ext uri="{FF2B5EF4-FFF2-40B4-BE49-F238E27FC236}">
                    <a16:creationId xmlns:a16="http://schemas.microsoft.com/office/drawing/2014/main" id="{7F1985C6-E523-91C0-505C-FF64B3E064A6}"/>
                  </a:ext>
                </a:extLst>
              </p:cNvPr>
              <p:cNvSpPr/>
              <p:nvPr/>
            </p:nvSpPr>
            <p:spPr>
              <a:xfrm>
                <a:off x="678188" y="2988668"/>
                <a:ext cx="5196677" cy="535129"/>
              </a:xfrm>
              <a:prstGeom prst="rect">
                <a:avLst/>
              </a:prstGeom>
              <a:noFill/>
              <a:ln/>
            </p:spPr>
            <p:txBody>
              <a:bodyPr wrap="square" lIns="0" tIns="0" rIns="0" bIns="0" rtlCol="0" anchor="t">
                <a:spAutoFit/>
              </a:bodyPr>
              <a:lstStyle/>
              <a:p>
                <a:pPr algn="ctr">
                  <a:lnSpc>
                    <a:spcPts val="3600"/>
                  </a:lnSpc>
                </a:pPr>
                <a:r>
                  <a:rPr lang="en-US" sz="3600" b="1" dirty="0">
                    <a:latin typeface="210 콤퓨타세탁 L" panose="02020603020101020101" pitchFamily="18" charset="-127"/>
                    <a:ea typeface="210 콤퓨타세탁 L" panose="02020603020101020101" pitchFamily="18" charset="-127"/>
                  </a:rPr>
                  <a:t>3</a:t>
                </a:r>
                <a:r>
                  <a:rPr lang="ko-KR" altLang="en-US" sz="3600" b="1" dirty="0">
                    <a:latin typeface="210 콤퓨타세탁 L" panose="02020603020101020101" pitchFamily="18" charset="-127"/>
                    <a:ea typeface="210 콤퓨타세탁 L" panose="02020603020101020101" pitchFamily="18" charset="-127"/>
                  </a:rPr>
                  <a:t>주차</a:t>
                </a:r>
              </a:p>
            </p:txBody>
          </p:sp>
          <p:sp>
            <p:nvSpPr>
              <p:cNvPr id="80" name="Text 2">
                <a:extLst>
                  <a:ext uri="{FF2B5EF4-FFF2-40B4-BE49-F238E27FC236}">
                    <a16:creationId xmlns:a16="http://schemas.microsoft.com/office/drawing/2014/main" id="{ADC72C53-91B9-1B0F-CEF2-FC74AF0B67A2}"/>
                  </a:ext>
                </a:extLst>
              </p:cNvPr>
              <p:cNvSpPr/>
              <p:nvPr/>
            </p:nvSpPr>
            <p:spPr>
              <a:xfrm>
                <a:off x="1257301" y="5144802"/>
                <a:ext cx="5196677" cy="405594"/>
              </a:xfrm>
              <a:prstGeom prst="rect">
                <a:avLst/>
              </a:prstGeom>
              <a:noFill/>
              <a:ln/>
            </p:spPr>
            <p:txBody>
              <a:bodyPr wrap="square" lIns="0" tIns="0" rIns="0" bIns="0" rtlCol="0" anchor="t">
                <a:spAutoFit/>
              </a:bodyPr>
              <a:lstStyle/>
              <a:p>
                <a:pPr>
                  <a:lnSpc>
                    <a:spcPts val="2700"/>
                  </a:lnSpc>
                </a:pPr>
                <a:r>
                  <a:rPr lang="en-US" sz="2800" dirty="0">
                    <a:latin typeface="210 콤퓨타세탁 L" panose="02020603020101020101" pitchFamily="18" charset="-127"/>
                    <a:ea typeface="210 콤퓨타세탁 L" panose="02020603020101020101" pitchFamily="18" charset="-127"/>
                  </a:rPr>
                  <a:t>PPT </a:t>
                </a:r>
                <a:r>
                  <a:rPr lang="ko-KR" altLang="en-US" sz="2800" dirty="0">
                    <a:latin typeface="210 콤퓨타세탁 L" panose="02020603020101020101" pitchFamily="18" charset="-127"/>
                    <a:ea typeface="210 콤퓨타세탁 L" panose="02020603020101020101" pitchFamily="18" charset="-127"/>
                  </a:rPr>
                  <a:t>작성</a:t>
                </a:r>
                <a:endParaRPr lang="en-US" sz="2800" dirty="0">
                  <a:latin typeface="210 콤퓨타세탁 L" panose="02020603020101020101" pitchFamily="18" charset="-127"/>
                  <a:ea typeface="210 콤퓨타세탁 L" panose="02020603020101020101" pitchFamily="18" charset="-127"/>
                </a:endParaRPr>
              </a:p>
            </p:txBody>
          </p:sp>
          <p:sp>
            <p:nvSpPr>
              <p:cNvPr id="81" name="Text 3">
                <a:extLst>
                  <a:ext uri="{FF2B5EF4-FFF2-40B4-BE49-F238E27FC236}">
                    <a16:creationId xmlns:a16="http://schemas.microsoft.com/office/drawing/2014/main" id="{60C439CB-3246-FFA4-8CB7-46E645012C7A}"/>
                  </a:ext>
                </a:extLst>
              </p:cNvPr>
              <p:cNvSpPr/>
              <p:nvPr/>
            </p:nvSpPr>
            <p:spPr>
              <a:xfrm>
                <a:off x="1257301" y="6065247"/>
                <a:ext cx="5196677" cy="405594"/>
              </a:xfrm>
              <a:prstGeom prst="rect">
                <a:avLst/>
              </a:prstGeom>
              <a:noFill/>
              <a:ln/>
            </p:spPr>
            <p:txBody>
              <a:bodyPr wrap="square" lIns="0" tIns="0" rIns="0" bIns="0" rtlCol="0" anchor="t">
                <a:spAutoFit/>
              </a:bodyPr>
              <a:lstStyle/>
              <a:p>
                <a:pPr>
                  <a:lnSpc>
                    <a:spcPts val="2700"/>
                  </a:lnSpc>
                </a:pPr>
                <a:r>
                  <a:rPr lang="ko-KR" altLang="en-US" sz="2800" dirty="0">
                    <a:latin typeface="210 콤퓨타세탁 L" panose="02020603020101020101" pitchFamily="18" charset="-127"/>
                    <a:ea typeface="210 콤퓨타세탁 L" panose="02020603020101020101" pitchFamily="18" charset="-127"/>
                  </a:rPr>
                  <a:t>시연 영상 제작</a:t>
                </a:r>
                <a:endParaRPr lang="en-US" altLang="ko-KR" sz="2800" dirty="0">
                  <a:latin typeface="210 콤퓨타세탁 L" panose="02020603020101020101" pitchFamily="18" charset="-127"/>
                  <a:ea typeface="210 콤퓨타세탁 L" panose="02020603020101020101" pitchFamily="18" charset="-127"/>
                </a:endParaRPr>
              </a:p>
            </p:txBody>
          </p:sp>
          <p:sp>
            <p:nvSpPr>
              <p:cNvPr id="82" name="Text 4">
                <a:extLst>
                  <a:ext uri="{FF2B5EF4-FFF2-40B4-BE49-F238E27FC236}">
                    <a16:creationId xmlns:a16="http://schemas.microsoft.com/office/drawing/2014/main" id="{1F9FD3D1-4F6F-BCEB-6585-CC2D04E3E890}"/>
                  </a:ext>
                </a:extLst>
              </p:cNvPr>
              <p:cNvSpPr/>
              <p:nvPr/>
            </p:nvSpPr>
            <p:spPr>
              <a:xfrm>
                <a:off x="1257301" y="6993477"/>
                <a:ext cx="5196677" cy="405594"/>
              </a:xfrm>
              <a:prstGeom prst="rect">
                <a:avLst/>
              </a:prstGeom>
              <a:noFill/>
              <a:ln/>
            </p:spPr>
            <p:txBody>
              <a:bodyPr wrap="square" lIns="0" tIns="0" rIns="0" bIns="0" rtlCol="0" anchor="t">
                <a:spAutoFit/>
              </a:bodyPr>
              <a:lstStyle/>
              <a:p>
                <a:pPr>
                  <a:lnSpc>
                    <a:spcPts val="2700"/>
                  </a:lnSpc>
                </a:pPr>
                <a:r>
                  <a:rPr lang="ko-KR" altLang="en-US" sz="2800" dirty="0">
                    <a:latin typeface="210 콤퓨타세탁 L" panose="02020603020101020101" pitchFamily="18" charset="-127"/>
                    <a:ea typeface="210 콤퓨타세탁 L" panose="02020603020101020101" pitchFamily="18" charset="-127"/>
                  </a:rPr>
                  <a:t>발표 준비</a:t>
                </a:r>
                <a:endParaRPr lang="en-US" sz="2800" dirty="0">
                  <a:latin typeface="210 콤퓨타세탁 L" panose="02020603020101020101" pitchFamily="18" charset="-127"/>
                  <a:ea typeface="210 콤퓨타세탁 L" panose="02020603020101020101" pitchFamily="18" charset="-127"/>
                </a:endParaRPr>
              </a:p>
            </p:txBody>
          </p:sp>
        </p:grpSp>
        <p:sp>
          <p:nvSpPr>
            <p:cNvPr id="9" name="TextBox 8">
              <a:extLst>
                <a:ext uri="{FF2B5EF4-FFF2-40B4-BE49-F238E27FC236}">
                  <a16:creationId xmlns:a16="http://schemas.microsoft.com/office/drawing/2014/main" id="{D09B438E-DE03-B3FC-877E-99CAC5CC8EFA}"/>
                </a:ext>
              </a:extLst>
            </p:cNvPr>
            <p:cNvSpPr txBox="1"/>
            <p:nvPr/>
          </p:nvSpPr>
          <p:spPr>
            <a:xfrm>
              <a:off x="13554156" y="4247891"/>
              <a:ext cx="4307421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ko-KR" sz="3600" b="1" dirty="0">
                  <a:latin typeface="210 콤퓨타세탁 L" panose="02020603020101020101" pitchFamily="18" charset="-127"/>
                  <a:ea typeface="210 콤퓨타세탁 L" panose="02020603020101020101" pitchFamily="18" charset="-127"/>
                </a:rPr>
                <a:t>09.22 ~ 09.25</a:t>
              </a:r>
              <a:endParaRPr lang="ko-KR" altLang="en-US" sz="3600" dirty="0"/>
            </a:p>
          </p:txBody>
        </p:sp>
      </p:grpSp>
    </p:spTree>
    <p:extLst>
      <p:ext uri="{BB962C8B-B14F-4D97-AF65-F5344CB8AC3E}">
        <p14:creationId xmlns:p14="http://schemas.microsoft.com/office/powerpoint/2010/main" val="407534911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med" p14:dur="700">
        <p159:morph option="byObject"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DEDEE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DAC523E-B173-1F4E-FE0C-AAA181BCCFA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>
            <a:extLst>
              <a:ext uri="{FF2B5EF4-FFF2-40B4-BE49-F238E27FC236}">
                <a16:creationId xmlns:a16="http://schemas.microsoft.com/office/drawing/2014/main" id="{2B560395-9611-6FD2-70CA-ACDCD72B427C}"/>
              </a:ext>
            </a:extLst>
          </p:cNvPr>
          <p:cNvSpPr txBox="1"/>
          <p:nvPr/>
        </p:nvSpPr>
        <p:spPr>
          <a:xfrm>
            <a:off x="762000" y="419100"/>
            <a:ext cx="4219724" cy="100219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8499"/>
              </a:lnSpc>
            </a:pPr>
            <a:r>
              <a:rPr lang="ko-KR" altLang="en-US" sz="5000" spc="-254" dirty="0">
                <a:solidFill>
                  <a:srgbClr val="4F46E5"/>
                </a:solidFill>
                <a:latin typeface="210 콤퓨타세탁 L" panose="02020603020101020101" pitchFamily="18" charset="-127"/>
                <a:ea typeface="210 콤퓨타세탁 L" panose="02020603020101020101" pitchFamily="18" charset="-127"/>
                <a:cs typeface="210 콤퓨타세탁"/>
                <a:sym typeface="210 콤퓨타세탁"/>
              </a:rPr>
              <a:t>팀 소개</a:t>
            </a:r>
            <a:endParaRPr lang="en-US" sz="5000" spc="-254" dirty="0">
              <a:solidFill>
                <a:srgbClr val="4F46E5"/>
              </a:solidFill>
              <a:latin typeface="210 콤퓨타세탁 L" panose="02020603020101020101" pitchFamily="18" charset="-127"/>
              <a:ea typeface="210 콤퓨타세탁 L" panose="02020603020101020101" pitchFamily="18" charset="-127"/>
              <a:cs typeface="210 콤퓨타세탁"/>
              <a:sym typeface="210 콤퓨타세탁"/>
            </a:endParaRPr>
          </a:p>
        </p:txBody>
      </p:sp>
      <p:grpSp>
        <p:nvGrpSpPr>
          <p:cNvPr id="27" name="그룹 26">
            <a:extLst>
              <a:ext uri="{FF2B5EF4-FFF2-40B4-BE49-F238E27FC236}">
                <a16:creationId xmlns:a16="http://schemas.microsoft.com/office/drawing/2014/main" id="{F122E896-7744-B9A2-770D-DD5B0825934B}"/>
              </a:ext>
            </a:extLst>
          </p:cNvPr>
          <p:cNvGrpSpPr/>
          <p:nvPr/>
        </p:nvGrpSpPr>
        <p:grpSpPr>
          <a:xfrm>
            <a:off x="11814651" y="2696340"/>
            <a:ext cx="6778800" cy="8658446"/>
            <a:chOff x="11814651" y="2696340"/>
            <a:chExt cx="6778800" cy="8658446"/>
          </a:xfrm>
        </p:grpSpPr>
        <p:grpSp>
          <p:nvGrpSpPr>
            <p:cNvPr id="34" name="그룹 33">
              <a:extLst>
                <a:ext uri="{FF2B5EF4-FFF2-40B4-BE49-F238E27FC236}">
                  <a16:creationId xmlns:a16="http://schemas.microsoft.com/office/drawing/2014/main" id="{A4F94CAB-C6A8-16F9-B885-7D0621B75608}"/>
                </a:ext>
              </a:extLst>
            </p:cNvPr>
            <p:cNvGrpSpPr/>
            <p:nvPr/>
          </p:nvGrpSpPr>
          <p:grpSpPr>
            <a:xfrm>
              <a:off x="12712442" y="2696340"/>
              <a:ext cx="4860000" cy="8581260"/>
              <a:chOff x="13808335" y="1762797"/>
              <a:chExt cx="4655541" cy="9514803"/>
            </a:xfrm>
            <a:gradFill>
              <a:gsLst>
                <a:gs pos="0">
                  <a:srgbClr val="00B0F0"/>
                </a:gs>
                <a:gs pos="100000">
                  <a:schemeClr val="accent1">
                    <a:alpha val="20000"/>
                    <a:lumMod val="30000"/>
                    <a:lumOff val="70000"/>
                  </a:schemeClr>
                </a:gs>
                <a:gs pos="100000">
                  <a:schemeClr val="accent1">
                    <a:lumMod val="30000"/>
                    <a:lumOff val="70000"/>
                  </a:schemeClr>
                </a:gs>
              </a:gsLst>
              <a:lin ang="5400000" scaled="1"/>
            </a:gradFill>
          </p:grpSpPr>
          <p:grpSp>
            <p:nvGrpSpPr>
              <p:cNvPr id="3" name="그룹 2">
                <a:extLst>
                  <a:ext uri="{FF2B5EF4-FFF2-40B4-BE49-F238E27FC236}">
                    <a16:creationId xmlns:a16="http://schemas.microsoft.com/office/drawing/2014/main" id="{AEB1567E-DF5C-171D-11F6-3F2CD7D114EF}"/>
                  </a:ext>
                </a:extLst>
              </p:cNvPr>
              <p:cNvGrpSpPr/>
              <p:nvPr/>
            </p:nvGrpSpPr>
            <p:grpSpPr>
              <a:xfrm>
                <a:off x="13808335" y="1762797"/>
                <a:ext cx="4655541" cy="9514803"/>
                <a:chOff x="12436735" y="1724697"/>
                <a:chExt cx="4655541" cy="9514803"/>
              </a:xfrm>
              <a:grpFill/>
            </p:grpSpPr>
            <p:sp>
              <p:nvSpPr>
                <p:cNvPr id="14" name="Shape 9">
                  <a:extLst>
                    <a:ext uri="{FF2B5EF4-FFF2-40B4-BE49-F238E27FC236}">
                      <a16:creationId xmlns:a16="http://schemas.microsoft.com/office/drawing/2014/main" id="{CB53074B-38F0-D4EB-D361-9F6975067628}"/>
                    </a:ext>
                  </a:extLst>
                </p:cNvPr>
                <p:cNvSpPr/>
                <p:nvPr/>
              </p:nvSpPr>
              <p:spPr>
                <a:xfrm>
                  <a:off x="12436735" y="1724697"/>
                  <a:ext cx="4655541" cy="9514803"/>
                </a:xfrm>
                <a:prstGeom prst="roundRect">
                  <a:avLst>
                    <a:gd name="adj" fmla="val 3252"/>
                  </a:avLst>
                </a:prstGeom>
                <a:grpFill/>
                <a:ln w="30480">
                  <a:noFill/>
                  <a:prstDash val="solid"/>
                </a:ln>
              </p:spPr>
              <p:txBody>
                <a:bodyPr>
                  <a:spAutoFit/>
                </a:bodyPr>
                <a:lstStyle/>
                <a:p>
                  <a:endParaRPr lang="ko-KR" altLang="en-US" dirty="0"/>
                </a:p>
              </p:txBody>
            </p:sp>
            <p:sp>
              <p:nvSpPr>
                <p:cNvPr id="23" name="TextBox 22">
                  <a:extLst>
                    <a:ext uri="{FF2B5EF4-FFF2-40B4-BE49-F238E27FC236}">
                      <a16:creationId xmlns:a16="http://schemas.microsoft.com/office/drawing/2014/main" id="{87D10CD9-00F3-C1E6-BD0D-04D775BAC4D6}"/>
                    </a:ext>
                  </a:extLst>
                </p:cNvPr>
                <p:cNvSpPr txBox="1"/>
                <p:nvPr/>
              </p:nvSpPr>
              <p:spPr>
                <a:xfrm>
                  <a:off x="12741125" y="2038932"/>
                  <a:ext cx="1283421" cy="584775"/>
                </a:xfrm>
                <a:prstGeom prst="rect">
                  <a:avLst/>
                </a:prstGeom>
                <a:grpFill/>
                <a:ln>
                  <a:noFill/>
                </a:ln>
              </p:spPr>
              <p:txBody>
                <a:bodyPr wrap="square" anchor="ctr" anchorCtr="0">
                  <a:spAutoFit/>
                </a:bodyPr>
                <a:lstStyle/>
                <a:p>
                  <a:r>
                    <a:rPr lang="ko-KR" altLang="en-US" sz="3200" dirty="0">
                      <a:solidFill>
                        <a:schemeClr val="bg1"/>
                      </a:solidFill>
                      <a:latin typeface="210 콤퓨타세탁 L" panose="02020603020101020101" pitchFamily="18" charset="-127"/>
                      <a:ea typeface="210 콤퓨타세탁 L" panose="02020603020101020101" pitchFamily="18" charset="-127"/>
                    </a:rPr>
                    <a:t>정준혁</a:t>
                  </a:r>
                </a:p>
              </p:txBody>
            </p:sp>
          </p:grpSp>
          <p:sp>
            <p:nvSpPr>
              <p:cNvPr id="33" name="TextBox 32">
                <a:extLst>
                  <a:ext uri="{FF2B5EF4-FFF2-40B4-BE49-F238E27FC236}">
                    <a16:creationId xmlns:a16="http://schemas.microsoft.com/office/drawing/2014/main" id="{48C7BCB2-885E-67E2-D159-8304257CF60D}"/>
                  </a:ext>
                </a:extLst>
              </p:cNvPr>
              <p:cNvSpPr txBox="1"/>
              <p:nvPr/>
            </p:nvSpPr>
            <p:spPr>
              <a:xfrm>
                <a:off x="14101302" y="2747390"/>
                <a:ext cx="3515149" cy="477763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:r>
                  <a:rPr lang="ko-KR" altLang="en-US" sz="2200" dirty="0">
                    <a:solidFill>
                      <a:srgbClr val="0000CC"/>
                    </a:solidFill>
                    <a:latin typeface="210 콤퓨타세탁 L" panose="02020603020101020101" pitchFamily="18" charset="-127"/>
                    <a:ea typeface="210 콤퓨타세탁 L" panose="02020603020101020101" pitchFamily="18" charset="-127"/>
                  </a:rPr>
                  <a:t>시각화</a:t>
                </a:r>
                <a:r>
                  <a:rPr lang="en-US" altLang="ko-KR" sz="2200" dirty="0">
                    <a:solidFill>
                      <a:srgbClr val="0000CC"/>
                    </a:solidFill>
                    <a:latin typeface="210 콤퓨타세탁 L" panose="02020603020101020101" pitchFamily="18" charset="-127"/>
                    <a:ea typeface="210 콤퓨타세탁 L" panose="02020603020101020101" pitchFamily="18" charset="-127"/>
                  </a:rPr>
                  <a:t>(</a:t>
                </a:r>
                <a:r>
                  <a:rPr lang="ko-KR" altLang="en-US" sz="2200" dirty="0">
                    <a:solidFill>
                      <a:srgbClr val="0000CC"/>
                    </a:solidFill>
                    <a:latin typeface="210 콤퓨타세탁 L" panose="02020603020101020101" pitchFamily="18" charset="-127"/>
                    <a:ea typeface="210 콤퓨타세탁 L" panose="02020603020101020101" pitchFamily="18" charset="-127"/>
                  </a:rPr>
                  <a:t>외부 대시보드</a:t>
                </a:r>
                <a:r>
                  <a:rPr lang="en-US" altLang="ko-KR" sz="2200" dirty="0">
                    <a:solidFill>
                      <a:srgbClr val="0000CC"/>
                    </a:solidFill>
                    <a:latin typeface="210 콤퓨타세탁 L" panose="02020603020101020101" pitchFamily="18" charset="-127"/>
                    <a:ea typeface="210 콤퓨타세탁 L" panose="02020603020101020101" pitchFamily="18" charset="-127"/>
                  </a:rPr>
                  <a:t>) </a:t>
                </a:r>
                <a:r>
                  <a:rPr lang="ko-KR" altLang="en-US" sz="2200" dirty="0">
                    <a:solidFill>
                      <a:srgbClr val="0000CC"/>
                    </a:solidFill>
                    <a:latin typeface="210 콤퓨타세탁 L" panose="02020603020101020101" pitchFamily="18" charset="-127"/>
                    <a:ea typeface="210 콤퓨타세탁 L" panose="02020603020101020101" pitchFamily="18" charset="-127"/>
                  </a:rPr>
                  <a:t>담당자</a:t>
                </a:r>
              </a:p>
            </p:txBody>
          </p:sp>
        </p:grpSp>
        <p:pic>
          <p:nvPicPr>
            <p:cNvPr id="6" name="그림 5">
              <a:hlinkClick r:id="rId3" action="ppaction://hlinksldjump"/>
              <a:extLst>
                <a:ext uri="{FF2B5EF4-FFF2-40B4-BE49-F238E27FC236}">
                  <a16:creationId xmlns:a16="http://schemas.microsoft.com/office/drawing/2014/main" id="{94DF04DB-6D38-4DE5-5CC2-5EAB40052E91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1814651" y="4575986"/>
              <a:ext cx="6778800" cy="6778800"/>
            </a:xfrm>
            <a:prstGeom prst="rect">
              <a:avLst/>
            </a:prstGeom>
          </p:spPr>
        </p:pic>
      </p:grpSp>
      <p:grpSp>
        <p:nvGrpSpPr>
          <p:cNvPr id="24" name="그룹 23">
            <a:extLst>
              <a:ext uri="{FF2B5EF4-FFF2-40B4-BE49-F238E27FC236}">
                <a16:creationId xmlns:a16="http://schemas.microsoft.com/office/drawing/2014/main" id="{D6A9E314-D7C3-9F89-B129-C4398422D908}"/>
              </a:ext>
            </a:extLst>
          </p:cNvPr>
          <p:cNvGrpSpPr/>
          <p:nvPr/>
        </p:nvGrpSpPr>
        <p:grpSpPr>
          <a:xfrm>
            <a:off x="-211545" y="2712484"/>
            <a:ext cx="6779520" cy="8642662"/>
            <a:chOff x="-211545" y="2696340"/>
            <a:chExt cx="6779520" cy="8642662"/>
          </a:xfrm>
        </p:grpSpPr>
        <p:grpSp>
          <p:nvGrpSpPr>
            <p:cNvPr id="47" name="그룹 46">
              <a:extLst>
                <a:ext uri="{FF2B5EF4-FFF2-40B4-BE49-F238E27FC236}">
                  <a16:creationId xmlns:a16="http://schemas.microsoft.com/office/drawing/2014/main" id="{47ACA1B1-D7B7-6E8E-6B2D-4F1EA8A94085}"/>
                </a:ext>
              </a:extLst>
            </p:cNvPr>
            <p:cNvGrpSpPr/>
            <p:nvPr/>
          </p:nvGrpSpPr>
          <p:grpSpPr>
            <a:xfrm>
              <a:off x="748215" y="2696340"/>
              <a:ext cx="4860000" cy="8543160"/>
              <a:chOff x="748215" y="1724697"/>
              <a:chExt cx="4860000" cy="9514803"/>
            </a:xfrm>
          </p:grpSpPr>
          <p:grpSp>
            <p:nvGrpSpPr>
              <p:cNvPr id="26" name="그룹 25">
                <a:extLst>
                  <a:ext uri="{FF2B5EF4-FFF2-40B4-BE49-F238E27FC236}">
                    <a16:creationId xmlns:a16="http://schemas.microsoft.com/office/drawing/2014/main" id="{221EC2D6-6060-2F57-EA06-72E9F37A3844}"/>
                  </a:ext>
                </a:extLst>
              </p:cNvPr>
              <p:cNvGrpSpPr/>
              <p:nvPr/>
            </p:nvGrpSpPr>
            <p:grpSpPr>
              <a:xfrm>
                <a:off x="748215" y="1724697"/>
                <a:ext cx="4860000" cy="9514803"/>
                <a:chOff x="793790" y="2551118"/>
                <a:chExt cx="4361814" cy="4289652"/>
              </a:xfrm>
              <a:gradFill>
                <a:gsLst>
                  <a:gs pos="100000">
                    <a:schemeClr val="accent1">
                      <a:alpha val="20000"/>
                      <a:lumMod val="30000"/>
                      <a:lumOff val="70000"/>
                    </a:schemeClr>
                  </a:gs>
                  <a:gs pos="0">
                    <a:srgbClr val="00B0F0"/>
                  </a:gs>
                </a:gsLst>
                <a:lin ang="5400000" scaled="1"/>
              </a:gradFill>
            </p:grpSpPr>
            <p:sp>
              <p:nvSpPr>
                <p:cNvPr id="5" name="Shape 1">
                  <a:extLst>
                    <a:ext uri="{FF2B5EF4-FFF2-40B4-BE49-F238E27FC236}">
                      <a16:creationId xmlns:a16="http://schemas.microsoft.com/office/drawing/2014/main" id="{26B7FEFD-14F7-610D-11D7-B297676A1F18}"/>
                    </a:ext>
                  </a:extLst>
                </p:cNvPr>
                <p:cNvSpPr/>
                <p:nvPr/>
              </p:nvSpPr>
              <p:spPr>
                <a:xfrm>
                  <a:off x="793790" y="2551118"/>
                  <a:ext cx="4361814" cy="4289652"/>
                </a:xfrm>
                <a:prstGeom prst="roundRect">
                  <a:avLst>
                    <a:gd name="adj" fmla="val 3252"/>
                  </a:avLst>
                </a:prstGeom>
                <a:gradFill>
                  <a:gsLst>
                    <a:gs pos="0">
                      <a:srgbClr val="00B0F0"/>
                    </a:gs>
                    <a:gs pos="100000">
                      <a:schemeClr val="accent1">
                        <a:alpha val="20000"/>
                        <a:lumMod val="30000"/>
                        <a:lumOff val="70000"/>
                      </a:schemeClr>
                    </a:gs>
                  </a:gsLst>
                  <a:lin ang="5400000" scaled="1"/>
                </a:gradFill>
                <a:ln w="30480">
                  <a:noFill/>
                  <a:prstDash val="solid"/>
                </a:ln>
              </p:spPr>
              <p:txBody>
                <a:bodyPr/>
                <a:lstStyle/>
                <a:p>
                  <a:endParaRPr lang="ko-KR" altLang="en-US" dirty="0"/>
                </a:p>
              </p:txBody>
            </p:sp>
            <p:sp>
              <p:nvSpPr>
                <p:cNvPr id="19" name="TextBox 18">
                  <a:extLst>
                    <a:ext uri="{FF2B5EF4-FFF2-40B4-BE49-F238E27FC236}">
                      <a16:creationId xmlns:a16="http://schemas.microsoft.com/office/drawing/2014/main" id="{67728970-3F2E-0AB6-4785-A90F6EFDF37D}"/>
                    </a:ext>
                  </a:extLst>
                </p:cNvPr>
                <p:cNvSpPr txBox="1"/>
                <p:nvPr/>
              </p:nvSpPr>
              <p:spPr>
                <a:xfrm>
                  <a:off x="1058473" y="2733351"/>
                  <a:ext cx="1919975" cy="263640"/>
                </a:xfrm>
                <a:prstGeom prst="rect">
                  <a:avLst/>
                </a:prstGeom>
                <a:grpFill/>
              </p:spPr>
              <p:txBody>
                <a:bodyPr wrap="square" rtlCol="0" anchor="ctr" anchorCtr="0">
                  <a:spAutoFit/>
                </a:bodyPr>
                <a:lstStyle/>
                <a:p>
                  <a:r>
                    <a:rPr lang="ko-KR" altLang="en-US" sz="3200" dirty="0">
                      <a:solidFill>
                        <a:schemeClr val="bg1"/>
                      </a:solidFill>
                      <a:latin typeface="210 콤퓨타세탁 L" panose="02020603020101020101" pitchFamily="18" charset="-127"/>
                      <a:ea typeface="210 콤퓨타세탁 L" panose="02020603020101020101" pitchFamily="18" charset="-127"/>
                    </a:rPr>
                    <a:t>정상호</a:t>
                  </a:r>
                  <a:r>
                    <a:rPr lang="en-US" altLang="ko-KR" sz="3200" dirty="0">
                      <a:solidFill>
                        <a:schemeClr val="bg1"/>
                      </a:solidFill>
                      <a:latin typeface="210 콤퓨타세탁 L" panose="02020603020101020101" pitchFamily="18" charset="-127"/>
                      <a:ea typeface="210 콤퓨타세탁 L" panose="02020603020101020101" pitchFamily="18" charset="-127"/>
                    </a:rPr>
                    <a:t>(C)</a:t>
                  </a:r>
                  <a:endParaRPr lang="ko-KR" altLang="en-US" sz="3200" dirty="0">
                    <a:solidFill>
                      <a:schemeClr val="bg1"/>
                    </a:solidFill>
                    <a:latin typeface="210 콤퓨타세탁 L" panose="02020603020101020101" pitchFamily="18" charset="-127"/>
                    <a:ea typeface="210 콤퓨타세탁 L" panose="02020603020101020101" pitchFamily="18" charset="-127"/>
                  </a:endParaRPr>
                </a:p>
              </p:txBody>
            </p:sp>
          </p:grpSp>
          <p:sp>
            <p:nvSpPr>
              <p:cNvPr id="31" name="TextBox 30">
                <a:extLst>
                  <a:ext uri="{FF2B5EF4-FFF2-40B4-BE49-F238E27FC236}">
                    <a16:creationId xmlns:a16="http://schemas.microsoft.com/office/drawing/2014/main" id="{8B541A54-B4FB-E672-16E5-F31E8345F6DC}"/>
                  </a:ext>
                </a:extLst>
              </p:cNvPr>
              <p:cNvSpPr txBox="1"/>
              <p:nvPr/>
            </p:nvSpPr>
            <p:spPr>
              <a:xfrm>
                <a:off x="1014372" y="2809257"/>
                <a:ext cx="3100428" cy="47989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ko-KR" altLang="en-US" sz="2200" dirty="0">
                    <a:solidFill>
                      <a:srgbClr val="0000CC"/>
                    </a:solidFill>
                    <a:latin typeface="210 콤퓨타세탁 L" panose="02020603020101020101" pitchFamily="18" charset="-127"/>
                    <a:ea typeface="210 콤퓨타세탁 L" panose="02020603020101020101" pitchFamily="18" charset="-127"/>
                  </a:rPr>
                  <a:t>구성</a:t>
                </a:r>
                <a:r>
                  <a:rPr lang="en-US" altLang="ko-KR" sz="2200" dirty="0">
                    <a:solidFill>
                      <a:srgbClr val="0000CC"/>
                    </a:solidFill>
                    <a:latin typeface="210 콤퓨타세탁 L" panose="02020603020101020101" pitchFamily="18" charset="-127"/>
                    <a:ea typeface="210 콤퓨타세탁 L" panose="02020603020101020101" pitchFamily="18" charset="-127"/>
                  </a:rPr>
                  <a:t>(</a:t>
                </a:r>
                <a:r>
                  <a:rPr lang="ko-KR" altLang="en-US" sz="2200" dirty="0">
                    <a:solidFill>
                      <a:srgbClr val="0000CC"/>
                    </a:solidFill>
                    <a:latin typeface="210 콤퓨타세탁 L" panose="02020603020101020101" pitchFamily="18" charset="-127"/>
                    <a:ea typeface="210 콤퓨타세탁 L" panose="02020603020101020101" pitchFamily="18" charset="-127"/>
                  </a:rPr>
                  <a:t>아키텍처</a:t>
                </a:r>
                <a:r>
                  <a:rPr lang="en-US" altLang="ko-KR" sz="2200" dirty="0">
                    <a:solidFill>
                      <a:srgbClr val="0000CC"/>
                    </a:solidFill>
                    <a:latin typeface="210 콤퓨타세탁 L" panose="02020603020101020101" pitchFamily="18" charset="-127"/>
                    <a:ea typeface="210 콤퓨타세탁 L" panose="02020603020101020101" pitchFamily="18" charset="-127"/>
                  </a:rPr>
                  <a:t>) </a:t>
                </a:r>
                <a:r>
                  <a:rPr lang="ko-KR" altLang="en-US" sz="2200" dirty="0">
                    <a:solidFill>
                      <a:srgbClr val="0000CC"/>
                    </a:solidFill>
                    <a:latin typeface="210 콤퓨타세탁 L" panose="02020603020101020101" pitchFamily="18" charset="-127"/>
                    <a:ea typeface="210 콤퓨타세탁 L" panose="02020603020101020101" pitchFamily="18" charset="-127"/>
                  </a:rPr>
                  <a:t>담당자</a:t>
                </a:r>
              </a:p>
            </p:txBody>
          </p:sp>
        </p:grpSp>
        <p:pic>
          <p:nvPicPr>
            <p:cNvPr id="11" name="그림 10">
              <a:hlinkClick r:id="rId5" action="ppaction://hlinksldjump"/>
              <a:extLst>
                <a:ext uri="{FF2B5EF4-FFF2-40B4-BE49-F238E27FC236}">
                  <a16:creationId xmlns:a16="http://schemas.microsoft.com/office/drawing/2014/main" id="{4221B77B-8477-EE2C-092B-8EA2F9DBAA9B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-211545" y="4559482"/>
              <a:ext cx="6779520" cy="6779520"/>
            </a:xfrm>
            <a:prstGeom prst="rect">
              <a:avLst/>
            </a:prstGeom>
          </p:spPr>
        </p:pic>
      </p:grpSp>
      <p:grpSp>
        <p:nvGrpSpPr>
          <p:cNvPr id="25" name="그룹 24">
            <a:extLst>
              <a:ext uri="{FF2B5EF4-FFF2-40B4-BE49-F238E27FC236}">
                <a16:creationId xmlns:a16="http://schemas.microsoft.com/office/drawing/2014/main" id="{F275A0FD-90F0-A188-9994-2C0A48607038}"/>
              </a:ext>
            </a:extLst>
          </p:cNvPr>
          <p:cNvGrpSpPr/>
          <p:nvPr/>
        </p:nvGrpSpPr>
        <p:grpSpPr>
          <a:xfrm>
            <a:off x="5754600" y="2696340"/>
            <a:ext cx="6778800" cy="8640746"/>
            <a:chOff x="5754600" y="2696340"/>
            <a:chExt cx="6778800" cy="8640746"/>
          </a:xfrm>
        </p:grpSpPr>
        <p:grpSp>
          <p:nvGrpSpPr>
            <p:cNvPr id="17" name="그룹 16">
              <a:extLst>
                <a:ext uri="{FF2B5EF4-FFF2-40B4-BE49-F238E27FC236}">
                  <a16:creationId xmlns:a16="http://schemas.microsoft.com/office/drawing/2014/main" id="{F865576E-B93A-428C-57CB-66CF1BDFFACE}"/>
                </a:ext>
              </a:extLst>
            </p:cNvPr>
            <p:cNvGrpSpPr/>
            <p:nvPr/>
          </p:nvGrpSpPr>
          <p:grpSpPr>
            <a:xfrm>
              <a:off x="5754600" y="2696340"/>
              <a:ext cx="6778800" cy="8640746"/>
              <a:chOff x="5801913" y="2696340"/>
              <a:chExt cx="6778800" cy="8640746"/>
            </a:xfrm>
          </p:grpSpPr>
          <p:sp>
            <p:nvSpPr>
              <p:cNvPr id="10" name="Shape 5">
                <a:extLst>
                  <a:ext uri="{FF2B5EF4-FFF2-40B4-BE49-F238E27FC236}">
                    <a16:creationId xmlns:a16="http://schemas.microsoft.com/office/drawing/2014/main" id="{82290D61-CD9C-4D80-38D8-6F80BA16B386}"/>
                  </a:ext>
                </a:extLst>
              </p:cNvPr>
              <p:cNvSpPr/>
              <p:nvPr/>
            </p:nvSpPr>
            <p:spPr>
              <a:xfrm>
                <a:off x="6714000" y="2696340"/>
                <a:ext cx="4860000" cy="8581256"/>
              </a:xfrm>
              <a:prstGeom prst="roundRect">
                <a:avLst>
                  <a:gd name="adj" fmla="val 3252"/>
                </a:avLst>
              </a:prstGeom>
              <a:gradFill>
                <a:gsLst>
                  <a:gs pos="0">
                    <a:srgbClr val="00B0F0"/>
                  </a:gs>
                  <a:gs pos="100000">
                    <a:schemeClr val="accent1">
                      <a:alpha val="20000"/>
                      <a:lumMod val="30000"/>
                      <a:lumOff val="70000"/>
                    </a:schemeClr>
                  </a:gs>
                </a:gsLst>
                <a:lin ang="5400000" scaled="1"/>
              </a:gradFill>
              <a:ln w="30480">
                <a:noFill/>
                <a:prstDash val="solid"/>
              </a:ln>
            </p:spPr>
            <p:txBody>
              <a:bodyPr/>
              <a:lstStyle/>
              <a:p>
                <a:endParaRPr lang="ko-KR" altLang="en-US" dirty="0"/>
              </a:p>
            </p:txBody>
          </p:sp>
          <p:pic>
            <p:nvPicPr>
              <p:cNvPr id="8" name="그림 7">
                <a:hlinkClick r:id="rId7" action="ppaction://hlinksldjump"/>
                <a:extLst>
                  <a:ext uri="{FF2B5EF4-FFF2-40B4-BE49-F238E27FC236}">
                    <a16:creationId xmlns:a16="http://schemas.microsoft.com/office/drawing/2014/main" id="{C1FDD443-8B00-A265-68CB-4198CC8808ED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8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5801913" y="4558286"/>
                <a:ext cx="6778800" cy="6778800"/>
              </a:xfrm>
              <a:prstGeom prst="rect">
                <a:avLst/>
              </a:prstGeom>
            </p:spPr>
          </p:pic>
        </p:grpSp>
        <p:grpSp>
          <p:nvGrpSpPr>
            <p:cNvPr id="49" name="그룹 48">
              <a:extLst>
                <a:ext uri="{FF2B5EF4-FFF2-40B4-BE49-F238E27FC236}">
                  <a16:creationId xmlns:a16="http://schemas.microsoft.com/office/drawing/2014/main" id="{EA8C8188-404E-6B73-B7C5-662CE9A0B63B}"/>
                </a:ext>
              </a:extLst>
            </p:cNvPr>
            <p:cNvGrpSpPr/>
            <p:nvPr/>
          </p:nvGrpSpPr>
          <p:grpSpPr>
            <a:xfrm>
              <a:off x="6961908" y="2979744"/>
              <a:ext cx="3706092" cy="1083573"/>
              <a:chOff x="7275818" y="2979744"/>
              <a:chExt cx="3706092" cy="1083573"/>
            </a:xfrm>
          </p:grpSpPr>
          <p:sp>
            <p:nvSpPr>
              <p:cNvPr id="21" name="TextBox 20">
                <a:extLst>
                  <a:ext uri="{FF2B5EF4-FFF2-40B4-BE49-F238E27FC236}">
                    <a16:creationId xmlns:a16="http://schemas.microsoft.com/office/drawing/2014/main" id="{F03EF5AB-76CD-3663-1A23-D1FF3D8279CD}"/>
                  </a:ext>
                </a:extLst>
              </p:cNvPr>
              <p:cNvSpPr txBox="1"/>
              <p:nvPr/>
            </p:nvSpPr>
            <p:spPr>
              <a:xfrm>
                <a:off x="7275818" y="2979744"/>
                <a:ext cx="1320810" cy="584775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anchor="ctr" anchorCtr="0">
                <a:spAutoFit/>
              </a:bodyPr>
              <a:lstStyle/>
              <a:p>
                <a:r>
                  <a:rPr lang="ko-KR" altLang="en-US" sz="3200" dirty="0">
                    <a:solidFill>
                      <a:schemeClr val="bg1"/>
                    </a:solidFill>
                    <a:latin typeface="210 콤퓨타세탁 L" panose="02020603020101020101" pitchFamily="18" charset="-127"/>
                    <a:ea typeface="210 콤퓨타세탁 L" panose="02020603020101020101" pitchFamily="18" charset="-127"/>
                  </a:rPr>
                  <a:t>고현수</a:t>
                </a:r>
              </a:p>
            </p:txBody>
          </p:sp>
          <p:sp>
            <p:nvSpPr>
              <p:cNvPr id="32" name="TextBox 31">
                <a:extLst>
                  <a:ext uri="{FF2B5EF4-FFF2-40B4-BE49-F238E27FC236}">
                    <a16:creationId xmlns:a16="http://schemas.microsoft.com/office/drawing/2014/main" id="{FB2EC68A-933F-E55B-5144-1180F9603AE5}"/>
                  </a:ext>
                </a:extLst>
              </p:cNvPr>
              <p:cNvSpPr txBox="1"/>
              <p:nvPr/>
            </p:nvSpPr>
            <p:spPr>
              <a:xfrm>
                <a:off x="7275818" y="3632430"/>
                <a:ext cx="3706092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ko-KR" altLang="en-US" sz="2200" dirty="0">
                    <a:solidFill>
                      <a:srgbClr val="0000CC"/>
                    </a:solidFill>
                    <a:latin typeface="210 콤퓨타세탁 L" panose="02020603020101020101" pitchFamily="18" charset="-127"/>
                    <a:ea typeface="210 콤퓨타세탁 L" panose="02020603020101020101" pitchFamily="18" charset="-127"/>
                  </a:rPr>
                  <a:t>보안</a:t>
                </a:r>
                <a:r>
                  <a:rPr lang="en-US" altLang="ko-KR" sz="2200" dirty="0">
                    <a:solidFill>
                      <a:srgbClr val="0000CC"/>
                    </a:solidFill>
                    <a:latin typeface="210 콤퓨타세탁 L" panose="02020603020101020101" pitchFamily="18" charset="-127"/>
                    <a:ea typeface="210 콤퓨타세탁 L" panose="02020603020101020101" pitchFamily="18" charset="-127"/>
                  </a:rPr>
                  <a:t>(</a:t>
                </a:r>
                <a:r>
                  <a:rPr lang="ko-KR" altLang="en-US" sz="2200" dirty="0">
                    <a:solidFill>
                      <a:srgbClr val="0000CC"/>
                    </a:solidFill>
                    <a:latin typeface="210 콤퓨타세탁 L" panose="02020603020101020101" pitchFamily="18" charset="-127"/>
                    <a:ea typeface="210 콤퓨타세탁 L" panose="02020603020101020101" pitchFamily="18" charset="-127"/>
                  </a:rPr>
                  <a:t>탐지</a:t>
                </a:r>
                <a:r>
                  <a:rPr lang="en-US" altLang="ko-KR" sz="2200" dirty="0">
                    <a:solidFill>
                      <a:srgbClr val="0000CC"/>
                    </a:solidFill>
                    <a:latin typeface="210 콤퓨타세탁 L" panose="02020603020101020101" pitchFamily="18" charset="-127"/>
                    <a:ea typeface="210 콤퓨타세탁 L" panose="02020603020101020101" pitchFamily="18" charset="-127"/>
                  </a:rPr>
                  <a:t>/</a:t>
                </a:r>
                <a:r>
                  <a:rPr lang="ko-KR" altLang="en-US" sz="2200" dirty="0">
                    <a:solidFill>
                      <a:srgbClr val="0000CC"/>
                    </a:solidFill>
                    <a:latin typeface="210 콤퓨타세탁 L" panose="02020603020101020101" pitchFamily="18" charset="-127"/>
                    <a:ea typeface="210 콤퓨타세탁 L" panose="02020603020101020101" pitchFamily="18" charset="-127"/>
                  </a:rPr>
                  <a:t>대응</a:t>
                </a:r>
                <a:r>
                  <a:rPr lang="en-US" altLang="ko-KR" sz="2200" dirty="0">
                    <a:solidFill>
                      <a:srgbClr val="0000CC"/>
                    </a:solidFill>
                    <a:latin typeface="210 콤퓨타세탁 L" panose="02020603020101020101" pitchFamily="18" charset="-127"/>
                    <a:ea typeface="210 콤퓨타세탁 L" panose="02020603020101020101" pitchFamily="18" charset="-127"/>
                  </a:rPr>
                  <a:t>/</a:t>
                </a:r>
                <a:r>
                  <a:rPr lang="ko-KR" altLang="en-US" sz="2200" dirty="0">
                    <a:solidFill>
                      <a:srgbClr val="0000CC"/>
                    </a:solidFill>
                    <a:latin typeface="210 콤퓨타세탁 L" panose="02020603020101020101" pitchFamily="18" charset="-127"/>
                    <a:ea typeface="210 콤퓨타세탁 L" panose="02020603020101020101" pitchFamily="18" charset="-127"/>
                  </a:rPr>
                  <a:t>격리</a:t>
                </a:r>
                <a:r>
                  <a:rPr lang="en-US" altLang="ko-KR" sz="2200" dirty="0">
                    <a:solidFill>
                      <a:srgbClr val="0000CC"/>
                    </a:solidFill>
                    <a:latin typeface="210 콤퓨타세탁 L" panose="02020603020101020101" pitchFamily="18" charset="-127"/>
                    <a:ea typeface="210 콤퓨타세탁 L" panose="02020603020101020101" pitchFamily="18" charset="-127"/>
                  </a:rPr>
                  <a:t>) </a:t>
                </a:r>
                <a:r>
                  <a:rPr lang="ko-KR" altLang="en-US" sz="2200" dirty="0">
                    <a:solidFill>
                      <a:srgbClr val="0000CC"/>
                    </a:solidFill>
                    <a:latin typeface="210 콤퓨타세탁 L" panose="02020603020101020101" pitchFamily="18" charset="-127"/>
                    <a:ea typeface="210 콤퓨타세탁 L" panose="02020603020101020101" pitchFamily="18" charset="-127"/>
                  </a:rPr>
                  <a:t>담당자</a:t>
                </a: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65940523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spd="slow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B7E1DAC-8CF3-3C3B-1C50-9D6F663CB7B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>
            <a:extLst>
              <a:ext uri="{FF2B5EF4-FFF2-40B4-BE49-F238E27FC236}">
                <a16:creationId xmlns:a16="http://schemas.microsoft.com/office/drawing/2014/main" id="{BE141E59-9299-0F38-A837-805858C1C5BE}"/>
              </a:ext>
            </a:extLst>
          </p:cNvPr>
          <p:cNvSpPr txBox="1"/>
          <p:nvPr/>
        </p:nvSpPr>
        <p:spPr>
          <a:xfrm>
            <a:off x="762000" y="419100"/>
            <a:ext cx="4219724" cy="100219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8499"/>
              </a:lnSpc>
            </a:pPr>
            <a:r>
              <a:rPr lang="ko-KR" altLang="en-US" sz="5000" spc="-254" dirty="0">
                <a:solidFill>
                  <a:srgbClr val="4F46E5"/>
                </a:solidFill>
                <a:latin typeface="210 콤퓨타세탁 L" panose="02020603020101020101" pitchFamily="18" charset="-127"/>
                <a:ea typeface="210 콤퓨타세탁 L" panose="02020603020101020101" pitchFamily="18" charset="-127"/>
                <a:cs typeface="210 콤퓨타세탁"/>
                <a:sym typeface="210 콤퓨타세탁"/>
              </a:rPr>
              <a:t>팀 소개</a:t>
            </a:r>
            <a:endParaRPr lang="en-US" sz="5000" spc="-254" dirty="0">
              <a:solidFill>
                <a:srgbClr val="4F46E5"/>
              </a:solidFill>
              <a:latin typeface="210 콤퓨타세탁 L" panose="02020603020101020101" pitchFamily="18" charset="-127"/>
              <a:ea typeface="210 콤퓨타세탁 L" panose="02020603020101020101" pitchFamily="18" charset="-127"/>
              <a:cs typeface="210 콤퓨타세탁"/>
              <a:sym typeface="210 콤퓨타세탁"/>
            </a:endParaRPr>
          </a:p>
        </p:txBody>
      </p:sp>
      <p:grpSp>
        <p:nvGrpSpPr>
          <p:cNvPr id="7" name="그룹 6">
            <a:extLst>
              <a:ext uri="{FF2B5EF4-FFF2-40B4-BE49-F238E27FC236}">
                <a16:creationId xmlns:a16="http://schemas.microsoft.com/office/drawing/2014/main" id="{F4E49BA3-6D87-100F-1505-9DFDC10DC2C5}"/>
              </a:ext>
            </a:extLst>
          </p:cNvPr>
          <p:cNvGrpSpPr/>
          <p:nvPr/>
        </p:nvGrpSpPr>
        <p:grpSpPr>
          <a:xfrm>
            <a:off x="14409364" y="6014318"/>
            <a:ext cx="4113818" cy="4858683"/>
            <a:chOff x="11814651" y="2696340"/>
            <a:chExt cx="6778800" cy="9110070"/>
          </a:xfrm>
        </p:grpSpPr>
        <p:grpSp>
          <p:nvGrpSpPr>
            <p:cNvPr id="34" name="그룹 33">
              <a:extLst>
                <a:ext uri="{FF2B5EF4-FFF2-40B4-BE49-F238E27FC236}">
                  <a16:creationId xmlns:a16="http://schemas.microsoft.com/office/drawing/2014/main" id="{D0E10509-1754-2558-B6CE-9C1D4625524E}"/>
                </a:ext>
              </a:extLst>
            </p:cNvPr>
            <p:cNvGrpSpPr/>
            <p:nvPr/>
          </p:nvGrpSpPr>
          <p:grpSpPr>
            <a:xfrm>
              <a:off x="12712442" y="2696340"/>
              <a:ext cx="4860000" cy="8581260"/>
              <a:chOff x="13808335" y="1762797"/>
              <a:chExt cx="4655541" cy="9514803"/>
            </a:xfrm>
            <a:gradFill>
              <a:gsLst>
                <a:gs pos="0">
                  <a:srgbClr val="00B0F0"/>
                </a:gs>
                <a:gs pos="100000">
                  <a:schemeClr val="accent1">
                    <a:alpha val="20000"/>
                    <a:lumMod val="30000"/>
                    <a:lumOff val="70000"/>
                  </a:schemeClr>
                </a:gs>
                <a:gs pos="100000">
                  <a:schemeClr val="accent1">
                    <a:lumMod val="30000"/>
                    <a:lumOff val="70000"/>
                  </a:schemeClr>
                </a:gs>
              </a:gsLst>
              <a:lin ang="5400000" scaled="1"/>
            </a:gradFill>
          </p:grpSpPr>
          <p:grpSp>
            <p:nvGrpSpPr>
              <p:cNvPr id="3" name="그룹 2">
                <a:extLst>
                  <a:ext uri="{FF2B5EF4-FFF2-40B4-BE49-F238E27FC236}">
                    <a16:creationId xmlns:a16="http://schemas.microsoft.com/office/drawing/2014/main" id="{33BD8863-B532-C07D-AA55-75C414B96912}"/>
                  </a:ext>
                </a:extLst>
              </p:cNvPr>
              <p:cNvGrpSpPr/>
              <p:nvPr/>
            </p:nvGrpSpPr>
            <p:grpSpPr>
              <a:xfrm>
                <a:off x="13808335" y="1762797"/>
                <a:ext cx="4655541" cy="9514803"/>
                <a:chOff x="12436735" y="1724697"/>
                <a:chExt cx="4655541" cy="9514803"/>
              </a:xfrm>
              <a:grpFill/>
            </p:grpSpPr>
            <p:sp>
              <p:nvSpPr>
                <p:cNvPr id="14" name="Shape 9">
                  <a:extLst>
                    <a:ext uri="{FF2B5EF4-FFF2-40B4-BE49-F238E27FC236}">
                      <a16:creationId xmlns:a16="http://schemas.microsoft.com/office/drawing/2014/main" id="{30CE441D-8F1B-659F-9D97-ECFAFDD94FA0}"/>
                    </a:ext>
                  </a:extLst>
                </p:cNvPr>
                <p:cNvSpPr/>
                <p:nvPr/>
              </p:nvSpPr>
              <p:spPr>
                <a:xfrm>
                  <a:off x="12436735" y="1724697"/>
                  <a:ext cx="4655541" cy="9514803"/>
                </a:xfrm>
                <a:prstGeom prst="roundRect">
                  <a:avLst>
                    <a:gd name="adj" fmla="val 3252"/>
                  </a:avLst>
                </a:prstGeom>
                <a:grpFill/>
                <a:ln w="30480">
                  <a:noFill/>
                  <a:prstDash val="solid"/>
                </a:ln>
              </p:spPr>
              <p:txBody>
                <a:bodyPr>
                  <a:spAutoFit/>
                </a:bodyPr>
                <a:lstStyle/>
                <a:p>
                  <a:endParaRPr lang="ko-KR" altLang="en-US" dirty="0"/>
                </a:p>
              </p:txBody>
            </p:sp>
            <p:sp>
              <p:nvSpPr>
                <p:cNvPr id="23" name="TextBox 22">
                  <a:extLst>
                    <a:ext uri="{FF2B5EF4-FFF2-40B4-BE49-F238E27FC236}">
                      <a16:creationId xmlns:a16="http://schemas.microsoft.com/office/drawing/2014/main" id="{8CAFEC59-0FDB-DDD2-C989-627B80AE7A82}"/>
                    </a:ext>
                  </a:extLst>
                </p:cNvPr>
                <p:cNvSpPr txBox="1"/>
                <p:nvPr/>
              </p:nvSpPr>
              <p:spPr>
                <a:xfrm>
                  <a:off x="12741125" y="2143627"/>
                  <a:ext cx="1283421" cy="375385"/>
                </a:xfrm>
                <a:prstGeom prst="rect">
                  <a:avLst/>
                </a:prstGeom>
                <a:grpFill/>
                <a:ln>
                  <a:noFill/>
                </a:ln>
              </p:spPr>
              <p:txBody>
                <a:bodyPr wrap="square" anchor="ctr" anchorCtr="0">
                  <a:spAutoFit/>
                </a:bodyPr>
                <a:lstStyle/>
                <a:p>
                  <a:r>
                    <a:rPr lang="ko-KR" altLang="en-US" sz="1600" dirty="0">
                      <a:solidFill>
                        <a:schemeClr val="bg1"/>
                      </a:solidFill>
                      <a:latin typeface="210 콤퓨타세탁 L" panose="02020603020101020101" pitchFamily="18" charset="-127"/>
                      <a:ea typeface="210 콤퓨타세탁 L" panose="02020603020101020101" pitchFamily="18" charset="-127"/>
                    </a:rPr>
                    <a:t>정준혁</a:t>
                  </a:r>
                </a:p>
              </p:txBody>
            </p:sp>
          </p:grpSp>
          <p:sp>
            <p:nvSpPr>
              <p:cNvPr id="33" name="TextBox 32">
                <a:extLst>
                  <a:ext uri="{FF2B5EF4-FFF2-40B4-BE49-F238E27FC236}">
                    <a16:creationId xmlns:a16="http://schemas.microsoft.com/office/drawing/2014/main" id="{9A3166DF-FF14-BB8F-FFD4-23D7A7ADA0EE}"/>
                  </a:ext>
                </a:extLst>
              </p:cNvPr>
              <p:cNvSpPr txBox="1"/>
              <p:nvPr/>
            </p:nvSpPr>
            <p:spPr>
              <a:xfrm>
                <a:off x="14101303" y="2747391"/>
                <a:ext cx="4185352" cy="639865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:r>
                  <a:rPr lang="ko-KR" altLang="en-US" sz="1400" dirty="0">
                    <a:solidFill>
                      <a:srgbClr val="0000CC"/>
                    </a:solidFill>
                    <a:latin typeface="210 콤퓨타세탁 L" panose="02020603020101020101" pitchFamily="18" charset="-127"/>
                    <a:ea typeface="210 콤퓨타세탁 L" panose="02020603020101020101" pitchFamily="18" charset="-127"/>
                  </a:rPr>
                  <a:t>시각화</a:t>
                </a:r>
                <a:r>
                  <a:rPr lang="en-US" altLang="ko-KR" sz="1400" dirty="0">
                    <a:solidFill>
                      <a:srgbClr val="0000CC"/>
                    </a:solidFill>
                    <a:latin typeface="210 콤퓨타세탁 L" panose="02020603020101020101" pitchFamily="18" charset="-127"/>
                    <a:ea typeface="210 콤퓨타세탁 L" panose="02020603020101020101" pitchFamily="18" charset="-127"/>
                  </a:rPr>
                  <a:t>(</a:t>
                </a:r>
                <a:r>
                  <a:rPr lang="ko-KR" altLang="en-US" sz="1400" dirty="0">
                    <a:solidFill>
                      <a:srgbClr val="0000CC"/>
                    </a:solidFill>
                    <a:latin typeface="210 콤퓨타세탁 L" panose="02020603020101020101" pitchFamily="18" charset="-127"/>
                    <a:ea typeface="210 콤퓨타세탁 L" panose="02020603020101020101" pitchFamily="18" charset="-127"/>
                  </a:rPr>
                  <a:t>외부 대시보드</a:t>
                </a:r>
                <a:r>
                  <a:rPr lang="en-US" altLang="ko-KR" sz="1400" dirty="0">
                    <a:solidFill>
                      <a:srgbClr val="0000CC"/>
                    </a:solidFill>
                    <a:latin typeface="210 콤퓨타세탁 L" panose="02020603020101020101" pitchFamily="18" charset="-127"/>
                    <a:ea typeface="210 콤퓨타세탁 L" panose="02020603020101020101" pitchFamily="18" charset="-127"/>
                  </a:rPr>
                  <a:t>) </a:t>
                </a:r>
                <a:r>
                  <a:rPr lang="ko-KR" altLang="en-US" sz="1400" dirty="0">
                    <a:solidFill>
                      <a:srgbClr val="0000CC"/>
                    </a:solidFill>
                    <a:latin typeface="210 콤퓨타세탁 L" panose="02020603020101020101" pitchFamily="18" charset="-127"/>
                    <a:ea typeface="210 콤퓨타세탁 L" panose="02020603020101020101" pitchFamily="18" charset="-127"/>
                  </a:rPr>
                  <a:t>담당자</a:t>
                </a:r>
              </a:p>
            </p:txBody>
          </p:sp>
        </p:grpSp>
        <p:pic>
          <p:nvPicPr>
            <p:cNvPr id="6" name="그림 5">
              <a:extLst>
                <a:ext uri="{FF2B5EF4-FFF2-40B4-BE49-F238E27FC236}">
                  <a16:creationId xmlns:a16="http://schemas.microsoft.com/office/drawing/2014/main" id="{8368FDC2-F91A-4285-631D-D813B1DC74F3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1814651" y="5027611"/>
              <a:ext cx="6778800" cy="6778799"/>
            </a:xfrm>
            <a:prstGeom prst="rect">
              <a:avLst/>
            </a:prstGeom>
          </p:spPr>
        </p:pic>
      </p:grpSp>
      <p:grpSp>
        <p:nvGrpSpPr>
          <p:cNvPr id="4" name="그룹 3">
            <a:extLst>
              <a:ext uri="{FF2B5EF4-FFF2-40B4-BE49-F238E27FC236}">
                <a16:creationId xmlns:a16="http://schemas.microsoft.com/office/drawing/2014/main" id="{CFD62E71-2287-2F8C-56B4-A77697901C94}"/>
              </a:ext>
            </a:extLst>
          </p:cNvPr>
          <p:cNvGrpSpPr/>
          <p:nvPr/>
        </p:nvGrpSpPr>
        <p:grpSpPr>
          <a:xfrm>
            <a:off x="11005364" y="6014318"/>
            <a:ext cx="4113818" cy="4858683"/>
            <a:chOff x="5754600" y="2696340"/>
            <a:chExt cx="6778800" cy="9091447"/>
          </a:xfrm>
        </p:grpSpPr>
        <p:grpSp>
          <p:nvGrpSpPr>
            <p:cNvPr id="17" name="그룹 16">
              <a:extLst>
                <a:ext uri="{FF2B5EF4-FFF2-40B4-BE49-F238E27FC236}">
                  <a16:creationId xmlns:a16="http://schemas.microsoft.com/office/drawing/2014/main" id="{71A5BF8C-C710-1706-3DA7-6B2E025CBB37}"/>
                </a:ext>
              </a:extLst>
            </p:cNvPr>
            <p:cNvGrpSpPr/>
            <p:nvPr/>
          </p:nvGrpSpPr>
          <p:grpSpPr>
            <a:xfrm>
              <a:off x="5754600" y="2696340"/>
              <a:ext cx="6778800" cy="9091447"/>
              <a:chOff x="5801913" y="2696340"/>
              <a:chExt cx="6778800" cy="9091447"/>
            </a:xfrm>
          </p:grpSpPr>
          <p:sp>
            <p:nvSpPr>
              <p:cNvPr id="10" name="Shape 5">
                <a:extLst>
                  <a:ext uri="{FF2B5EF4-FFF2-40B4-BE49-F238E27FC236}">
                    <a16:creationId xmlns:a16="http://schemas.microsoft.com/office/drawing/2014/main" id="{1D7BA43C-6267-5A4E-4214-5150B49E7223}"/>
                  </a:ext>
                </a:extLst>
              </p:cNvPr>
              <p:cNvSpPr/>
              <p:nvPr/>
            </p:nvSpPr>
            <p:spPr>
              <a:xfrm>
                <a:off x="6714000" y="2696340"/>
                <a:ext cx="4860000" cy="8581256"/>
              </a:xfrm>
              <a:prstGeom prst="roundRect">
                <a:avLst>
                  <a:gd name="adj" fmla="val 3252"/>
                </a:avLst>
              </a:prstGeom>
              <a:gradFill>
                <a:gsLst>
                  <a:gs pos="0">
                    <a:srgbClr val="00B0F0"/>
                  </a:gs>
                  <a:gs pos="100000">
                    <a:schemeClr val="accent1">
                      <a:alpha val="20000"/>
                      <a:lumMod val="30000"/>
                      <a:lumOff val="70000"/>
                    </a:schemeClr>
                  </a:gs>
                </a:gsLst>
                <a:lin ang="5400000" scaled="1"/>
              </a:gradFill>
              <a:ln w="30480">
                <a:noFill/>
                <a:prstDash val="solid"/>
              </a:ln>
            </p:spPr>
            <p:txBody>
              <a:bodyPr/>
              <a:lstStyle/>
              <a:p>
                <a:endParaRPr lang="ko-KR" altLang="en-US" dirty="0"/>
              </a:p>
            </p:txBody>
          </p:sp>
          <p:pic>
            <p:nvPicPr>
              <p:cNvPr id="8" name="그림 7">
                <a:extLst>
                  <a:ext uri="{FF2B5EF4-FFF2-40B4-BE49-F238E27FC236}">
                    <a16:creationId xmlns:a16="http://schemas.microsoft.com/office/drawing/2014/main" id="{0CDA9025-AA5A-6293-C237-B4481BCF1B41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4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5801913" y="5008987"/>
                <a:ext cx="6778800" cy="6778800"/>
              </a:xfrm>
              <a:prstGeom prst="rect">
                <a:avLst/>
              </a:prstGeom>
            </p:spPr>
          </p:pic>
        </p:grpSp>
        <p:grpSp>
          <p:nvGrpSpPr>
            <p:cNvPr id="49" name="그룹 48">
              <a:extLst>
                <a:ext uri="{FF2B5EF4-FFF2-40B4-BE49-F238E27FC236}">
                  <a16:creationId xmlns:a16="http://schemas.microsoft.com/office/drawing/2014/main" id="{E02C06A8-0B94-168B-1833-63EB70581EB3}"/>
                </a:ext>
              </a:extLst>
            </p:cNvPr>
            <p:cNvGrpSpPr/>
            <p:nvPr/>
          </p:nvGrpSpPr>
          <p:grpSpPr>
            <a:xfrm>
              <a:off x="6961906" y="3102854"/>
              <a:ext cx="4372748" cy="1105481"/>
              <a:chOff x="7275816" y="3102854"/>
              <a:chExt cx="4372748" cy="1105481"/>
            </a:xfrm>
          </p:grpSpPr>
          <p:sp>
            <p:nvSpPr>
              <p:cNvPr id="21" name="TextBox 20">
                <a:extLst>
                  <a:ext uri="{FF2B5EF4-FFF2-40B4-BE49-F238E27FC236}">
                    <a16:creationId xmlns:a16="http://schemas.microsoft.com/office/drawing/2014/main" id="{5F9620AC-9AD4-D160-984D-8973D06A0B9A}"/>
                  </a:ext>
                </a:extLst>
              </p:cNvPr>
              <p:cNvSpPr txBox="1"/>
              <p:nvPr/>
            </p:nvSpPr>
            <p:spPr>
              <a:xfrm>
                <a:off x="7275818" y="3102854"/>
                <a:ext cx="1320810" cy="338554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anchor="ctr" anchorCtr="0">
                <a:spAutoFit/>
              </a:bodyPr>
              <a:lstStyle/>
              <a:p>
                <a:r>
                  <a:rPr lang="ko-KR" altLang="en-US" sz="1600" dirty="0">
                    <a:solidFill>
                      <a:schemeClr val="bg1"/>
                    </a:solidFill>
                    <a:latin typeface="210 콤퓨타세탁 L" panose="02020603020101020101" pitchFamily="18" charset="-127"/>
                    <a:ea typeface="210 콤퓨타세탁 L" panose="02020603020101020101" pitchFamily="18" charset="-127"/>
                  </a:rPr>
                  <a:t>고현수</a:t>
                </a:r>
              </a:p>
            </p:txBody>
          </p:sp>
          <p:sp>
            <p:nvSpPr>
              <p:cNvPr id="32" name="TextBox 31">
                <a:extLst>
                  <a:ext uri="{FF2B5EF4-FFF2-40B4-BE49-F238E27FC236}">
                    <a16:creationId xmlns:a16="http://schemas.microsoft.com/office/drawing/2014/main" id="{197BE2DE-B5CA-87E7-CA37-9B7E979D2B6A}"/>
                  </a:ext>
                </a:extLst>
              </p:cNvPr>
              <p:cNvSpPr txBox="1"/>
              <p:nvPr/>
            </p:nvSpPr>
            <p:spPr>
              <a:xfrm>
                <a:off x="7275816" y="3632430"/>
                <a:ext cx="4372748" cy="57590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ko-KR" altLang="en-US" sz="1400" dirty="0">
                    <a:solidFill>
                      <a:srgbClr val="0000CC"/>
                    </a:solidFill>
                    <a:latin typeface="210 콤퓨타세탁 L" panose="02020603020101020101" pitchFamily="18" charset="-127"/>
                    <a:ea typeface="210 콤퓨타세탁 L" panose="02020603020101020101" pitchFamily="18" charset="-127"/>
                  </a:rPr>
                  <a:t>보안</a:t>
                </a:r>
                <a:r>
                  <a:rPr lang="en-US" altLang="ko-KR" sz="1400" dirty="0">
                    <a:solidFill>
                      <a:srgbClr val="0000CC"/>
                    </a:solidFill>
                    <a:latin typeface="210 콤퓨타세탁 L" panose="02020603020101020101" pitchFamily="18" charset="-127"/>
                    <a:ea typeface="210 콤퓨타세탁 L" panose="02020603020101020101" pitchFamily="18" charset="-127"/>
                  </a:rPr>
                  <a:t>(</a:t>
                </a:r>
                <a:r>
                  <a:rPr lang="ko-KR" altLang="en-US" sz="1400" dirty="0">
                    <a:solidFill>
                      <a:srgbClr val="0000CC"/>
                    </a:solidFill>
                    <a:latin typeface="210 콤퓨타세탁 L" panose="02020603020101020101" pitchFamily="18" charset="-127"/>
                    <a:ea typeface="210 콤퓨타세탁 L" panose="02020603020101020101" pitchFamily="18" charset="-127"/>
                  </a:rPr>
                  <a:t>탐지</a:t>
                </a:r>
                <a:r>
                  <a:rPr lang="en-US" altLang="ko-KR" sz="1400" dirty="0">
                    <a:solidFill>
                      <a:srgbClr val="0000CC"/>
                    </a:solidFill>
                    <a:latin typeface="210 콤퓨타세탁 L" panose="02020603020101020101" pitchFamily="18" charset="-127"/>
                    <a:ea typeface="210 콤퓨타세탁 L" panose="02020603020101020101" pitchFamily="18" charset="-127"/>
                  </a:rPr>
                  <a:t>/</a:t>
                </a:r>
                <a:r>
                  <a:rPr lang="ko-KR" altLang="en-US" sz="1400" dirty="0">
                    <a:solidFill>
                      <a:srgbClr val="0000CC"/>
                    </a:solidFill>
                    <a:latin typeface="210 콤퓨타세탁 L" panose="02020603020101020101" pitchFamily="18" charset="-127"/>
                    <a:ea typeface="210 콤퓨타세탁 L" panose="02020603020101020101" pitchFamily="18" charset="-127"/>
                  </a:rPr>
                  <a:t>대응</a:t>
                </a:r>
                <a:r>
                  <a:rPr lang="en-US" altLang="ko-KR" sz="1400" dirty="0">
                    <a:solidFill>
                      <a:srgbClr val="0000CC"/>
                    </a:solidFill>
                    <a:latin typeface="210 콤퓨타세탁 L" panose="02020603020101020101" pitchFamily="18" charset="-127"/>
                    <a:ea typeface="210 콤퓨타세탁 L" panose="02020603020101020101" pitchFamily="18" charset="-127"/>
                  </a:rPr>
                  <a:t>/</a:t>
                </a:r>
                <a:r>
                  <a:rPr lang="ko-KR" altLang="en-US" sz="1400" dirty="0">
                    <a:solidFill>
                      <a:srgbClr val="0000CC"/>
                    </a:solidFill>
                    <a:latin typeface="210 콤퓨타세탁 L" panose="02020603020101020101" pitchFamily="18" charset="-127"/>
                    <a:ea typeface="210 콤퓨타세탁 L" panose="02020603020101020101" pitchFamily="18" charset="-127"/>
                  </a:rPr>
                  <a:t>격리</a:t>
                </a:r>
                <a:r>
                  <a:rPr lang="en-US" altLang="ko-KR" sz="1400" dirty="0">
                    <a:solidFill>
                      <a:srgbClr val="0000CC"/>
                    </a:solidFill>
                    <a:latin typeface="210 콤퓨타세탁 L" panose="02020603020101020101" pitchFamily="18" charset="-127"/>
                    <a:ea typeface="210 콤퓨타세탁 L" panose="02020603020101020101" pitchFamily="18" charset="-127"/>
                  </a:rPr>
                  <a:t>) </a:t>
                </a:r>
                <a:r>
                  <a:rPr lang="ko-KR" altLang="en-US" sz="1400" dirty="0">
                    <a:solidFill>
                      <a:srgbClr val="0000CC"/>
                    </a:solidFill>
                    <a:latin typeface="210 콤퓨타세탁 L" panose="02020603020101020101" pitchFamily="18" charset="-127"/>
                    <a:ea typeface="210 콤퓨타세탁 L" panose="02020603020101020101" pitchFamily="18" charset="-127"/>
                  </a:rPr>
                  <a:t>담당자</a:t>
                </a:r>
              </a:p>
            </p:txBody>
          </p:sp>
        </p:grpSp>
      </p:grpSp>
      <p:grpSp>
        <p:nvGrpSpPr>
          <p:cNvPr id="24" name="그룹 23">
            <a:extLst>
              <a:ext uri="{FF2B5EF4-FFF2-40B4-BE49-F238E27FC236}">
                <a16:creationId xmlns:a16="http://schemas.microsoft.com/office/drawing/2014/main" id="{68F58F57-49C7-3C8F-473E-11F593BD8201}"/>
              </a:ext>
            </a:extLst>
          </p:cNvPr>
          <p:cNvGrpSpPr/>
          <p:nvPr/>
        </p:nvGrpSpPr>
        <p:grpSpPr>
          <a:xfrm>
            <a:off x="-211545" y="2848740"/>
            <a:ext cx="16862541" cy="8543160"/>
            <a:chOff x="-211545" y="2848740"/>
            <a:chExt cx="16862541" cy="8543160"/>
          </a:xfrm>
        </p:grpSpPr>
        <p:sp>
          <p:nvSpPr>
            <p:cNvPr id="5" name="Shape 1">
              <a:hlinkClick r:id="rId5" action="ppaction://hlinksldjump"/>
              <a:extLst>
                <a:ext uri="{FF2B5EF4-FFF2-40B4-BE49-F238E27FC236}">
                  <a16:creationId xmlns:a16="http://schemas.microsoft.com/office/drawing/2014/main" id="{3E3A7064-CB65-C8D7-05EE-C05AF202B0D8}"/>
                </a:ext>
              </a:extLst>
            </p:cNvPr>
            <p:cNvSpPr/>
            <p:nvPr/>
          </p:nvSpPr>
          <p:spPr>
            <a:xfrm>
              <a:off x="727171" y="2848740"/>
              <a:ext cx="10605586" cy="8543160"/>
            </a:xfrm>
            <a:prstGeom prst="roundRect">
              <a:avLst>
                <a:gd name="adj" fmla="val 3252"/>
              </a:avLst>
            </a:prstGeom>
            <a:gradFill>
              <a:gsLst>
                <a:gs pos="0">
                  <a:srgbClr val="00B0F0"/>
                </a:gs>
                <a:gs pos="100000">
                  <a:schemeClr val="accent1">
                    <a:alpha val="20000"/>
                    <a:lumMod val="30000"/>
                    <a:lumOff val="70000"/>
                  </a:schemeClr>
                </a:gs>
              </a:gsLst>
              <a:lin ang="5400000" scaled="1"/>
            </a:gradFill>
            <a:ln w="30480">
              <a:noFill/>
              <a:prstDash val="solid"/>
            </a:ln>
          </p:spPr>
          <p:txBody>
            <a:bodyPr/>
            <a:lstStyle/>
            <a:p>
              <a:endParaRPr lang="ko-KR" altLang="en-US" dirty="0"/>
            </a:p>
          </p:txBody>
        </p:sp>
        <p:sp>
          <p:nvSpPr>
            <p:cNvPr id="19" name="TextBox 18">
              <a:extLst>
                <a:ext uri="{FF2B5EF4-FFF2-40B4-BE49-F238E27FC236}">
                  <a16:creationId xmlns:a16="http://schemas.microsoft.com/office/drawing/2014/main" id="{6033919D-1589-BFC9-4230-D76DC1849FA7}"/>
                </a:ext>
              </a:extLst>
            </p:cNvPr>
            <p:cNvSpPr txBox="1"/>
            <p:nvPr/>
          </p:nvSpPr>
          <p:spPr>
            <a:xfrm>
              <a:off x="1043129" y="3078114"/>
              <a:ext cx="2139266" cy="525059"/>
            </a:xfrm>
            <a:prstGeom prst="rect">
              <a:avLst/>
            </a:prstGeom>
            <a:noFill/>
          </p:spPr>
          <p:txBody>
            <a:bodyPr wrap="square" rtlCol="0" anchor="ctr" anchorCtr="0">
              <a:spAutoFit/>
            </a:bodyPr>
            <a:lstStyle/>
            <a:p>
              <a:r>
                <a:rPr lang="ko-KR" altLang="en-US" sz="3200" dirty="0">
                  <a:solidFill>
                    <a:schemeClr val="bg1"/>
                  </a:solidFill>
                  <a:latin typeface="210 콤퓨타세탁 L" panose="02020603020101020101" pitchFamily="18" charset="-127"/>
                  <a:ea typeface="210 콤퓨타세탁 L" panose="02020603020101020101" pitchFamily="18" charset="-127"/>
                </a:rPr>
                <a:t>정상호</a:t>
              </a:r>
              <a:r>
                <a:rPr lang="en-US" altLang="ko-KR" sz="3200" dirty="0">
                  <a:solidFill>
                    <a:schemeClr val="bg1"/>
                  </a:solidFill>
                  <a:latin typeface="210 콤퓨타세탁 L" panose="02020603020101020101" pitchFamily="18" charset="-127"/>
                  <a:ea typeface="210 콤퓨타세탁 L" panose="02020603020101020101" pitchFamily="18" charset="-127"/>
                </a:rPr>
                <a:t>(C)</a:t>
              </a:r>
              <a:endParaRPr lang="ko-KR" altLang="en-US" sz="3200" dirty="0">
                <a:solidFill>
                  <a:schemeClr val="bg1"/>
                </a:solidFill>
                <a:latin typeface="210 콤퓨타세탁 L" panose="02020603020101020101" pitchFamily="18" charset="-127"/>
                <a:ea typeface="210 콤퓨타세탁 L" panose="02020603020101020101" pitchFamily="18" charset="-127"/>
              </a:endParaRPr>
            </a:p>
          </p:txBody>
        </p:sp>
        <p:sp>
          <p:nvSpPr>
            <p:cNvPr id="31" name="TextBox 30">
              <a:extLst>
                <a:ext uri="{FF2B5EF4-FFF2-40B4-BE49-F238E27FC236}">
                  <a16:creationId xmlns:a16="http://schemas.microsoft.com/office/drawing/2014/main" id="{2E37E5D9-79B3-E3C8-D892-372DF33C50EE}"/>
                </a:ext>
              </a:extLst>
            </p:cNvPr>
            <p:cNvSpPr txBox="1"/>
            <p:nvPr/>
          </p:nvSpPr>
          <p:spPr>
            <a:xfrm>
              <a:off x="1014372" y="3688990"/>
              <a:ext cx="3100428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ko-KR" altLang="en-US" sz="2400" dirty="0">
                  <a:solidFill>
                    <a:srgbClr val="0000CC"/>
                  </a:solidFill>
                  <a:latin typeface="210 콤퓨타세탁 L" panose="02020603020101020101" pitchFamily="18" charset="-127"/>
                  <a:ea typeface="210 콤퓨타세탁 L" panose="02020603020101020101" pitchFamily="18" charset="-127"/>
                </a:rPr>
                <a:t>구성</a:t>
              </a:r>
              <a:r>
                <a:rPr lang="en-US" altLang="ko-KR" sz="2400" dirty="0">
                  <a:solidFill>
                    <a:srgbClr val="0000CC"/>
                  </a:solidFill>
                  <a:latin typeface="210 콤퓨타세탁 L" panose="02020603020101020101" pitchFamily="18" charset="-127"/>
                  <a:ea typeface="210 콤퓨타세탁 L" panose="02020603020101020101" pitchFamily="18" charset="-127"/>
                </a:rPr>
                <a:t>(</a:t>
              </a:r>
              <a:r>
                <a:rPr lang="ko-KR" altLang="en-US" sz="2400" dirty="0">
                  <a:solidFill>
                    <a:srgbClr val="0000CC"/>
                  </a:solidFill>
                  <a:latin typeface="210 콤퓨타세탁 L" panose="02020603020101020101" pitchFamily="18" charset="-127"/>
                  <a:ea typeface="210 콤퓨타세탁 L" panose="02020603020101020101" pitchFamily="18" charset="-127"/>
                </a:rPr>
                <a:t>아키텍처</a:t>
              </a:r>
              <a:r>
                <a:rPr lang="en-US" altLang="ko-KR" sz="2400" dirty="0">
                  <a:solidFill>
                    <a:srgbClr val="0000CC"/>
                  </a:solidFill>
                  <a:latin typeface="210 콤퓨타세탁 L" panose="02020603020101020101" pitchFamily="18" charset="-127"/>
                  <a:ea typeface="210 콤퓨타세탁 L" panose="02020603020101020101" pitchFamily="18" charset="-127"/>
                </a:rPr>
                <a:t>) </a:t>
              </a:r>
              <a:r>
                <a:rPr lang="ko-KR" altLang="en-US" sz="2400" dirty="0">
                  <a:solidFill>
                    <a:srgbClr val="0000CC"/>
                  </a:solidFill>
                  <a:latin typeface="210 콤퓨타세탁 L" panose="02020603020101020101" pitchFamily="18" charset="-127"/>
                  <a:ea typeface="210 콤퓨타세탁 L" panose="02020603020101020101" pitchFamily="18" charset="-127"/>
                </a:rPr>
                <a:t>담당자</a:t>
              </a:r>
            </a:p>
          </p:txBody>
        </p:sp>
        <p:pic>
          <p:nvPicPr>
            <p:cNvPr id="11" name="그림 10">
              <a:extLst>
                <a:ext uri="{FF2B5EF4-FFF2-40B4-BE49-F238E27FC236}">
                  <a16:creationId xmlns:a16="http://schemas.microsoft.com/office/drawing/2014/main" id="{4C9F5F09-F02A-23D1-50C3-ED14C82EFAB3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-211545" y="4612380"/>
              <a:ext cx="6779520" cy="6779520"/>
            </a:xfrm>
            <a:prstGeom prst="rect">
              <a:avLst/>
            </a:prstGeom>
          </p:spPr>
        </p:pic>
        <p:grpSp>
          <p:nvGrpSpPr>
            <p:cNvPr id="18" name="그룹 17">
              <a:extLst>
                <a:ext uri="{FF2B5EF4-FFF2-40B4-BE49-F238E27FC236}">
                  <a16:creationId xmlns:a16="http://schemas.microsoft.com/office/drawing/2014/main" id="{62025325-338F-B454-FAE7-11AF51414A1E}"/>
                </a:ext>
              </a:extLst>
            </p:cNvPr>
            <p:cNvGrpSpPr/>
            <p:nvPr/>
          </p:nvGrpSpPr>
          <p:grpSpPr>
            <a:xfrm>
              <a:off x="6056604" y="5258008"/>
              <a:ext cx="10594392" cy="2364140"/>
              <a:chOff x="7708280" y="5829560"/>
              <a:chExt cx="10594392" cy="2364140"/>
            </a:xfrm>
          </p:grpSpPr>
          <p:sp>
            <p:nvSpPr>
              <p:cNvPr id="9" name="Text 2">
                <a:extLst>
                  <a:ext uri="{FF2B5EF4-FFF2-40B4-BE49-F238E27FC236}">
                    <a16:creationId xmlns:a16="http://schemas.microsoft.com/office/drawing/2014/main" id="{3343BA84-DFE0-07E4-6775-2D3C68B73E7B}"/>
                  </a:ext>
                </a:extLst>
              </p:cNvPr>
              <p:cNvSpPr/>
              <p:nvPr/>
            </p:nvSpPr>
            <p:spPr>
              <a:xfrm>
                <a:off x="7801496" y="5829560"/>
                <a:ext cx="10501176" cy="371897"/>
              </a:xfrm>
              <a:prstGeom prst="rect">
                <a:avLst/>
              </a:prstGeom>
              <a:noFill/>
              <a:ln/>
            </p:spPr>
            <p:txBody>
              <a:bodyPr wrap="square" lIns="0" tIns="0" rIns="0" bIns="0" rtlCol="0" anchor="ctr" anchorCtr="0">
                <a:spAutoFit/>
              </a:bodyPr>
              <a:lstStyle/>
              <a:p>
                <a:pPr marL="342900" indent="-342900" algn="l">
                  <a:lnSpc>
                    <a:spcPts val="2850"/>
                  </a:lnSpc>
                  <a:buSzPct val="100000"/>
                  <a:buFont typeface="Wingdings" panose="05000000000000000000" pitchFamily="2" charset="2"/>
                  <a:buChar char="Ø"/>
                </a:pPr>
                <a:r>
                  <a:rPr lang="en-US" sz="2400" dirty="0">
                    <a:latin typeface="210 콤퓨타세탁 L" panose="02020603020101020101" pitchFamily="18" charset="-127"/>
                    <a:ea typeface="210 콤퓨타세탁 L" panose="02020603020101020101" pitchFamily="18" charset="-127"/>
                    <a:cs typeface="Martel Sans" pitchFamily="34" charset="-120"/>
                  </a:rPr>
                  <a:t>AWS IoT Core </a:t>
                </a:r>
                <a:r>
                  <a:rPr lang="en-US" sz="2400" dirty="0" err="1">
                    <a:latin typeface="210 콤퓨타세탁 L" panose="02020603020101020101" pitchFamily="18" charset="-127"/>
                    <a:ea typeface="210 콤퓨타세탁 L" panose="02020603020101020101" pitchFamily="18" charset="-127"/>
                    <a:cs typeface="Martel Sans" pitchFamily="34" charset="-120"/>
                  </a:rPr>
                  <a:t>설정</a:t>
                </a:r>
                <a:r>
                  <a:rPr lang="en-US" sz="2400" dirty="0">
                    <a:latin typeface="210 콤퓨타세탁 L" panose="02020603020101020101" pitchFamily="18" charset="-127"/>
                    <a:ea typeface="210 콤퓨타세탁 L" panose="02020603020101020101" pitchFamily="18" charset="-127"/>
                    <a:cs typeface="Martel Sans" pitchFamily="34" charset="-120"/>
                  </a:rPr>
                  <a:t> </a:t>
                </a:r>
              </a:p>
            </p:txBody>
          </p:sp>
          <p:sp>
            <p:nvSpPr>
              <p:cNvPr id="13" name="Text 3">
                <a:extLst>
                  <a:ext uri="{FF2B5EF4-FFF2-40B4-BE49-F238E27FC236}">
                    <a16:creationId xmlns:a16="http://schemas.microsoft.com/office/drawing/2014/main" id="{DC6D024E-1029-F50B-82DB-07175011A98C}"/>
                  </a:ext>
                </a:extLst>
              </p:cNvPr>
              <p:cNvSpPr/>
              <p:nvPr/>
            </p:nvSpPr>
            <p:spPr>
              <a:xfrm>
                <a:off x="7801496" y="7821803"/>
                <a:ext cx="5236654" cy="371897"/>
              </a:xfrm>
              <a:prstGeom prst="rect">
                <a:avLst/>
              </a:prstGeom>
              <a:noFill/>
              <a:ln/>
            </p:spPr>
            <p:txBody>
              <a:bodyPr wrap="square" lIns="0" tIns="0" rIns="0" bIns="0" rtlCol="0" anchor="ctr" anchorCtr="0">
                <a:spAutoFit/>
              </a:bodyPr>
              <a:lstStyle/>
              <a:p>
                <a:pPr marL="342900" indent="-342900" algn="l">
                  <a:lnSpc>
                    <a:spcPts val="2850"/>
                  </a:lnSpc>
                  <a:buSzPct val="100000"/>
                  <a:buFont typeface="Wingdings" panose="05000000000000000000" pitchFamily="2" charset="2"/>
                  <a:buChar char="Ø"/>
                </a:pPr>
                <a:r>
                  <a:rPr lang="en-US" sz="2400" dirty="0">
                    <a:latin typeface="210 콤퓨타세탁 L" panose="02020603020101020101" pitchFamily="18" charset="-127"/>
                    <a:ea typeface="210 콤퓨타세탁 L" panose="02020603020101020101" pitchFamily="18" charset="-127"/>
                    <a:cs typeface="Martel Sans" pitchFamily="34" charset="-120"/>
                  </a:rPr>
                  <a:t>IoT Rule 설계 및 S3 라우팅 구성</a:t>
                </a:r>
                <a:endParaRPr lang="en-US" sz="2400" dirty="0">
                  <a:latin typeface="210 콤퓨타세탁 L" panose="02020603020101020101" pitchFamily="18" charset="-127"/>
                  <a:ea typeface="210 콤퓨타세탁 L" panose="02020603020101020101" pitchFamily="18" charset="-127"/>
                </a:endParaRPr>
              </a:p>
            </p:txBody>
          </p:sp>
          <p:sp>
            <p:nvSpPr>
              <p:cNvPr id="16" name="TextBox 15">
                <a:extLst>
                  <a:ext uri="{FF2B5EF4-FFF2-40B4-BE49-F238E27FC236}">
                    <a16:creationId xmlns:a16="http://schemas.microsoft.com/office/drawing/2014/main" id="{E08574F8-D084-733C-EBBB-62BDFA51DB95}"/>
                  </a:ext>
                </a:extLst>
              </p:cNvPr>
              <p:cNvSpPr txBox="1"/>
              <p:nvPr/>
            </p:nvSpPr>
            <p:spPr>
              <a:xfrm>
                <a:off x="7708280" y="6726852"/>
                <a:ext cx="5329870" cy="46423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342900" indent="-342900">
                  <a:lnSpc>
                    <a:spcPts val="2850"/>
                  </a:lnSpc>
                  <a:buSzPct val="100000"/>
                  <a:buFont typeface="Wingdings" panose="05000000000000000000" pitchFamily="2" charset="2"/>
                  <a:buChar char="Ø"/>
                </a:pPr>
                <a:r>
                  <a:rPr lang="en-US" altLang="ko-KR" sz="2400" dirty="0">
                    <a:latin typeface="210 콤퓨타세탁 L" panose="02020603020101020101" pitchFamily="18" charset="-127"/>
                    <a:ea typeface="210 콤퓨타세탁 L" panose="02020603020101020101" pitchFamily="18" charset="-127"/>
                    <a:cs typeface="Martel Sans" pitchFamily="34" charset="-120"/>
                  </a:rPr>
                  <a:t>Thing/</a:t>
                </a:r>
                <a:r>
                  <a:rPr lang="en-US" altLang="ko-KR" sz="2400" dirty="0" err="1">
                    <a:latin typeface="210 콤퓨타세탁 L" panose="02020603020101020101" pitchFamily="18" charset="-127"/>
                    <a:ea typeface="210 콤퓨타세탁 L" panose="02020603020101020101" pitchFamily="18" charset="-127"/>
                    <a:cs typeface="Martel Sans" pitchFamily="34" charset="-120"/>
                  </a:rPr>
                  <a:t>인증서</a:t>
                </a:r>
                <a:r>
                  <a:rPr lang="en-US" altLang="ko-KR" sz="2400" dirty="0">
                    <a:latin typeface="210 콤퓨타세탁 L" panose="02020603020101020101" pitchFamily="18" charset="-127"/>
                    <a:ea typeface="210 콤퓨타세탁 L" panose="02020603020101020101" pitchFamily="18" charset="-127"/>
                    <a:cs typeface="Martel Sans" pitchFamily="34" charset="-120"/>
                  </a:rPr>
                  <a:t>/IoT Policy </a:t>
                </a:r>
                <a:r>
                  <a:rPr lang="en-US" altLang="ko-KR" sz="2400" dirty="0" err="1">
                    <a:latin typeface="210 콤퓨타세탁 L" panose="02020603020101020101" pitchFamily="18" charset="-127"/>
                    <a:ea typeface="210 콤퓨타세탁 L" panose="02020603020101020101" pitchFamily="18" charset="-127"/>
                    <a:cs typeface="Martel Sans" pitchFamily="34" charset="-120"/>
                  </a:rPr>
                  <a:t>관리</a:t>
                </a:r>
                <a:endParaRPr lang="en-US" altLang="ko-KR" sz="2400" dirty="0">
                  <a:latin typeface="210 콤퓨타세탁 L" panose="02020603020101020101" pitchFamily="18" charset="-127"/>
                  <a:ea typeface="210 콤퓨타세탁 L" panose="02020603020101020101" pitchFamily="18" charset="-127"/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83167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spd="slow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DEDEE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E94A0E5-6C62-15F7-7438-B5D3F291DDB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>
            <a:extLst>
              <a:ext uri="{FF2B5EF4-FFF2-40B4-BE49-F238E27FC236}">
                <a16:creationId xmlns:a16="http://schemas.microsoft.com/office/drawing/2014/main" id="{144ABCE8-A3A9-D3A9-D422-B942EA2E83F1}"/>
              </a:ext>
            </a:extLst>
          </p:cNvPr>
          <p:cNvSpPr txBox="1"/>
          <p:nvPr/>
        </p:nvSpPr>
        <p:spPr>
          <a:xfrm>
            <a:off x="762000" y="419100"/>
            <a:ext cx="4219724" cy="100219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8499"/>
              </a:lnSpc>
            </a:pPr>
            <a:r>
              <a:rPr lang="ko-KR" altLang="en-US" sz="5000" spc="-254" dirty="0">
                <a:solidFill>
                  <a:srgbClr val="4F46E5"/>
                </a:solidFill>
                <a:latin typeface="210 콤퓨타세탁 L" panose="02020603020101020101" pitchFamily="18" charset="-127"/>
                <a:ea typeface="210 콤퓨타세탁 L" panose="02020603020101020101" pitchFamily="18" charset="-127"/>
                <a:cs typeface="210 콤퓨타세탁"/>
                <a:sym typeface="210 콤퓨타세탁"/>
              </a:rPr>
              <a:t>팀 소개</a:t>
            </a:r>
            <a:endParaRPr lang="en-US" sz="5000" spc="-254" dirty="0">
              <a:solidFill>
                <a:srgbClr val="4F46E5"/>
              </a:solidFill>
              <a:latin typeface="210 콤퓨타세탁 L" panose="02020603020101020101" pitchFamily="18" charset="-127"/>
              <a:ea typeface="210 콤퓨타세탁 L" panose="02020603020101020101" pitchFamily="18" charset="-127"/>
              <a:cs typeface="210 콤퓨타세탁"/>
              <a:sym typeface="210 콤퓨타세탁"/>
            </a:endParaRPr>
          </a:p>
        </p:txBody>
      </p:sp>
      <p:grpSp>
        <p:nvGrpSpPr>
          <p:cNvPr id="27" name="그룹 26">
            <a:extLst>
              <a:ext uri="{FF2B5EF4-FFF2-40B4-BE49-F238E27FC236}">
                <a16:creationId xmlns:a16="http://schemas.microsoft.com/office/drawing/2014/main" id="{6002F538-3D34-3A25-26C5-9BAE2DBA7CC2}"/>
              </a:ext>
            </a:extLst>
          </p:cNvPr>
          <p:cNvGrpSpPr/>
          <p:nvPr/>
        </p:nvGrpSpPr>
        <p:grpSpPr>
          <a:xfrm>
            <a:off x="11814651" y="2696340"/>
            <a:ext cx="6778800" cy="8658446"/>
            <a:chOff x="11814651" y="2696340"/>
            <a:chExt cx="6778800" cy="8658446"/>
          </a:xfrm>
        </p:grpSpPr>
        <p:grpSp>
          <p:nvGrpSpPr>
            <p:cNvPr id="34" name="그룹 33">
              <a:extLst>
                <a:ext uri="{FF2B5EF4-FFF2-40B4-BE49-F238E27FC236}">
                  <a16:creationId xmlns:a16="http://schemas.microsoft.com/office/drawing/2014/main" id="{34B4714B-DC82-92E4-3113-188A0F1F5DE0}"/>
                </a:ext>
              </a:extLst>
            </p:cNvPr>
            <p:cNvGrpSpPr/>
            <p:nvPr/>
          </p:nvGrpSpPr>
          <p:grpSpPr>
            <a:xfrm>
              <a:off x="12712442" y="2696340"/>
              <a:ext cx="4860000" cy="8581260"/>
              <a:chOff x="13808335" y="1762797"/>
              <a:chExt cx="4655541" cy="9514803"/>
            </a:xfrm>
            <a:gradFill>
              <a:gsLst>
                <a:gs pos="0">
                  <a:srgbClr val="00B0F0"/>
                </a:gs>
                <a:gs pos="100000">
                  <a:schemeClr val="accent1">
                    <a:alpha val="20000"/>
                    <a:lumMod val="30000"/>
                    <a:lumOff val="70000"/>
                  </a:schemeClr>
                </a:gs>
                <a:gs pos="100000">
                  <a:schemeClr val="accent1">
                    <a:lumMod val="30000"/>
                    <a:lumOff val="70000"/>
                  </a:schemeClr>
                </a:gs>
              </a:gsLst>
              <a:lin ang="5400000" scaled="1"/>
            </a:gradFill>
          </p:grpSpPr>
          <p:grpSp>
            <p:nvGrpSpPr>
              <p:cNvPr id="3" name="그룹 2">
                <a:extLst>
                  <a:ext uri="{FF2B5EF4-FFF2-40B4-BE49-F238E27FC236}">
                    <a16:creationId xmlns:a16="http://schemas.microsoft.com/office/drawing/2014/main" id="{A587D389-9A52-4077-D08E-5DC1528C2125}"/>
                  </a:ext>
                </a:extLst>
              </p:cNvPr>
              <p:cNvGrpSpPr/>
              <p:nvPr/>
            </p:nvGrpSpPr>
            <p:grpSpPr>
              <a:xfrm>
                <a:off x="13808335" y="1762797"/>
                <a:ext cx="4655541" cy="9514803"/>
                <a:chOff x="12436735" y="1724697"/>
                <a:chExt cx="4655541" cy="9514803"/>
              </a:xfrm>
              <a:grpFill/>
            </p:grpSpPr>
            <p:sp>
              <p:nvSpPr>
                <p:cNvPr id="14" name="Shape 9">
                  <a:extLst>
                    <a:ext uri="{FF2B5EF4-FFF2-40B4-BE49-F238E27FC236}">
                      <a16:creationId xmlns:a16="http://schemas.microsoft.com/office/drawing/2014/main" id="{1D8EE71D-0B8C-D7A2-0572-6E71D27F6DCE}"/>
                    </a:ext>
                  </a:extLst>
                </p:cNvPr>
                <p:cNvSpPr/>
                <p:nvPr/>
              </p:nvSpPr>
              <p:spPr>
                <a:xfrm>
                  <a:off x="12436735" y="1724697"/>
                  <a:ext cx="4655541" cy="9514803"/>
                </a:xfrm>
                <a:prstGeom prst="roundRect">
                  <a:avLst>
                    <a:gd name="adj" fmla="val 3252"/>
                  </a:avLst>
                </a:prstGeom>
                <a:grpFill/>
                <a:ln w="30480">
                  <a:noFill/>
                  <a:prstDash val="solid"/>
                </a:ln>
              </p:spPr>
              <p:txBody>
                <a:bodyPr>
                  <a:spAutoFit/>
                </a:bodyPr>
                <a:lstStyle/>
                <a:p>
                  <a:endParaRPr lang="ko-KR" altLang="en-US" dirty="0"/>
                </a:p>
              </p:txBody>
            </p:sp>
            <p:sp>
              <p:nvSpPr>
                <p:cNvPr id="23" name="TextBox 22">
                  <a:extLst>
                    <a:ext uri="{FF2B5EF4-FFF2-40B4-BE49-F238E27FC236}">
                      <a16:creationId xmlns:a16="http://schemas.microsoft.com/office/drawing/2014/main" id="{D7D028E7-88EE-8167-6724-A74314FBDFFE}"/>
                    </a:ext>
                  </a:extLst>
                </p:cNvPr>
                <p:cNvSpPr txBox="1"/>
                <p:nvPr/>
              </p:nvSpPr>
              <p:spPr>
                <a:xfrm>
                  <a:off x="12741125" y="2038932"/>
                  <a:ext cx="1283421" cy="584775"/>
                </a:xfrm>
                <a:prstGeom prst="rect">
                  <a:avLst/>
                </a:prstGeom>
                <a:grpFill/>
                <a:ln>
                  <a:noFill/>
                </a:ln>
              </p:spPr>
              <p:txBody>
                <a:bodyPr wrap="square" anchor="ctr" anchorCtr="0">
                  <a:spAutoFit/>
                </a:bodyPr>
                <a:lstStyle/>
                <a:p>
                  <a:r>
                    <a:rPr lang="ko-KR" altLang="en-US" sz="3200" dirty="0">
                      <a:solidFill>
                        <a:schemeClr val="bg1"/>
                      </a:solidFill>
                      <a:latin typeface="210 콤퓨타세탁 L" panose="02020603020101020101" pitchFamily="18" charset="-127"/>
                      <a:ea typeface="210 콤퓨타세탁 L" panose="02020603020101020101" pitchFamily="18" charset="-127"/>
                    </a:rPr>
                    <a:t>정준혁</a:t>
                  </a:r>
                </a:p>
              </p:txBody>
            </p:sp>
          </p:grpSp>
          <p:sp>
            <p:nvSpPr>
              <p:cNvPr id="33" name="TextBox 32">
                <a:extLst>
                  <a:ext uri="{FF2B5EF4-FFF2-40B4-BE49-F238E27FC236}">
                    <a16:creationId xmlns:a16="http://schemas.microsoft.com/office/drawing/2014/main" id="{65664992-79E8-01DB-39FD-630B42A25D71}"/>
                  </a:ext>
                </a:extLst>
              </p:cNvPr>
              <p:cNvSpPr txBox="1"/>
              <p:nvPr/>
            </p:nvSpPr>
            <p:spPr>
              <a:xfrm>
                <a:off x="14101302" y="2747390"/>
                <a:ext cx="3515149" cy="477763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:r>
                  <a:rPr lang="ko-KR" altLang="en-US" sz="2200" dirty="0">
                    <a:solidFill>
                      <a:srgbClr val="0000CC"/>
                    </a:solidFill>
                    <a:latin typeface="210 콤퓨타세탁 L" panose="02020603020101020101" pitchFamily="18" charset="-127"/>
                    <a:ea typeface="210 콤퓨타세탁 L" panose="02020603020101020101" pitchFamily="18" charset="-127"/>
                  </a:rPr>
                  <a:t>시각화</a:t>
                </a:r>
                <a:r>
                  <a:rPr lang="en-US" altLang="ko-KR" sz="2200" dirty="0">
                    <a:solidFill>
                      <a:srgbClr val="0000CC"/>
                    </a:solidFill>
                    <a:latin typeface="210 콤퓨타세탁 L" panose="02020603020101020101" pitchFamily="18" charset="-127"/>
                    <a:ea typeface="210 콤퓨타세탁 L" panose="02020603020101020101" pitchFamily="18" charset="-127"/>
                  </a:rPr>
                  <a:t>(</a:t>
                </a:r>
                <a:r>
                  <a:rPr lang="ko-KR" altLang="en-US" sz="2200" dirty="0">
                    <a:solidFill>
                      <a:srgbClr val="0000CC"/>
                    </a:solidFill>
                    <a:latin typeface="210 콤퓨타세탁 L" panose="02020603020101020101" pitchFamily="18" charset="-127"/>
                    <a:ea typeface="210 콤퓨타세탁 L" panose="02020603020101020101" pitchFamily="18" charset="-127"/>
                  </a:rPr>
                  <a:t>외부 대시보드</a:t>
                </a:r>
                <a:r>
                  <a:rPr lang="en-US" altLang="ko-KR" sz="2200" dirty="0">
                    <a:solidFill>
                      <a:srgbClr val="0000CC"/>
                    </a:solidFill>
                    <a:latin typeface="210 콤퓨타세탁 L" panose="02020603020101020101" pitchFamily="18" charset="-127"/>
                    <a:ea typeface="210 콤퓨타세탁 L" panose="02020603020101020101" pitchFamily="18" charset="-127"/>
                  </a:rPr>
                  <a:t>) </a:t>
                </a:r>
                <a:r>
                  <a:rPr lang="ko-KR" altLang="en-US" sz="2200" dirty="0">
                    <a:solidFill>
                      <a:srgbClr val="0000CC"/>
                    </a:solidFill>
                    <a:latin typeface="210 콤퓨타세탁 L" panose="02020603020101020101" pitchFamily="18" charset="-127"/>
                    <a:ea typeface="210 콤퓨타세탁 L" panose="02020603020101020101" pitchFamily="18" charset="-127"/>
                  </a:rPr>
                  <a:t>담당자</a:t>
                </a:r>
              </a:p>
            </p:txBody>
          </p:sp>
        </p:grpSp>
        <p:pic>
          <p:nvPicPr>
            <p:cNvPr id="6" name="그림 5">
              <a:hlinkClick r:id="rId3" action="ppaction://hlinksldjump"/>
              <a:extLst>
                <a:ext uri="{FF2B5EF4-FFF2-40B4-BE49-F238E27FC236}">
                  <a16:creationId xmlns:a16="http://schemas.microsoft.com/office/drawing/2014/main" id="{76847B16-73E3-9433-2E67-B8A9760AA552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1814651" y="4575986"/>
              <a:ext cx="6778800" cy="6778800"/>
            </a:xfrm>
            <a:prstGeom prst="rect">
              <a:avLst/>
            </a:prstGeom>
          </p:spPr>
        </p:pic>
      </p:grpSp>
      <p:grpSp>
        <p:nvGrpSpPr>
          <p:cNvPr id="24" name="그룹 23">
            <a:extLst>
              <a:ext uri="{FF2B5EF4-FFF2-40B4-BE49-F238E27FC236}">
                <a16:creationId xmlns:a16="http://schemas.microsoft.com/office/drawing/2014/main" id="{F6F64EDE-6B0D-0146-578A-E3E9CA3F3764}"/>
              </a:ext>
            </a:extLst>
          </p:cNvPr>
          <p:cNvGrpSpPr/>
          <p:nvPr/>
        </p:nvGrpSpPr>
        <p:grpSpPr>
          <a:xfrm>
            <a:off x="-211545" y="2712484"/>
            <a:ext cx="6779520" cy="8642662"/>
            <a:chOff x="-211545" y="2696340"/>
            <a:chExt cx="6779520" cy="8642662"/>
          </a:xfrm>
        </p:grpSpPr>
        <p:grpSp>
          <p:nvGrpSpPr>
            <p:cNvPr id="47" name="그룹 46">
              <a:extLst>
                <a:ext uri="{FF2B5EF4-FFF2-40B4-BE49-F238E27FC236}">
                  <a16:creationId xmlns:a16="http://schemas.microsoft.com/office/drawing/2014/main" id="{6E55F897-4312-74C9-6FF3-33F997FE13B5}"/>
                </a:ext>
              </a:extLst>
            </p:cNvPr>
            <p:cNvGrpSpPr/>
            <p:nvPr/>
          </p:nvGrpSpPr>
          <p:grpSpPr>
            <a:xfrm>
              <a:off x="748215" y="2696340"/>
              <a:ext cx="4860000" cy="8543160"/>
              <a:chOff x="748215" y="1724697"/>
              <a:chExt cx="4860000" cy="9514803"/>
            </a:xfrm>
          </p:grpSpPr>
          <p:grpSp>
            <p:nvGrpSpPr>
              <p:cNvPr id="26" name="그룹 25">
                <a:extLst>
                  <a:ext uri="{FF2B5EF4-FFF2-40B4-BE49-F238E27FC236}">
                    <a16:creationId xmlns:a16="http://schemas.microsoft.com/office/drawing/2014/main" id="{AE164B83-0074-95E5-BC0A-C6EABF4C4B4F}"/>
                  </a:ext>
                </a:extLst>
              </p:cNvPr>
              <p:cNvGrpSpPr/>
              <p:nvPr/>
            </p:nvGrpSpPr>
            <p:grpSpPr>
              <a:xfrm>
                <a:off x="748215" y="1724697"/>
                <a:ext cx="4860000" cy="9514803"/>
                <a:chOff x="793790" y="2551118"/>
                <a:chExt cx="4361814" cy="4289652"/>
              </a:xfrm>
              <a:gradFill>
                <a:gsLst>
                  <a:gs pos="100000">
                    <a:schemeClr val="accent1">
                      <a:alpha val="20000"/>
                      <a:lumMod val="30000"/>
                      <a:lumOff val="70000"/>
                    </a:schemeClr>
                  </a:gs>
                  <a:gs pos="0">
                    <a:srgbClr val="00B0F0"/>
                  </a:gs>
                </a:gsLst>
                <a:lin ang="5400000" scaled="1"/>
              </a:gradFill>
            </p:grpSpPr>
            <p:sp>
              <p:nvSpPr>
                <p:cNvPr id="5" name="Shape 1">
                  <a:extLst>
                    <a:ext uri="{FF2B5EF4-FFF2-40B4-BE49-F238E27FC236}">
                      <a16:creationId xmlns:a16="http://schemas.microsoft.com/office/drawing/2014/main" id="{163EE771-7ADA-EB94-85E1-C53DBBAC4FB3}"/>
                    </a:ext>
                  </a:extLst>
                </p:cNvPr>
                <p:cNvSpPr/>
                <p:nvPr/>
              </p:nvSpPr>
              <p:spPr>
                <a:xfrm>
                  <a:off x="793790" y="2551118"/>
                  <a:ext cx="4361814" cy="4289652"/>
                </a:xfrm>
                <a:prstGeom prst="roundRect">
                  <a:avLst>
                    <a:gd name="adj" fmla="val 3252"/>
                  </a:avLst>
                </a:prstGeom>
                <a:gradFill>
                  <a:gsLst>
                    <a:gs pos="0">
                      <a:srgbClr val="00B0F0"/>
                    </a:gs>
                    <a:gs pos="100000">
                      <a:schemeClr val="accent1">
                        <a:alpha val="20000"/>
                        <a:lumMod val="30000"/>
                        <a:lumOff val="70000"/>
                      </a:schemeClr>
                    </a:gs>
                  </a:gsLst>
                  <a:lin ang="5400000" scaled="1"/>
                </a:gradFill>
                <a:ln w="30480">
                  <a:noFill/>
                  <a:prstDash val="solid"/>
                </a:ln>
              </p:spPr>
              <p:txBody>
                <a:bodyPr/>
                <a:lstStyle/>
                <a:p>
                  <a:endParaRPr lang="ko-KR" altLang="en-US" dirty="0"/>
                </a:p>
              </p:txBody>
            </p:sp>
            <p:sp>
              <p:nvSpPr>
                <p:cNvPr id="19" name="TextBox 18">
                  <a:extLst>
                    <a:ext uri="{FF2B5EF4-FFF2-40B4-BE49-F238E27FC236}">
                      <a16:creationId xmlns:a16="http://schemas.microsoft.com/office/drawing/2014/main" id="{9FC8558B-BEA3-EEBC-F0AC-816C8A58A365}"/>
                    </a:ext>
                  </a:extLst>
                </p:cNvPr>
                <p:cNvSpPr txBox="1"/>
                <p:nvPr/>
              </p:nvSpPr>
              <p:spPr>
                <a:xfrm>
                  <a:off x="1058473" y="2733351"/>
                  <a:ext cx="1919975" cy="263640"/>
                </a:xfrm>
                <a:prstGeom prst="rect">
                  <a:avLst/>
                </a:prstGeom>
                <a:grpFill/>
              </p:spPr>
              <p:txBody>
                <a:bodyPr wrap="square" rtlCol="0" anchor="ctr" anchorCtr="0">
                  <a:spAutoFit/>
                </a:bodyPr>
                <a:lstStyle/>
                <a:p>
                  <a:r>
                    <a:rPr lang="ko-KR" altLang="en-US" sz="3200" dirty="0">
                      <a:solidFill>
                        <a:schemeClr val="bg1"/>
                      </a:solidFill>
                      <a:latin typeface="210 콤퓨타세탁 L" panose="02020603020101020101" pitchFamily="18" charset="-127"/>
                      <a:ea typeface="210 콤퓨타세탁 L" panose="02020603020101020101" pitchFamily="18" charset="-127"/>
                    </a:rPr>
                    <a:t>정상호</a:t>
                  </a:r>
                  <a:r>
                    <a:rPr lang="en-US" altLang="ko-KR" sz="3200" dirty="0">
                      <a:solidFill>
                        <a:schemeClr val="bg1"/>
                      </a:solidFill>
                      <a:latin typeface="210 콤퓨타세탁 L" panose="02020603020101020101" pitchFamily="18" charset="-127"/>
                      <a:ea typeface="210 콤퓨타세탁 L" panose="02020603020101020101" pitchFamily="18" charset="-127"/>
                    </a:rPr>
                    <a:t>(C)</a:t>
                  </a:r>
                  <a:endParaRPr lang="ko-KR" altLang="en-US" sz="3200" dirty="0">
                    <a:solidFill>
                      <a:schemeClr val="bg1"/>
                    </a:solidFill>
                    <a:latin typeface="210 콤퓨타세탁 L" panose="02020603020101020101" pitchFamily="18" charset="-127"/>
                    <a:ea typeface="210 콤퓨타세탁 L" panose="02020603020101020101" pitchFamily="18" charset="-127"/>
                  </a:endParaRPr>
                </a:p>
              </p:txBody>
            </p:sp>
          </p:grpSp>
          <p:sp>
            <p:nvSpPr>
              <p:cNvPr id="31" name="TextBox 30">
                <a:extLst>
                  <a:ext uri="{FF2B5EF4-FFF2-40B4-BE49-F238E27FC236}">
                    <a16:creationId xmlns:a16="http://schemas.microsoft.com/office/drawing/2014/main" id="{1EB39F21-17DE-7B8C-FE45-4E20595E273F}"/>
                  </a:ext>
                </a:extLst>
              </p:cNvPr>
              <p:cNvSpPr txBox="1"/>
              <p:nvPr/>
            </p:nvSpPr>
            <p:spPr>
              <a:xfrm>
                <a:off x="1014372" y="2809257"/>
                <a:ext cx="3100428" cy="47989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ko-KR" altLang="en-US" sz="2200" dirty="0">
                    <a:solidFill>
                      <a:srgbClr val="0000CC"/>
                    </a:solidFill>
                    <a:latin typeface="210 콤퓨타세탁 L" panose="02020603020101020101" pitchFamily="18" charset="-127"/>
                    <a:ea typeface="210 콤퓨타세탁 L" panose="02020603020101020101" pitchFamily="18" charset="-127"/>
                  </a:rPr>
                  <a:t>구성</a:t>
                </a:r>
                <a:r>
                  <a:rPr lang="en-US" altLang="ko-KR" sz="2200" dirty="0">
                    <a:solidFill>
                      <a:srgbClr val="0000CC"/>
                    </a:solidFill>
                    <a:latin typeface="210 콤퓨타세탁 L" panose="02020603020101020101" pitchFamily="18" charset="-127"/>
                    <a:ea typeface="210 콤퓨타세탁 L" panose="02020603020101020101" pitchFamily="18" charset="-127"/>
                  </a:rPr>
                  <a:t>(</a:t>
                </a:r>
                <a:r>
                  <a:rPr lang="ko-KR" altLang="en-US" sz="2200" dirty="0">
                    <a:solidFill>
                      <a:srgbClr val="0000CC"/>
                    </a:solidFill>
                    <a:latin typeface="210 콤퓨타세탁 L" panose="02020603020101020101" pitchFamily="18" charset="-127"/>
                    <a:ea typeface="210 콤퓨타세탁 L" panose="02020603020101020101" pitchFamily="18" charset="-127"/>
                  </a:rPr>
                  <a:t>아키텍처</a:t>
                </a:r>
                <a:r>
                  <a:rPr lang="en-US" altLang="ko-KR" sz="2200" dirty="0">
                    <a:solidFill>
                      <a:srgbClr val="0000CC"/>
                    </a:solidFill>
                    <a:latin typeface="210 콤퓨타세탁 L" panose="02020603020101020101" pitchFamily="18" charset="-127"/>
                    <a:ea typeface="210 콤퓨타세탁 L" panose="02020603020101020101" pitchFamily="18" charset="-127"/>
                  </a:rPr>
                  <a:t>) </a:t>
                </a:r>
                <a:r>
                  <a:rPr lang="ko-KR" altLang="en-US" sz="2200" dirty="0">
                    <a:solidFill>
                      <a:srgbClr val="0000CC"/>
                    </a:solidFill>
                    <a:latin typeface="210 콤퓨타세탁 L" panose="02020603020101020101" pitchFamily="18" charset="-127"/>
                    <a:ea typeface="210 콤퓨타세탁 L" panose="02020603020101020101" pitchFamily="18" charset="-127"/>
                  </a:rPr>
                  <a:t>담당자</a:t>
                </a:r>
              </a:p>
            </p:txBody>
          </p:sp>
        </p:grpSp>
        <p:pic>
          <p:nvPicPr>
            <p:cNvPr id="11" name="그림 10">
              <a:hlinkClick r:id="rId5" action="ppaction://hlinksldjump"/>
              <a:extLst>
                <a:ext uri="{FF2B5EF4-FFF2-40B4-BE49-F238E27FC236}">
                  <a16:creationId xmlns:a16="http://schemas.microsoft.com/office/drawing/2014/main" id="{CDB927DB-5F67-EBF2-07DA-C8D53DC5480A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-211545" y="4559482"/>
              <a:ext cx="6779520" cy="6779520"/>
            </a:xfrm>
            <a:prstGeom prst="rect">
              <a:avLst/>
            </a:prstGeom>
          </p:spPr>
        </p:pic>
      </p:grpSp>
      <p:grpSp>
        <p:nvGrpSpPr>
          <p:cNvPr id="25" name="그룹 24">
            <a:extLst>
              <a:ext uri="{FF2B5EF4-FFF2-40B4-BE49-F238E27FC236}">
                <a16:creationId xmlns:a16="http://schemas.microsoft.com/office/drawing/2014/main" id="{C0BEA51A-B0AE-A9E7-4124-2430287F6B3A}"/>
              </a:ext>
            </a:extLst>
          </p:cNvPr>
          <p:cNvGrpSpPr/>
          <p:nvPr/>
        </p:nvGrpSpPr>
        <p:grpSpPr>
          <a:xfrm>
            <a:off x="5754600" y="2696340"/>
            <a:ext cx="6778800" cy="8640746"/>
            <a:chOff x="5754600" y="2696340"/>
            <a:chExt cx="6778800" cy="8640746"/>
          </a:xfrm>
        </p:grpSpPr>
        <p:grpSp>
          <p:nvGrpSpPr>
            <p:cNvPr id="17" name="그룹 16">
              <a:extLst>
                <a:ext uri="{FF2B5EF4-FFF2-40B4-BE49-F238E27FC236}">
                  <a16:creationId xmlns:a16="http://schemas.microsoft.com/office/drawing/2014/main" id="{3AEDD167-49CB-4F18-B28F-CA7DED919567}"/>
                </a:ext>
              </a:extLst>
            </p:cNvPr>
            <p:cNvGrpSpPr/>
            <p:nvPr/>
          </p:nvGrpSpPr>
          <p:grpSpPr>
            <a:xfrm>
              <a:off x="5754600" y="2696340"/>
              <a:ext cx="6778800" cy="8640746"/>
              <a:chOff x="5801913" y="2696340"/>
              <a:chExt cx="6778800" cy="8640746"/>
            </a:xfrm>
          </p:grpSpPr>
          <p:sp>
            <p:nvSpPr>
              <p:cNvPr id="10" name="Shape 5">
                <a:extLst>
                  <a:ext uri="{FF2B5EF4-FFF2-40B4-BE49-F238E27FC236}">
                    <a16:creationId xmlns:a16="http://schemas.microsoft.com/office/drawing/2014/main" id="{00DCDB69-8D8E-5233-553E-925B7179ED8D}"/>
                  </a:ext>
                </a:extLst>
              </p:cNvPr>
              <p:cNvSpPr/>
              <p:nvPr/>
            </p:nvSpPr>
            <p:spPr>
              <a:xfrm>
                <a:off x="6714000" y="2696340"/>
                <a:ext cx="4860000" cy="8581256"/>
              </a:xfrm>
              <a:prstGeom prst="roundRect">
                <a:avLst>
                  <a:gd name="adj" fmla="val 3252"/>
                </a:avLst>
              </a:prstGeom>
              <a:gradFill>
                <a:gsLst>
                  <a:gs pos="0">
                    <a:srgbClr val="00B0F0"/>
                  </a:gs>
                  <a:gs pos="100000">
                    <a:schemeClr val="accent1">
                      <a:alpha val="20000"/>
                      <a:lumMod val="30000"/>
                      <a:lumOff val="70000"/>
                    </a:schemeClr>
                  </a:gs>
                </a:gsLst>
                <a:lin ang="5400000" scaled="1"/>
              </a:gradFill>
              <a:ln w="30480">
                <a:noFill/>
                <a:prstDash val="solid"/>
              </a:ln>
            </p:spPr>
            <p:txBody>
              <a:bodyPr/>
              <a:lstStyle/>
              <a:p>
                <a:endParaRPr lang="ko-KR" altLang="en-US" dirty="0"/>
              </a:p>
            </p:txBody>
          </p:sp>
          <p:pic>
            <p:nvPicPr>
              <p:cNvPr id="8" name="그림 7">
                <a:hlinkClick r:id="rId7" action="ppaction://hlinksldjump"/>
                <a:extLst>
                  <a:ext uri="{FF2B5EF4-FFF2-40B4-BE49-F238E27FC236}">
                    <a16:creationId xmlns:a16="http://schemas.microsoft.com/office/drawing/2014/main" id="{22CD6BB2-0353-0742-A38E-9692EC2A8CEB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8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5801913" y="4558286"/>
                <a:ext cx="6778800" cy="6778800"/>
              </a:xfrm>
              <a:prstGeom prst="rect">
                <a:avLst/>
              </a:prstGeom>
            </p:spPr>
          </p:pic>
        </p:grpSp>
        <p:grpSp>
          <p:nvGrpSpPr>
            <p:cNvPr id="49" name="그룹 48">
              <a:extLst>
                <a:ext uri="{FF2B5EF4-FFF2-40B4-BE49-F238E27FC236}">
                  <a16:creationId xmlns:a16="http://schemas.microsoft.com/office/drawing/2014/main" id="{1C6320A6-3E6F-A86D-3281-19FB1AD84BC8}"/>
                </a:ext>
              </a:extLst>
            </p:cNvPr>
            <p:cNvGrpSpPr/>
            <p:nvPr/>
          </p:nvGrpSpPr>
          <p:grpSpPr>
            <a:xfrm>
              <a:off x="6961908" y="2979744"/>
              <a:ext cx="3706092" cy="1083573"/>
              <a:chOff x="7275818" y="2979744"/>
              <a:chExt cx="3706092" cy="1083573"/>
            </a:xfrm>
          </p:grpSpPr>
          <p:sp>
            <p:nvSpPr>
              <p:cNvPr id="21" name="TextBox 20">
                <a:extLst>
                  <a:ext uri="{FF2B5EF4-FFF2-40B4-BE49-F238E27FC236}">
                    <a16:creationId xmlns:a16="http://schemas.microsoft.com/office/drawing/2014/main" id="{9C4EA4CB-BEC1-AD40-7F0D-33D414C0E958}"/>
                  </a:ext>
                </a:extLst>
              </p:cNvPr>
              <p:cNvSpPr txBox="1"/>
              <p:nvPr/>
            </p:nvSpPr>
            <p:spPr>
              <a:xfrm>
                <a:off x="7275818" y="2979744"/>
                <a:ext cx="1320810" cy="584775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anchor="ctr" anchorCtr="0">
                <a:spAutoFit/>
              </a:bodyPr>
              <a:lstStyle/>
              <a:p>
                <a:r>
                  <a:rPr lang="ko-KR" altLang="en-US" sz="3200" dirty="0">
                    <a:solidFill>
                      <a:schemeClr val="bg1"/>
                    </a:solidFill>
                    <a:latin typeface="210 콤퓨타세탁 L" panose="02020603020101020101" pitchFamily="18" charset="-127"/>
                    <a:ea typeface="210 콤퓨타세탁 L" panose="02020603020101020101" pitchFamily="18" charset="-127"/>
                  </a:rPr>
                  <a:t>고현수</a:t>
                </a:r>
              </a:p>
            </p:txBody>
          </p:sp>
          <p:sp>
            <p:nvSpPr>
              <p:cNvPr id="32" name="TextBox 31">
                <a:extLst>
                  <a:ext uri="{FF2B5EF4-FFF2-40B4-BE49-F238E27FC236}">
                    <a16:creationId xmlns:a16="http://schemas.microsoft.com/office/drawing/2014/main" id="{645B2694-55D7-92F0-939D-1D80D36BD7F5}"/>
                  </a:ext>
                </a:extLst>
              </p:cNvPr>
              <p:cNvSpPr txBox="1"/>
              <p:nvPr/>
            </p:nvSpPr>
            <p:spPr>
              <a:xfrm>
                <a:off x="7275818" y="3632430"/>
                <a:ext cx="3706092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ko-KR" altLang="en-US" sz="2200" dirty="0">
                    <a:solidFill>
                      <a:srgbClr val="0000CC"/>
                    </a:solidFill>
                    <a:latin typeface="210 콤퓨타세탁 L" panose="02020603020101020101" pitchFamily="18" charset="-127"/>
                    <a:ea typeface="210 콤퓨타세탁 L" panose="02020603020101020101" pitchFamily="18" charset="-127"/>
                  </a:rPr>
                  <a:t>보안</a:t>
                </a:r>
                <a:r>
                  <a:rPr lang="en-US" altLang="ko-KR" sz="2200" dirty="0">
                    <a:solidFill>
                      <a:srgbClr val="0000CC"/>
                    </a:solidFill>
                    <a:latin typeface="210 콤퓨타세탁 L" panose="02020603020101020101" pitchFamily="18" charset="-127"/>
                    <a:ea typeface="210 콤퓨타세탁 L" panose="02020603020101020101" pitchFamily="18" charset="-127"/>
                  </a:rPr>
                  <a:t>(</a:t>
                </a:r>
                <a:r>
                  <a:rPr lang="ko-KR" altLang="en-US" sz="2200" dirty="0">
                    <a:solidFill>
                      <a:srgbClr val="0000CC"/>
                    </a:solidFill>
                    <a:latin typeface="210 콤퓨타세탁 L" panose="02020603020101020101" pitchFamily="18" charset="-127"/>
                    <a:ea typeface="210 콤퓨타세탁 L" panose="02020603020101020101" pitchFamily="18" charset="-127"/>
                  </a:rPr>
                  <a:t>탐지</a:t>
                </a:r>
                <a:r>
                  <a:rPr lang="en-US" altLang="ko-KR" sz="2200" dirty="0">
                    <a:solidFill>
                      <a:srgbClr val="0000CC"/>
                    </a:solidFill>
                    <a:latin typeface="210 콤퓨타세탁 L" panose="02020603020101020101" pitchFamily="18" charset="-127"/>
                    <a:ea typeface="210 콤퓨타세탁 L" panose="02020603020101020101" pitchFamily="18" charset="-127"/>
                  </a:rPr>
                  <a:t>/</a:t>
                </a:r>
                <a:r>
                  <a:rPr lang="ko-KR" altLang="en-US" sz="2200" dirty="0">
                    <a:solidFill>
                      <a:srgbClr val="0000CC"/>
                    </a:solidFill>
                    <a:latin typeface="210 콤퓨타세탁 L" panose="02020603020101020101" pitchFamily="18" charset="-127"/>
                    <a:ea typeface="210 콤퓨타세탁 L" panose="02020603020101020101" pitchFamily="18" charset="-127"/>
                  </a:rPr>
                  <a:t>대응</a:t>
                </a:r>
                <a:r>
                  <a:rPr lang="en-US" altLang="ko-KR" sz="2200" dirty="0">
                    <a:solidFill>
                      <a:srgbClr val="0000CC"/>
                    </a:solidFill>
                    <a:latin typeface="210 콤퓨타세탁 L" panose="02020603020101020101" pitchFamily="18" charset="-127"/>
                    <a:ea typeface="210 콤퓨타세탁 L" panose="02020603020101020101" pitchFamily="18" charset="-127"/>
                  </a:rPr>
                  <a:t>/</a:t>
                </a:r>
                <a:r>
                  <a:rPr lang="ko-KR" altLang="en-US" sz="2200" dirty="0">
                    <a:solidFill>
                      <a:srgbClr val="0000CC"/>
                    </a:solidFill>
                    <a:latin typeface="210 콤퓨타세탁 L" panose="02020603020101020101" pitchFamily="18" charset="-127"/>
                    <a:ea typeface="210 콤퓨타세탁 L" panose="02020603020101020101" pitchFamily="18" charset="-127"/>
                  </a:rPr>
                  <a:t>격리</a:t>
                </a:r>
                <a:r>
                  <a:rPr lang="en-US" altLang="ko-KR" sz="2200" dirty="0">
                    <a:solidFill>
                      <a:srgbClr val="0000CC"/>
                    </a:solidFill>
                    <a:latin typeface="210 콤퓨타세탁 L" panose="02020603020101020101" pitchFamily="18" charset="-127"/>
                    <a:ea typeface="210 콤퓨타세탁 L" panose="02020603020101020101" pitchFamily="18" charset="-127"/>
                  </a:rPr>
                  <a:t>) </a:t>
                </a:r>
                <a:r>
                  <a:rPr lang="ko-KR" altLang="en-US" sz="2200" dirty="0">
                    <a:solidFill>
                      <a:srgbClr val="0000CC"/>
                    </a:solidFill>
                    <a:latin typeface="210 콤퓨타세탁 L" panose="02020603020101020101" pitchFamily="18" charset="-127"/>
                    <a:ea typeface="210 콤퓨타세탁 L" panose="02020603020101020101" pitchFamily="18" charset="-127"/>
                  </a:rPr>
                  <a:t>담당자</a:t>
                </a: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44728151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spd="slow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BFCE3B4-00E7-D898-1BC1-27A5CDBF2B9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>
            <a:extLst>
              <a:ext uri="{FF2B5EF4-FFF2-40B4-BE49-F238E27FC236}">
                <a16:creationId xmlns:a16="http://schemas.microsoft.com/office/drawing/2014/main" id="{F153F6A2-1A12-802A-8998-B05B0814A4A8}"/>
              </a:ext>
            </a:extLst>
          </p:cNvPr>
          <p:cNvSpPr txBox="1"/>
          <p:nvPr/>
        </p:nvSpPr>
        <p:spPr>
          <a:xfrm>
            <a:off x="762000" y="419100"/>
            <a:ext cx="4219724" cy="100219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8499"/>
              </a:lnSpc>
            </a:pPr>
            <a:r>
              <a:rPr lang="ko-KR" altLang="en-US" sz="5000" spc="-254" dirty="0">
                <a:solidFill>
                  <a:srgbClr val="4F46E5"/>
                </a:solidFill>
                <a:latin typeface="210 콤퓨타세탁 L" panose="02020603020101020101" pitchFamily="18" charset="-127"/>
                <a:ea typeface="210 콤퓨타세탁 L" panose="02020603020101020101" pitchFamily="18" charset="-127"/>
                <a:cs typeface="210 콤퓨타세탁"/>
                <a:sym typeface="210 콤퓨타세탁"/>
              </a:rPr>
              <a:t>팀 소개</a:t>
            </a:r>
            <a:endParaRPr lang="en-US" sz="5000" spc="-254" dirty="0">
              <a:solidFill>
                <a:srgbClr val="4F46E5"/>
              </a:solidFill>
              <a:latin typeface="210 콤퓨타세탁 L" panose="02020603020101020101" pitchFamily="18" charset="-127"/>
              <a:ea typeface="210 콤퓨타세탁 L" panose="02020603020101020101" pitchFamily="18" charset="-127"/>
              <a:cs typeface="210 콤퓨타세탁"/>
              <a:sym typeface="210 콤퓨타세탁"/>
            </a:endParaRPr>
          </a:p>
        </p:txBody>
      </p:sp>
      <p:grpSp>
        <p:nvGrpSpPr>
          <p:cNvPr id="7" name="그룹 6">
            <a:extLst>
              <a:ext uri="{FF2B5EF4-FFF2-40B4-BE49-F238E27FC236}">
                <a16:creationId xmlns:a16="http://schemas.microsoft.com/office/drawing/2014/main" id="{24241D8C-4E34-FB2F-8891-FE34BC820372}"/>
              </a:ext>
            </a:extLst>
          </p:cNvPr>
          <p:cNvGrpSpPr/>
          <p:nvPr/>
        </p:nvGrpSpPr>
        <p:grpSpPr>
          <a:xfrm>
            <a:off x="14409364" y="6014318"/>
            <a:ext cx="4113818" cy="4818265"/>
            <a:chOff x="11814651" y="2696340"/>
            <a:chExt cx="6778800" cy="9034286"/>
          </a:xfrm>
        </p:grpSpPr>
        <p:grpSp>
          <p:nvGrpSpPr>
            <p:cNvPr id="34" name="그룹 33">
              <a:extLst>
                <a:ext uri="{FF2B5EF4-FFF2-40B4-BE49-F238E27FC236}">
                  <a16:creationId xmlns:a16="http://schemas.microsoft.com/office/drawing/2014/main" id="{649E428F-67A4-2D0A-62E0-E48CA62C9167}"/>
                </a:ext>
              </a:extLst>
            </p:cNvPr>
            <p:cNvGrpSpPr/>
            <p:nvPr/>
          </p:nvGrpSpPr>
          <p:grpSpPr>
            <a:xfrm>
              <a:off x="12712442" y="2696340"/>
              <a:ext cx="4860000" cy="8581260"/>
              <a:chOff x="13808335" y="1762797"/>
              <a:chExt cx="4655541" cy="9514803"/>
            </a:xfrm>
            <a:gradFill>
              <a:gsLst>
                <a:gs pos="0">
                  <a:srgbClr val="00B0F0"/>
                </a:gs>
                <a:gs pos="100000">
                  <a:schemeClr val="accent1">
                    <a:alpha val="20000"/>
                    <a:lumMod val="30000"/>
                    <a:lumOff val="70000"/>
                  </a:schemeClr>
                </a:gs>
                <a:gs pos="100000">
                  <a:schemeClr val="accent1">
                    <a:lumMod val="30000"/>
                    <a:lumOff val="70000"/>
                  </a:schemeClr>
                </a:gs>
              </a:gsLst>
              <a:lin ang="5400000" scaled="1"/>
            </a:gradFill>
          </p:grpSpPr>
          <p:grpSp>
            <p:nvGrpSpPr>
              <p:cNvPr id="3" name="그룹 2">
                <a:extLst>
                  <a:ext uri="{FF2B5EF4-FFF2-40B4-BE49-F238E27FC236}">
                    <a16:creationId xmlns:a16="http://schemas.microsoft.com/office/drawing/2014/main" id="{1A47C8E9-8810-7A13-34DD-C0B66DCA189E}"/>
                  </a:ext>
                </a:extLst>
              </p:cNvPr>
              <p:cNvGrpSpPr/>
              <p:nvPr/>
            </p:nvGrpSpPr>
            <p:grpSpPr>
              <a:xfrm>
                <a:off x="13808335" y="1762797"/>
                <a:ext cx="4655541" cy="9514803"/>
                <a:chOff x="12436735" y="1724697"/>
                <a:chExt cx="4655541" cy="9514803"/>
              </a:xfrm>
              <a:grpFill/>
            </p:grpSpPr>
            <p:sp>
              <p:nvSpPr>
                <p:cNvPr id="14" name="Shape 9">
                  <a:extLst>
                    <a:ext uri="{FF2B5EF4-FFF2-40B4-BE49-F238E27FC236}">
                      <a16:creationId xmlns:a16="http://schemas.microsoft.com/office/drawing/2014/main" id="{94F08594-A617-F67B-D7B4-672C45AA2996}"/>
                    </a:ext>
                  </a:extLst>
                </p:cNvPr>
                <p:cNvSpPr/>
                <p:nvPr/>
              </p:nvSpPr>
              <p:spPr>
                <a:xfrm>
                  <a:off x="12436735" y="1724697"/>
                  <a:ext cx="4655541" cy="9514803"/>
                </a:xfrm>
                <a:prstGeom prst="roundRect">
                  <a:avLst>
                    <a:gd name="adj" fmla="val 3252"/>
                  </a:avLst>
                </a:prstGeom>
                <a:grpFill/>
                <a:ln w="30480">
                  <a:noFill/>
                  <a:prstDash val="solid"/>
                </a:ln>
              </p:spPr>
              <p:txBody>
                <a:bodyPr>
                  <a:spAutoFit/>
                </a:bodyPr>
                <a:lstStyle/>
                <a:p>
                  <a:endParaRPr lang="ko-KR" altLang="en-US" dirty="0"/>
                </a:p>
              </p:txBody>
            </p:sp>
            <p:sp>
              <p:nvSpPr>
                <p:cNvPr id="23" name="TextBox 22">
                  <a:extLst>
                    <a:ext uri="{FF2B5EF4-FFF2-40B4-BE49-F238E27FC236}">
                      <a16:creationId xmlns:a16="http://schemas.microsoft.com/office/drawing/2014/main" id="{90034D3A-E3F8-3467-2650-4A76EC9F8E4D}"/>
                    </a:ext>
                  </a:extLst>
                </p:cNvPr>
                <p:cNvSpPr txBox="1"/>
                <p:nvPr/>
              </p:nvSpPr>
              <p:spPr>
                <a:xfrm>
                  <a:off x="12741125" y="2143627"/>
                  <a:ext cx="1283421" cy="375385"/>
                </a:xfrm>
                <a:prstGeom prst="rect">
                  <a:avLst/>
                </a:prstGeom>
                <a:grpFill/>
                <a:ln>
                  <a:noFill/>
                </a:ln>
              </p:spPr>
              <p:txBody>
                <a:bodyPr wrap="square" anchor="ctr" anchorCtr="0">
                  <a:spAutoFit/>
                </a:bodyPr>
                <a:lstStyle/>
                <a:p>
                  <a:r>
                    <a:rPr lang="ko-KR" altLang="en-US" sz="1600" dirty="0">
                      <a:solidFill>
                        <a:schemeClr val="bg1"/>
                      </a:solidFill>
                      <a:latin typeface="210 콤퓨타세탁 L" panose="02020603020101020101" pitchFamily="18" charset="-127"/>
                      <a:ea typeface="210 콤퓨타세탁 L" panose="02020603020101020101" pitchFamily="18" charset="-127"/>
                    </a:rPr>
                    <a:t>정준혁</a:t>
                  </a:r>
                </a:p>
              </p:txBody>
            </p:sp>
          </p:grpSp>
          <p:sp>
            <p:nvSpPr>
              <p:cNvPr id="33" name="TextBox 32">
                <a:extLst>
                  <a:ext uri="{FF2B5EF4-FFF2-40B4-BE49-F238E27FC236}">
                    <a16:creationId xmlns:a16="http://schemas.microsoft.com/office/drawing/2014/main" id="{DA0B3D54-AAF3-01E1-1159-FC1B44474190}"/>
                  </a:ext>
                </a:extLst>
              </p:cNvPr>
              <p:cNvSpPr txBox="1"/>
              <p:nvPr/>
            </p:nvSpPr>
            <p:spPr>
              <a:xfrm>
                <a:off x="14101303" y="2747391"/>
                <a:ext cx="4185352" cy="639865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:r>
                  <a:rPr lang="ko-KR" altLang="en-US" sz="1400" dirty="0">
                    <a:solidFill>
                      <a:srgbClr val="0000CC"/>
                    </a:solidFill>
                    <a:latin typeface="210 콤퓨타세탁 L" panose="02020603020101020101" pitchFamily="18" charset="-127"/>
                    <a:ea typeface="210 콤퓨타세탁 L" panose="02020603020101020101" pitchFamily="18" charset="-127"/>
                  </a:rPr>
                  <a:t>시각화</a:t>
                </a:r>
                <a:r>
                  <a:rPr lang="en-US" altLang="ko-KR" sz="1400" dirty="0">
                    <a:solidFill>
                      <a:srgbClr val="0000CC"/>
                    </a:solidFill>
                    <a:latin typeface="210 콤퓨타세탁 L" panose="02020603020101020101" pitchFamily="18" charset="-127"/>
                    <a:ea typeface="210 콤퓨타세탁 L" panose="02020603020101020101" pitchFamily="18" charset="-127"/>
                  </a:rPr>
                  <a:t>(</a:t>
                </a:r>
                <a:r>
                  <a:rPr lang="ko-KR" altLang="en-US" sz="1400" dirty="0">
                    <a:solidFill>
                      <a:srgbClr val="0000CC"/>
                    </a:solidFill>
                    <a:latin typeface="210 콤퓨타세탁 L" panose="02020603020101020101" pitchFamily="18" charset="-127"/>
                    <a:ea typeface="210 콤퓨타세탁 L" panose="02020603020101020101" pitchFamily="18" charset="-127"/>
                  </a:rPr>
                  <a:t>외부 대시보드</a:t>
                </a:r>
                <a:r>
                  <a:rPr lang="en-US" altLang="ko-KR" sz="1400" dirty="0">
                    <a:solidFill>
                      <a:srgbClr val="0000CC"/>
                    </a:solidFill>
                    <a:latin typeface="210 콤퓨타세탁 L" panose="02020603020101020101" pitchFamily="18" charset="-127"/>
                    <a:ea typeface="210 콤퓨타세탁 L" panose="02020603020101020101" pitchFamily="18" charset="-127"/>
                  </a:rPr>
                  <a:t>) </a:t>
                </a:r>
                <a:r>
                  <a:rPr lang="ko-KR" altLang="en-US" sz="1400" dirty="0">
                    <a:solidFill>
                      <a:srgbClr val="0000CC"/>
                    </a:solidFill>
                    <a:latin typeface="210 콤퓨타세탁 L" panose="02020603020101020101" pitchFamily="18" charset="-127"/>
                    <a:ea typeface="210 콤퓨타세탁 L" panose="02020603020101020101" pitchFamily="18" charset="-127"/>
                  </a:rPr>
                  <a:t>담당자</a:t>
                </a:r>
              </a:p>
            </p:txBody>
          </p:sp>
        </p:grpSp>
        <p:pic>
          <p:nvPicPr>
            <p:cNvPr id="6" name="그림 5">
              <a:extLst>
                <a:ext uri="{FF2B5EF4-FFF2-40B4-BE49-F238E27FC236}">
                  <a16:creationId xmlns:a16="http://schemas.microsoft.com/office/drawing/2014/main" id="{0C1970D8-B544-4CF7-FB7F-0AAE35B8E3DC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1814651" y="4951827"/>
              <a:ext cx="6778800" cy="6778799"/>
            </a:xfrm>
            <a:prstGeom prst="rect">
              <a:avLst/>
            </a:prstGeom>
          </p:spPr>
        </p:pic>
      </p:grpSp>
      <p:grpSp>
        <p:nvGrpSpPr>
          <p:cNvPr id="24" name="그룹 23">
            <a:extLst>
              <a:ext uri="{FF2B5EF4-FFF2-40B4-BE49-F238E27FC236}">
                <a16:creationId xmlns:a16="http://schemas.microsoft.com/office/drawing/2014/main" id="{1F05F6ED-4C35-3C0E-07DA-84B71D690B81}"/>
              </a:ext>
            </a:extLst>
          </p:cNvPr>
          <p:cNvGrpSpPr/>
          <p:nvPr/>
        </p:nvGrpSpPr>
        <p:grpSpPr>
          <a:xfrm>
            <a:off x="2971800" y="2848740"/>
            <a:ext cx="15699792" cy="8543160"/>
            <a:chOff x="-211545" y="2848740"/>
            <a:chExt cx="15699792" cy="8543160"/>
          </a:xfrm>
        </p:grpSpPr>
        <p:sp>
          <p:nvSpPr>
            <p:cNvPr id="5" name="Shape 1">
              <a:hlinkClick r:id="rId4" action="ppaction://hlinksldjump"/>
              <a:extLst>
                <a:ext uri="{FF2B5EF4-FFF2-40B4-BE49-F238E27FC236}">
                  <a16:creationId xmlns:a16="http://schemas.microsoft.com/office/drawing/2014/main" id="{5006C36A-4644-62A6-1ACF-48789563F077}"/>
                </a:ext>
              </a:extLst>
            </p:cNvPr>
            <p:cNvSpPr/>
            <p:nvPr/>
          </p:nvSpPr>
          <p:spPr>
            <a:xfrm>
              <a:off x="727171" y="2848740"/>
              <a:ext cx="10605586" cy="8543160"/>
            </a:xfrm>
            <a:prstGeom prst="roundRect">
              <a:avLst>
                <a:gd name="adj" fmla="val 3252"/>
              </a:avLst>
            </a:prstGeom>
            <a:gradFill>
              <a:gsLst>
                <a:gs pos="0">
                  <a:srgbClr val="00B0F0"/>
                </a:gs>
                <a:gs pos="100000">
                  <a:schemeClr val="accent1">
                    <a:alpha val="20000"/>
                    <a:lumMod val="30000"/>
                    <a:lumOff val="70000"/>
                  </a:schemeClr>
                </a:gs>
              </a:gsLst>
              <a:lin ang="5400000" scaled="1"/>
            </a:gradFill>
            <a:ln w="30480">
              <a:noFill/>
              <a:prstDash val="solid"/>
            </a:ln>
          </p:spPr>
          <p:txBody>
            <a:bodyPr/>
            <a:lstStyle/>
            <a:p>
              <a:endParaRPr lang="ko-KR" altLang="en-US" dirty="0"/>
            </a:p>
          </p:txBody>
        </p:sp>
        <p:sp>
          <p:nvSpPr>
            <p:cNvPr id="19" name="TextBox 18">
              <a:extLst>
                <a:ext uri="{FF2B5EF4-FFF2-40B4-BE49-F238E27FC236}">
                  <a16:creationId xmlns:a16="http://schemas.microsoft.com/office/drawing/2014/main" id="{13F57179-26FA-E7A0-98A6-CA909D5F1CFD}"/>
                </a:ext>
              </a:extLst>
            </p:cNvPr>
            <p:cNvSpPr txBox="1"/>
            <p:nvPr/>
          </p:nvSpPr>
          <p:spPr>
            <a:xfrm>
              <a:off x="1043129" y="3048256"/>
              <a:ext cx="2139266" cy="584775"/>
            </a:xfrm>
            <a:prstGeom prst="rect">
              <a:avLst/>
            </a:prstGeom>
            <a:noFill/>
          </p:spPr>
          <p:txBody>
            <a:bodyPr wrap="square" rtlCol="0" anchor="ctr" anchorCtr="0">
              <a:spAutoFit/>
            </a:bodyPr>
            <a:lstStyle/>
            <a:p>
              <a:r>
                <a:rPr lang="ko-KR" altLang="en-US" sz="3200" dirty="0">
                  <a:solidFill>
                    <a:schemeClr val="bg1"/>
                  </a:solidFill>
                  <a:latin typeface="210 콤퓨타세탁 L" panose="02020603020101020101" pitchFamily="18" charset="-127"/>
                  <a:ea typeface="210 콤퓨타세탁 L" panose="02020603020101020101" pitchFamily="18" charset="-127"/>
                </a:rPr>
                <a:t>고현수</a:t>
              </a:r>
            </a:p>
          </p:txBody>
        </p:sp>
        <p:sp>
          <p:nvSpPr>
            <p:cNvPr id="31" name="TextBox 30">
              <a:extLst>
                <a:ext uri="{FF2B5EF4-FFF2-40B4-BE49-F238E27FC236}">
                  <a16:creationId xmlns:a16="http://schemas.microsoft.com/office/drawing/2014/main" id="{FB404DE3-CCD1-F8BC-3918-06C8B1F67EEC}"/>
                </a:ext>
              </a:extLst>
            </p:cNvPr>
            <p:cNvSpPr txBox="1"/>
            <p:nvPr/>
          </p:nvSpPr>
          <p:spPr>
            <a:xfrm>
              <a:off x="1014372" y="3688990"/>
              <a:ext cx="4167228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ko-KR" altLang="en-US" sz="2400" dirty="0">
                  <a:solidFill>
                    <a:srgbClr val="0000CC"/>
                  </a:solidFill>
                  <a:latin typeface="210 콤퓨타세탁 L" panose="02020603020101020101" pitchFamily="18" charset="-127"/>
                  <a:ea typeface="210 콤퓨타세탁 L" panose="02020603020101020101" pitchFamily="18" charset="-127"/>
                </a:rPr>
                <a:t>보안</a:t>
              </a:r>
              <a:r>
                <a:rPr lang="en-US" altLang="ko-KR" sz="2400" dirty="0">
                  <a:solidFill>
                    <a:srgbClr val="0000CC"/>
                  </a:solidFill>
                  <a:latin typeface="210 콤퓨타세탁 L" panose="02020603020101020101" pitchFamily="18" charset="-127"/>
                  <a:ea typeface="210 콤퓨타세탁 L" panose="02020603020101020101" pitchFamily="18" charset="-127"/>
                </a:rPr>
                <a:t>(</a:t>
              </a:r>
              <a:r>
                <a:rPr lang="ko-KR" altLang="en-US" sz="2400" dirty="0">
                  <a:solidFill>
                    <a:srgbClr val="0000CC"/>
                  </a:solidFill>
                  <a:latin typeface="210 콤퓨타세탁 L" panose="02020603020101020101" pitchFamily="18" charset="-127"/>
                  <a:ea typeface="210 콤퓨타세탁 L" panose="02020603020101020101" pitchFamily="18" charset="-127"/>
                </a:rPr>
                <a:t>탐지</a:t>
              </a:r>
              <a:r>
                <a:rPr lang="en-US" altLang="ko-KR" sz="2400" dirty="0">
                  <a:solidFill>
                    <a:srgbClr val="0000CC"/>
                  </a:solidFill>
                  <a:latin typeface="210 콤퓨타세탁 L" panose="02020603020101020101" pitchFamily="18" charset="-127"/>
                  <a:ea typeface="210 콤퓨타세탁 L" panose="02020603020101020101" pitchFamily="18" charset="-127"/>
                </a:rPr>
                <a:t>/</a:t>
              </a:r>
              <a:r>
                <a:rPr lang="ko-KR" altLang="en-US" sz="2400" dirty="0">
                  <a:solidFill>
                    <a:srgbClr val="0000CC"/>
                  </a:solidFill>
                  <a:latin typeface="210 콤퓨타세탁 L" panose="02020603020101020101" pitchFamily="18" charset="-127"/>
                  <a:ea typeface="210 콤퓨타세탁 L" panose="02020603020101020101" pitchFamily="18" charset="-127"/>
                </a:rPr>
                <a:t>대응</a:t>
              </a:r>
              <a:r>
                <a:rPr lang="en-US" altLang="ko-KR" sz="2400" dirty="0">
                  <a:solidFill>
                    <a:srgbClr val="0000CC"/>
                  </a:solidFill>
                  <a:latin typeface="210 콤퓨타세탁 L" panose="02020603020101020101" pitchFamily="18" charset="-127"/>
                  <a:ea typeface="210 콤퓨타세탁 L" panose="02020603020101020101" pitchFamily="18" charset="-127"/>
                </a:rPr>
                <a:t>/</a:t>
              </a:r>
              <a:r>
                <a:rPr lang="ko-KR" altLang="en-US" sz="2400" dirty="0">
                  <a:solidFill>
                    <a:srgbClr val="0000CC"/>
                  </a:solidFill>
                  <a:latin typeface="210 콤퓨타세탁 L" panose="02020603020101020101" pitchFamily="18" charset="-127"/>
                  <a:ea typeface="210 콤퓨타세탁 L" panose="02020603020101020101" pitchFamily="18" charset="-127"/>
                </a:rPr>
                <a:t>격리</a:t>
              </a:r>
              <a:r>
                <a:rPr lang="en-US" altLang="ko-KR" sz="2400" dirty="0">
                  <a:solidFill>
                    <a:srgbClr val="0000CC"/>
                  </a:solidFill>
                  <a:latin typeface="210 콤퓨타세탁 L" panose="02020603020101020101" pitchFamily="18" charset="-127"/>
                  <a:ea typeface="210 콤퓨타세탁 L" panose="02020603020101020101" pitchFamily="18" charset="-127"/>
                </a:rPr>
                <a:t>) </a:t>
              </a:r>
              <a:r>
                <a:rPr lang="ko-KR" altLang="en-US" sz="2400" dirty="0">
                  <a:solidFill>
                    <a:srgbClr val="0000CC"/>
                  </a:solidFill>
                  <a:latin typeface="210 콤퓨타세탁 L" panose="02020603020101020101" pitchFamily="18" charset="-127"/>
                  <a:ea typeface="210 콤퓨타세탁 L" panose="02020603020101020101" pitchFamily="18" charset="-127"/>
                </a:rPr>
                <a:t>담당자</a:t>
              </a:r>
            </a:p>
          </p:txBody>
        </p:sp>
        <p:pic>
          <p:nvPicPr>
            <p:cNvPr id="11" name="그림 10">
              <a:extLst>
                <a:ext uri="{FF2B5EF4-FFF2-40B4-BE49-F238E27FC236}">
                  <a16:creationId xmlns:a16="http://schemas.microsoft.com/office/drawing/2014/main" id="{1E8F7FFE-ABDF-C338-ACF4-1BC6B3E96C23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211545" y="4612380"/>
              <a:ext cx="6779520" cy="6779520"/>
            </a:xfrm>
            <a:prstGeom prst="rect">
              <a:avLst/>
            </a:prstGeom>
          </p:spPr>
        </p:pic>
        <p:grpSp>
          <p:nvGrpSpPr>
            <p:cNvPr id="18" name="그룹 17">
              <a:extLst>
                <a:ext uri="{FF2B5EF4-FFF2-40B4-BE49-F238E27FC236}">
                  <a16:creationId xmlns:a16="http://schemas.microsoft.com/office/drawing/2014/main" id="{619ED781-C504-F7E3-9657-7CCBEB40DD6F}"/>
                </a:ext>
              </a:extLst>
            </p:cNvPr>
            <p:cNvGrpSpPr/>
            <p:nvPr/>
          </p:nvGrpSpPr>
          <p:grpSpPr>
            <a:xfrm>
              <a:off x="4893855" y="5468898"/>
              <a:ext cx="10594392" cy="3155868"/>
              <a:chOff x="6545531" y="6040450"/>
              <a:chExt cx="10594392" cy="3155868"/>
            </a:xfrm>
          </p:grpSpPr>
          <p:sp>
            <p:nvSpPr>
              <p:cNvPr id="9" name="Text 2">
                <a:extLst>
                  <a:ext uri="{FF2B5EF4-FFF2-40B4-BE49-F238E27FC236}">
                    <a16:creationId xmlns:a16="http://schemas.microsoft.com/office/drawing/2014/main" id="{F2613638-46A6-41EB-6EF6-9C2A147A0631}"/>
                  </a:ext>
                </a:extLst>
              </p:cNvPr>
              <p:cNvSpPr/>
              <p:nvPr/>
            </p:nvSpPr>
            <p:spPr>
              <a:xfrm>
                <a:off x="6638747" y="6040450"/>
                <a:ext cx="10501176" cy="371897"/>
              </a:xfrm>
              <a:prstGeom prst="rect">
                <a:avLst/>
              </a:prstGeom>
              <a:noFill/>
              <a:ln/>
            </p:spPr>
            <p:txBody>
              <a:bodyPr wrap="square" lIns="0" tIns="0" rIns="0" bIns="0" rtlCol="0" anchor="ctr" anchorCtr="0">
                <a:spAutoFit/>
              </a:bodyPr>
              <a:lstStyle/>
              <a:p>
                <a:pPr marL="342900" indent="-342900" algn="l">
                  <a:lnSpc>
                    <a:spcPts val="2850"/>
                  </a:lnSpc>
                  <a:buSzPct val="100000"/>
                  <a:buFont typeface="Wingdings" panose="05000000000000000000" pitchFamily="2" charset="2"/>
                  <a:buChar char="Ø"/>
                </a:pPr>
                <a:r>
                  <a:rPr lang="ko-KR" altLang="en-US" sz="2400" dirty="0">
                    <a:latin typeface="210 콤퓨타세탁 L" panose="02020603020101020101" pitchFamily="18" charset="-127"/>
                    <a:ea typeface="210 콤퓨타세탁 L" panose="02020603020101020101" pitchFamily="18" charset="-127"/>
                    <a:cs typeface="Martel Sans" pitchFamily="34" charset="-120"/>
                  </a:rPr>
                  <a:t>명령 경로</a:t>
                </a:r>
                <a:r>
                  <a:rPr lang="en-US" altLang="ko-KR" sz="2400" dirty="0">
                    <a:latin typeface="210 콤퓨타세탁 L" panose="02020603020101020101" pitchFamily="18" charset="-127"/>
                    <a:ea typeface="210 콤퓨타세탁 L" panose="02020603020101020101" pitchFamily="18" charset="-127"/>
                    <a:cs typeface="Martel Sans" pitchFamily="34" charset="-120"/>
                  </a:rPr>
                  <a:t>/(</a:t>
                </a:r>
                <a:r>
                  <a:rPr lang="en-US" altLang="ko-KR" sz="2400" dirty="0" err="1">
                    <a:latin typeface="210 콤퓨타세탁 L" panose="02020603020101020101" pitchFamily="18" charset="-127"/>
                    <a:ea typeface="210 콤퓨타세탁 L" panose="02020603020101020101" pitchFamily="18" charset="-127"/>
                    <a:cs typeface="Martel Sans" pitchFamily="34" charset="-120"/>
                  </a:rPr>
                  <a:t>cmd</a:t>
                </a:r>
                <a:r>
                  <a:rPr lang="en-US" altLang="ko-KR" sz="2400" dirty="0">
                    <a:latin typeface="210 콤퓨타세탁 L" panose="02020603020101020101" pitchFamily="18" charset="-127"/>
                    <a:ea typeface="210 콤퓨타세탁 L" panose="02020603020101020101" pitchFamily="18" charset="-127"/>
                    <a:cs typeface="Martel Sans" pitchFamily="34" charset="-120"/>
                  </a:rPr>
                  <a:t>) </a:t>
                </a:r>
                <a:r>
                  <a:rPr lang="ko-KR" altLang="en-US" sz="2400" dirty="0">
                    <a:latin typeface="210 콤퓨타세탁 L" panose="02020603020101020101" pitchFamily="18" charset="-127"/>
                    <a:ea typeface="210 콤퓨타세탁 L" panose="02020603020101020101" pitchFamily="18" charset="-127"/>
                    <a:cs typeface="Martel Sans" pitchFamily="34" charset="-120"/>
                  </a:rPr>
                  <a:t>설계 및 구현</a:t>
                </a:r>
                <a:endParaRPr lang="en-US" sz="2400" dirty="0">
                  <a:latin typeface="210 콤퓨타세탁 L" panose="02020603020101020101" pitchFamily="18" charset="-127"/>
                  <a:ea typeface="210 콤퓨타세탁 L" panose="02020603020101020101" pitchFamily="18" charset="-127"/>
                  <a:cs typeface="Martel Sans" pitchFamily="34" charset="-120"/>
                </a:endParaRPr>
              </a:p>
            </p:txBody>
          </p:sp>
          <p:sp>
            <p:nvSpPr>
              <p:cNvPr id="13" name="Text 3">
                <a:extLst>
                  <a:ext uri="{FF2B5EF4-FFF2-40B4-BE49-F238E27FC236}">
                    <a16:creationId xmlns:a16="http://schemas.microsoft.com/office/drawing/2014/main" id="{1E5453EE-A2BD-55BD-393F-471548B8A627}"/>
                  </a:ext>
                </a:extLst>
              </p:cNvPr>
              <p:cNvSpPr/>
              <p:nvPr/>
            </p:nvSpPr>
            <p:spPr>
              <a:xfrm>
                <a:off x="6638747" y="8041525"/>
                <a:ext cx="5236654" cy="371897"/>
              </a:xfrm>
              <a:prstGeom prst="rect">
                <a:avLst/>
              </a:prstGeom>
              <a:noFill/>
              <a:ln/>
            </p:spPr>
            <p:txBody>
              <a:bodyPr wrap="square" lIns="0" tIns="0" rIns="0" bIns="0" rtlCol="0" anchor="ctr" anchorCtr="0">
                <a:spAutoFit/>
              </a:bodyPr>
              <a:lstStyle/>
              <a:p>
                <a:pPr marL="342900" indent="-342900" algn="l">
                  <a:lnSpc>
                    <a:spcPts val="2850"/>
                  </a:lnSpc>
                  <a:buSzPct val="100000"/>
                  <a:buFont typeface="Wingdings" panose="05000000000000000000" pitchFamily="2" charset="2"/>
                  <a:buChar char="Ø"/>
                </a:pPr>
                <a:r>
                  <a:rPr lang="ko-KR" altLang="en-US" sz="2400" dirty="0">
                    <a:latin typeface="210 콤퓨타세탁 L" panose="02020603020101020101" pitchFamily="18" charset="-127"/>
                    <a:ea typeface="210 콤퓨타세탁 L" panose="02020603020101020101" pitchFamily="18" charset="-127"/>
                    <a:cs typeface="Martel Sans" pitchFamily="34" charset="-120"/>
                  </a:rPr>
                  <a:t>보안 이벤트 알림 시스템 구축</a:t>
                </a:r>
                <a:endParaRPr lang="en-US" sz="2400" dirty="0">
                  <a:latin typeface="210 콤퓨타세탁 L" panose="02020603020101020101" pitchFamily="18" charset="-127"/>
                  <a:ea typeface="210 콤퓨타세탁 L" panose="02020603020101020101" pitchFamily="18" charset="-127"/>
                </a:endParaRPr>
              </a:p>
            </p:txBody>
          </p:sp>
          <p:sp>
            <p:nvSpPr>
              <p:cNvPr id="15" name="Text 4">
                <a:extLst>
                  <a:ext uri="{FF2B5EF4-FFF2-40B4-BE49-F238E27FC236}">
                    <a16:creationId xmlns:a16="http://schemas.microsoft.com/office/drawing/2014/main" id="{8312329B-2431-8491-10A4-C2D0040E7422}"/>
                  </a:ext>
                </a:extLst>
              </p:cNvPr>
              <p:cNvSpPr/>
              <p:nvPr/>
            </p:nvSpPr>
            <p:spPr>
              <a:xfrm>
                <a:off x="7801496" y="8824421"/>
                <a:ext cx="4824036" cy="371897"/>
              </a:xfrm>
              <a:prstGeom prst="rect">
                <a:avLst/>
              </a:prstGeom>
              <a:noFill/>
              <a:ln/>
            </p:spPr>
            <p:txBody>
              <a:bodyPr wrap="square" lIns="0" tIns="0" rIns="0" bIns="0" rtlCol="0" anchor="ctr" anchorCtr="0">
                <a:spAutoFit/>
              </a:bodyPr>
              <a:lstStyle/>
              <a:p>
                <a:pPr marL="342900" indent="-342900" algn="l">
                  <a:lnSpc>
                    <a:spcPts val="2850"/>
                  </a:lnSpc>
                  <a:buSzPct val="100000"/>
                  <a:buFont typeface="Wingdings" panose="05000000000000000000" pitchFamily="2" charset="2"/>
                  <a:buChar char="Ø"/>
                </a:pPr>
                <a:endParaRPr lang="en-US" sz="2400" dirty="0">
                  <a:latin typeface="210 콤퓨타세탁 L" panose="02020603020101020101" pitchFamily="18" charset="-127"/>
                  <a:ea typeface="210 콤퓨타세탁 L" panose="02020603020101020101" pitchFamily="18" charset="-127"/>
                </a:endParaRPr>
              </a:p>
            </p:txBody>
          </p:sp>
          <p:sp>
            <p:nvSpPr>
              <p:cNvPr id="16" name="TextBox 15">
                <a:extLst>
                  <a:ext uri="{FF2B5EF4-FFF2-40B4-BE49-F238E27FC236}">
                    <a16:creationId xmlns:a16="http://schemas.microsoft.com/office/drawing/2014/main" id="{0D784BD7-104D-330F-F6F4-31660E3CEF30}"/>
                  </a:ext>
                </a:extLst>
              </p:cNvPr>
              <p:cNvSpPr txBox="1"/>
              <p:nvPr/>
            </p:nvSpPr>
            <p:spPr>
              <a:xfrm>
                <a:off x="6545531" y="6994821"/>
                <a:ext cx="5329870" cy="46423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342900" indent="-342900">
                  <a:lnSpc>
                    <a:spcPts val="2850"/>
                  </a:lnSpc>
                  <a:buSzPct val="100000"/>
                  <a:buFont typeface="Wingdings" panose="05000000000000000000" pitchFamily="2" charset="2"/>
                  <a:buChar char="Ø"/>
                </a:pPr>
                <a:r>
                  <a:rPr lang="ko-KR" altLang="en-US" sz="2400" dirty="0">
                    <a:latin typeface="210 콤퓨타세탁 L" panose="02020603020101020101" pitchFamily="18" charset="-127"/>
                    <a:ea typeface="210 콤퓨타세탁 L" panose="02020603020101020101" pitchFamily="18" charset="-127"/>
                    <a:cs typeface="Martel Sans" pitchFamily="34" charset="-120"/>
                  </a:rPr>
                  <a:t>자동 격리</a:t>
                </a:r>
                <a:r>
                  <a:rPr lang="en-US" altLang="ko-KR" sz="2400" dirty="0">
                    <a:latin typeface="210 콤퓨타세탁 L" panose="02020603020101020101" pitchFamily="18" charset="-127"/>
                    <a:ea typeface="210 콤퓨타세탁 L" panose="02020603020101020101" pitchFamily="18" charset="-127"/>
                    <a:cs typeface="Martel Sans" pitchFamily="34" charset="-120"/>
                  </a:rPr>
                  <a:t>/</a:t>
                </a:r>
                <a:r>
                  <a:rPr lang="ko-KR" altLang="en-US" sz="2400" dirty="0">
                    <a:latin typeface="210 콤퓨타세탁 L" panose="02020603020101020101" pitchFamily="18" charset="-127"/>
                    <a:ea typeface="210 콤퓨타세탁 L" panose="02020603020101020101" pitchFamily="18" charset="-127"/>
                    <a:cs typeface="Martel Sans" pitchFamily="34" charset="-120"/>
                  </a:rPr>
                  <a:t>해제 </a:t>
                </a:r>
                <a:r>
                  <a:rPr lang="en-US" altLang="ko-KR" sz="2400" dirty="0">
                    <a:latin typeface="210 콤퓨타세탁 L" panose="02020603020101020101" pitchFamily="18" charset="-127"/>
                    <a:ea typeface="210 콤퓨타세탁 L" panose="02020603020101020101" pitchFamily="18" charset="-127"/>
                    <a:cs typeface="Martel Sans" pitchFamily="34" charset="-120"/>
                  </a:rPr>
                  <a:t>Lambda </a:t>
                </a:r>
                <a:r>
                  <a:rPr lang="ko-KR" altLang="en-US" sz="2400" dirty="0">
                    <a:latin typeface="210 콤퓨타세탁 L" panose="02020603020101020101" pitchFamily="18" charset="-127"/>
                    <a:ea typeface="210 콤퓨타세탁 L" panose="02020603020101020101" pitchFamily="18" charset="-127"/>
                    <a:cs typeface="Martel Sans" pitchFamily="34" charset="-120"/>
                  </a:rPr>
                  <a:t>함수 개발</a:t>
                </a:r>
                <a:endParaRPr lang="en-US" altLang="ko-KR" sz="2400" dirty="0">
                  <a:latin typeface="210 콤퓨타세탁 L" panose="02020603020101020101" pitchFamily="18" charset="-127"/>
                  <a:ea typeface="210 콤퓨타세탁 L" panose="02020603020101020101" pitchFamily="18" charset="-127"/>
                </a:endParaRPr>
              </a:p>
            </p:txBody>
          </p:sp>
        </p:grpSp>
      </p:grpSp>
      <p:grpSp>
        <p:nvGrpSpPr>
          <p:cNvPr id="12" name="그룹 11">
            <a:extLst>
              <a:ext uri="{FF2B5EF4-FFF2-40B4-BE49-F238E27FC236}">
                <a16:creationId xmlns:a16="http://schemas.microsoft.com/office/drawing/2014/main" id="{07783057-DC8A-1F15-9672-AF92B5EBCD29}"/>
              </a:ext>
            </a:extLst>
          </p:cNvPr>
          <p:cNvGrpSpPr/>
          <p:nvPr/>
        </p:nvGrpSpPr>
        <p:grpSpPr>
          <a:xfrm>
            <a:off x="118977" y="6045051"/>
            <a:ext cx="3615344" cy="4787532"/>
            <a:chOff x="12225347" y="2696340"/>
            <a:chExt cx="5957408" cy="8976661"/>
          </a:xfrm>
        </p:grpSpPr>
        <p:grpSp>
          <p:nvGrpSpPr>
            <p:cNvPr id="20" name="그룹 19">
              <a:extLst>
                <a:ext uri="{FF2B5EF4-FFF2-40B4-BE49-F238E27FC236}">
                  <a16:creationId xmlns:a16="http://schemas.microsoft.com/office/drawing/2014/main" id="{EC3A635E-8229-2E9C-A815-FADD1976968A}"/>
                </a:ext>
              </a:extLst>
            </p:cNvPr>
            <p:cNvGrpSpPr/>
            <p:nvPr/>
          </p:nvGrpSpPr>
          <p:grpSpPr>
            <a:xfrm>
              <a:off x="12712442" y="2696340"/>
              <a:ext cx="4860000" cy="8581260"/>
              <a:chOff x="13808335" y="1762797"/>
              <a:chExt cx="4655541" cy="9514803"/>
            </a:xfrm>
            <a:gradFill>
              <a:gsLst>
                <a:gs pos="0">
                  <a:srgbClr val="00B0F0"/>
                </a:gs>
                <a:gs pos="100000">
                  <a:schemeClr val="accent1">
                    <a:alpha val="20000"/>
                    <a:lumMod val="30000"/>
                    <a:lumOff val="70000"/>
                  </a:schemeClr>
                </a:gs>
                <a:gs pos="100000">
                  <a:schemeClr val="accent1">
                    <a:lumMod val="30000"/>
                    <a:lumOff val="70000"/>
                  </a:schemeClr>
                </a:gs>
              </a:gsLst>
              <a:lin ang="5400000" scaled="1"/>
            </a:gradFill>
          </p:grpSpPr>
          <p:grpSp>
            <p:nvGrpSpPr>
              <p:cNvPr id="25" name="그룹 24">
                <a:extLst>
                  <a:ext uri="{FF2B5EF4-FFF2-40B4-BE49-F238E27FC236}">
                    <a16:creationId xmlns:a16="http://schemas.microsoft.com/office/drawing/2014/main" id="{576B2538-E8C0-33EE-F3D4-780F60E7950E}"/>
                  </a:ext>
                </a:extLst>
              </p:cNvPr>
              <p:cNvGrpSpPr/>
              <p:nvPr/>
            </p:nvGrpSpPr>
            <p:grpSpPr>
              <a:xfrm>
                <a:off x="13808335" y="1762797"/>
                <a:ext cx="4655541" cy="9514803"/>
                <a:chOff x="12436735" y="1724697"/>
                <a:chExt cx="4655541" cy="9514803"/>
              </a:xfrm>
              <a:grpFill/>
            </p:grpSpPr>
            <p:sp>
              <p:nvSpPr>
                <p:cNvPr id="27" name="Shape 9">
                  <a:extLst>
                    <a:ext uri="{FF2B5EF4-FFF2-40B4-BE49-F238E27FC236}">
                      <a16:creationId xmlns:a16="http://schemas.microsoft.com/office/drawing/2014/main" id="{0E16943F-6535-0FFA-4876-EC4EE3BB589C}"/>
                    </a:ext>
                  </a:extLst>
                </p:cNvPr>
                <p:cNvSpPr/>
                <p:nvPr/>
              </p:nvSpPr>
              <p:spPr>
                <a:xfrm>
                  <a:off x="12436735" y="1724697"/>
                  <a:ext cx="4655541" cy="9514803"/>
                </a:xfrm>
                <a:prstGeom prst="roundRect">
                  <a:avLst>
                    <a:gd name="adj" fmla="val 3252"/>
                  </a:avLst>
                </a:prstGeom>
                <a:grpFill/>
                <a:ln w="30480">
                  <a:noFill/>
                  <a:prstDash val="solid"/>
                </a:ln>
              </p:spPr>
              <p:txBody>
                <a:bodyPr>
                  <a:spAutoFit/>
                </a:bodyPr>
                <a:lstStyle/>
                <a:p>
                  <a:endParaRPr lang="ko-KR" altLang="en-US" dirty="0"/>
                </a:p>
              </p:txBody>
            </p:sp>
            <p:sp>
              <p:nvSpPr>
                <p:cNvPr id="28" name="TextBox 27">
                  <a:extLst>
                    <a:ext uri="{FF2B5EF4-FFF2-40B4-BE49-F238E27FC236}">
                      <a16:creationId xmlns:a16="http://schemas.microsoft.com/office/drawing/2014/main" id="{88A90171-5710-20B6-EDF2-45833C8239B2}"/>
                    </a:ext>
                  </a:extLst>
                </p:cNvPr>
                <p:cNvSpPr txBox="1"/>
                <p:nvPr/>
              </p:nvSpPr>
              <p:spPr>
                <a:xfrm>
                  <a:off x="12741125" y="1979396"/>
                  <a:ext cx="1567104" cy="703850"/>
                </a:xfrm>
                <a:prstGeom prst="rect">
                  <a:avLst/>
                </a:prstGeom>
                <a:grpFill/>
                <a:ln>
                  <a:noFill/>
                </a:ln>
              </p:spPr>
              <p:txBody>
                <a:bodyPr wrap="square" anchor="ctr" anchorCtr="0">
                  <a:spAutoFit/>
                </a:bodyPr>
                <a:lstStyle/>
                <a:p>
                  <a:r>
                    <a:rPr lang="ko-KR" altLang="en-US" sz="1600" dirty="0">
                      <a:solidFill>
                        <a:schemeClr val="bg1"/>
                      </a:solidFill>
                      <a:latin typeface="210 콤퓨타세탁 L" panose="02020603020101020101" pitchFamily="18" charset="-127"/>
                      <a:ea typeface="210 콤퓨타세탁 L" panose="02020603020101020101" pitchFamily="18" charset="-127"/>
                    </a:rPr>
                    <a:t>정상호</a:t>
                  </a:r>
                  <a:r>
                    <a:rPr lang="en-US" altLang="ko-KR" sz="1600" dirty="0">
                      <a:solidFill>
                        <a:schemeClr val="bg1"/>
                      </a:solidFill>
                      <a:latin typeface="210 콤퓨타세탁 L" panose="02020603020101020101" pitchFamily="18" charset="-127"/>
                      <a:ea typeface="210 콤퓨타세탁 L" panose="02020603020101020101" pitchFamily="18" charset="-127"/>
                    </a:rPr>
                    <a:t>(C)</a:t>
                  </a:r>
                  <a:endParaRPr lang="ko-KR" altLang="en-US" sz="1600" dirty="0">
                    <a:solidFill>
                      <a:schemeClr val="bg1"/>
                    </a:solidFill>
                    <a:latin typeface="210 콤퓨타세탁 L" panose="02020603020101020101" pitchFamily="18" charset="-127"/>
                    <a:ea typeface="210 콤퓨타세탁 L" panose="02020603020101020101" pitchFamily="18" charset="-127"/>
                  </a:endParaRPr>
                </a:p>
              </p:txBody>
            </p:sp>
          </p:grpSp>
          <p:sp>
            <p:nvSpPr>
              <p:cNvPr id="26" name="TextBox 25">
                <a:extLst>
                  <a:ext uri="{FF2B5EF4-FFF2-40B4-BE49-F238E27FC236}">
                    <a16:creationId xmlns:a16="http://schemas.microsoft.com/office/drawing/2014/main" id="{E223253E-E093-9C95-5757-029223CEB52E}"/>
                  </a:ext>
                </a:extLst>
              </p:cNvPr>
              <p:cNvSpPr txBox="1"/>
              <p:nvPr/>
            </p:nvSpPr>
            <p:spPr>
              <a:xfrm>
                <a:off x="14101303" y="2747391"/>
                <a:ext cx="4185352" cy="639865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:r>
                  <a:rPr lang="ko-KR" altLang="en-US" sz="1400" dirty="0">
                    <a:solidFill>
                      <a:srgbClr val="0000CC"/>
                    </a:solidFill>
                    <a:latin typeface="210 콤퓨타세탁 L" panose="02020603020101020101" pitchFamily="18" charset="-127"/>
                    <a:ea typeface="210 콤퓨타세탁 L" panose="02020603020101020101" pitchFamily="18" charset="-127"/>
                  </a:rPr>
                  <a:t>구성</a:t>
                </a:r>
                <a:r>
                  <a:rPr lang="en-US" altLang="ko-KR" sz="1400" dirty="0">
                    <a:solidFill>
                      <a:srgbClr val="0000CC"/>
                    </a:solidFill>
                    <a:latin typeface="210 콤퓨타세탁 L" panose="02020603020101020101" pitchFamily="18" charset="-127"/>
                    <a:ea typeface="210 콤퓨타세탁 L" panose="02020603020101020101" pitchFamily="18" charset="-127"/>
                  </a:rPr>
                  <a:t>(</a:t>
                </a:r>
                <a:r>
                  <a:rPr lang="ko-KR" altLang="en-US" sz="1400" dirty="0">
                    <a:solidFill>
                      <a:srgbClr val="0000CC"/>
                    </a:solidFill>
                    <a:latin typeface="210 콤퓨타세탁 L" panose="02020603020101020101" pitchFamily="18" charset="-127"/>
                    <a:ea typeface="210 콤퓨타세탁 L" panose="02020603020101020101" pitchFamily="18" charset="-127"/>
                  </a:rPr>
                  <a:t>아키텍처</a:t>
                </a:r>
                <a:r>
                  <a:rPr lang="en-US" altLang="ko-KR" sz="1400" dirty="0">
                    <a:solidFill>
                      <a:srgbClr val="0000CC"/>
                    </a:solidFill>
                    <a:latin typeface="210 콤퓨타세탁 L" panose="02020603020101020101" pitchFamily="18" charset="-127"/>
                    <a:ea typeface="210 콤퓨타세탁 L" panose="02020603020101020101" pitchFamily="18" charset="-127"/>
                  </a:rPr>
                  <a:t>)</a:t>
                </a:r>
                <a:r>
                  <a:rPr lang="ko-KR" altLang="en-US" sz="1400" dirty="0">
                    <a:solidFill>
                      <a:srgbClr val="0000CC"/>
                    </a:solidFill>
                    <a:latin typeface="210 콤퓨타세탁 L" panose="02020603020101020101" pitchFamily="18" charset="-127"/>
                    <a:ea typeface="210 콤퓨타세탁 L" panose="02020603020101020101" pitchFamily="18" charset="-127"/>
                  </a:rPr>
                  <a:t> 담당자</a:t>
                </a:r>
              </a:p>
            </p:txBody>
          </p:sp>
        </p:grpSp>
        <p:pic>
          <p:nvPicPr>
            <p:cNvPr id="22" name="그림 21">
              <a:extLst>
                <a:ext uri="{FF2B5EF4-FFF2-40B4-BE49-F238E27FC236}">
                  <a16:creationId xmlns:a16="http://schemas.microsoft.com/office/drawing/2014/main" id="{D8FB5BA2-98F1-C208-5F5D-24AF78DAC953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2225347" y="4894202"/>
              <a:ext cx="5957408" cy="6778799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345847705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spd="slow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DEDEE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8A037CA-6186-85F8-CE23-8D1D8B56B96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>
            <a:extLst>
              <a:ext uri="{FF2B5EF4-FFF2-40B4-BE49-F238E27FC236}">
                <a16:creationId xmlns:a16="http://schemas.microsoft.com/office/drawing/2014/main" id="{CA76B55A-AAF1-9787-6BFA-9F91F83B4D52}"/>
              </a:ext>
            </a:extLst>
          </p:cNvPr>
          <p:cNvSpPr txBox="1"/>
          <p:nvPr/>
        </p:nvSpPr>
        <p:spPr>
          <a:xfrm>
            <a:off x="762000" y="419100"/>
            <a:ext cx="4219724" cy="100219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8499"/>
              </a:lnSpc>
            </a:pPr>
            <a:r>
              <a:rPr lang="ko-KR" altLang="en-US" sz="5000" spc="-254" dirty="0">
                <a:solidFill>
                  <a:srgbClr val="4F46E5"/>
                </a:solidFill>
                <a:latin typeface="210 콤퓨타세탁 L" panose="02020603020101020101" pitchFamily="18" charset="-127"/>
                <a:ea typeface="210 콤퓨타세탁 L" panose="02020603020101020101" pitchFamily="18" charset="-127"/>
                <a:cs typeface="210 콤퓨타세탁"/>
                <a:sym typeface="210 콤퓨타세탁"/>
              </a:rPr>
              <a:t>팀 소개</a:t>
            </a:r>
            <a:endParaRPr lang="en-US" sz="5000" spc="-254" dirty="0">
              <a:solidFill>
                <a:srgbClr val="4F46E5"/>
              </a:solidFill>
              <a:latin typeface="210 콤퓨타세탁 L" panose="02020603020101020101" pitchFamily="18" charset="-127"/>
              <a:ea typeface="210 콤퓨타세탁 L" panose="02020603020101020101" pitchFamily="18" charset="-127"/>
              <a:cs typeface="210 콤퓨타세탁"/>
              <a:sym typeface="210 콤퓨타세탁"/>
            </a:endParaRPr>
          </a:p>
        </p:txBody>
      </p:sp>
      <p:grpSp>
        <p:nvGrpSpPr>
          <p:cNvPr id="27" name="그룹 26">
            <a:extLst>
              <a:ext uri="{FF2B5EF4-FFF2-40B4-BE49-F238E27FC236}">
                <a16:creationId xmlns:a16="http://schemas.microsoft.com/office/drawing/2014/main" id="{1B316649-93C1-E55C-ECC7-0AAAA7200019}"/>
              </a:ext>
            </a:extLst>
          </p:cNvPr>
          <p:cNvGrpSpPr/>
          <p:nvPr/>
        </p:nvGrpSpPr>
        <p:grpSpPr>
          <a:xfrm>
            <a:off x="11814651" y="2696340"/>
            <a:ext cx="6778800" cy="8658446"/>
            <a:chOff x="11814651" y="2696340"/>
            <a:chExt cx="6778800" cy="8658446"/>
          </a:xfrm>
        </p:grpSpPr>
        <p:grpSp>
          <p:nvGrpSpPr>
            <p:cNvPr id="34" name="그룹 33">
              <a:extLst>
                <a:ext uri="{FF2B5EF4-FFF2-40B4-BE49-F238E27FC236}">
                  <a16:creationId xmlns:a16="http://schemas.microsoft.com/office/drawing/2014/main" id="{E4B51674-0F18-1E8D-7CCE-28CB569207C0}"/>
                </a:ext>
              </a:extLst>
            </p:cNvPr>
            <p:cNvGrpSpPr/>
            <p:nvPr/>
          </p:nvGrpSpPr>
          <p:grpSpPr>
            <a:xfrm>
              <a:off x="12712442" y="2696340"/>
              <a:ext cx="4860000" cy="8581260"/>
              <a:chOff x="13808335" y="1762797"/>
              <a:chExt cx="4655541" cy="9514803"/>
            </a:xfrm>
            <a:gradFill>
              <a:gsLst>
                <a:gs pos="0">
                  <a:srgbClr val="00B0F0"/>
                </a:gs>
                <a:gs pos="100000">
                  <a:schemeClr val="accent1">
                    <a:alpha val="20000"/>
                    <a:lumMod val="30000"/>
                    <a:lumOff val="70000"/>
                  </a:schemeClr>
                </a:gs>
                <a:gs pos="100000">
                  <a:schemeClr val="accent1">
                    <a:lumMod val="30000"/>
                    <a:lumOff val="70000"/>
                  </a:schemeClr>
                </a:gs>
              </a:gsLst>
              <a:lin ang="5400000" scaled="1"/>
            </a:gradFill>
          </p:grpSpPr>
          <p:grpSp>
            <p:nvGrpSpPr>
              <p:cNvPr id="3" name="그룹 2">
                <a:extLst>
                  <a:ext uri="{FF2B5EF4-FFF2-40B4-BE49-F238E27FC236}">
                    <a16:creationId xmlns:a16="http://schemas.microsoft.com/office/drawing/2014/main" id="{BBBF40C0-6513-679A-F796-EAE2906ED913}"/>
                  </a:ext>
                </a:extLst>
              </p:cNvPr>
              <p:cNvGrpSpPr/>
              <p:nvPr/>
            </p:nvGrpSpPr>
            <p:grpSpPr>
              <a:xfrm>
                <a:off x="13808335" y="1762797"/>
                <a:ext cx="4655541" cy="9514803"/>
                <a:chOff x="12436735" y="1724697"/>
                <a:chExt cx="4655541" cy="9514803"/>
              </a:xfrm>
              <a:grpFill/>
            </p:grpSpPr>
            <p:sp>
              <p:nvSpPr>
                <p:cNvPr id="14" name="Shape 9">
                  <a:extLst>
                    <a:ext uri="{FF2B5EF4-FFF2-40B4-BE49-F238E27FC236}">
                      <a16:creationId xmlns:a16="http://schemas.microsoft.com/office/drawing/2014/main" id="{01920739-0DA2-E647-1A8C-962E72A103D7}"/>
                    </a:ext>
                  </a:extLst>
                </p:cNvPr>
                <p:cNvSpPr/>
                <p:nvPr/>
              </p:nvSpPr>
              <p:spPr>
                <a:xfrm>
                  <a:off x="12436735" y="1724697"/>
                  <a:ext cx="4655541" cy="9514803"/>
                </a:xfrm>
                <a:prstGeom prst="roundRect">
                  <a:avLst>
                    <a:gd name="adj" fmla="val 3252"/>
                  </a:avLst>
                </a:prstGeom>
                <a:grpFill/>
                <a:ln w="30480">
                  <a:noFill/>
                  <a:prstDash val="solid"/>
                </a:ln>
              </p:spPr>
              <p:txBody>
                <a:bodyPr>
                  <a:spAutoFit/>
                </a:bodyPr>
                <a:lstStyle/>
                <a:p>
                  <a:endParaRPr lang="ko-KR" altLang="en-US" dirty="0"/>
                </a:p>
              </p:txBody>
            </p:sp>
            <p:sp>
              <p:nvSpPr>
                <p:cNvPr id="23" name="TextBox 22">
                  <a:extLst>
                    <a:ext uri="{FF2B5EF4-FFF2-40B4-BE49-F238E27FC236}">
                      <a16:creationId xmlns:a16="http://schemas.microsoft.com/office/drawing/2014/main" id="{2796B486-77EC-D2C7-7C02-468BE2CF0BBC}"/>
                    </a:ext>
                  </a:extLst>
                </p:cNvPr>
                <p:cNvSpPr txBox="1"/>
                <p:nvPr/>
              </p:nvSpPr>
              <p:spPr>
                <a:xfrm>
                  <a:off x="12741125" y="2038932"/>
                  <a:ext cx="1283421" cy="584775"/>
                </a:xfrm>
                <a:prstGeom prst="rect">
                  <a:avLst/>
                </a:prstGeom>
                <a:grpFill/>
                <a:ln>
                  <a:noFill/>
                </a:ln>
              </p:spPr>
              <p:txBody>
                <a:bodyPr wrap="square" anchor="ctr" anchorCtr="0">
                  <a:spAutoFit/>
                </a:bodyPr>
                <a:lstStyle/>
                <a:p>
                  <a:r>
                    <a:rPr lang="ko-KR" altLang="en-US" sz="3200" dirty="0">
                      <a:solidFill>
                        <a:schemeClr val="bg1"/>
                      </a:solidFill>
                      <a:latin typeface="210 콤퓨타세탁 L" panose="02020603020101020101" pitchFamily="18" charset="-127"/>
                      <a:ea typeface="210 콤퓨타세탁 L" panose="02020603020101020101" pitchFamily="18" charset="-127"/>
                    </a:rPr>
                    <a:t>정준혁</a:t>
                  </a:r>
                </a:p>
              </p:txBody>
            </p:sp>
          </p:grpSp>
          <p:sp>
            <p:nvSpPr>
              <p:cNvPr id="33" name="TextBox 32">
                <a:extLst>
                  <a:ext uri="{FF2B5EF4-FFF2-40B4-BE49-F238E27FC236}">
                    <a16:creationId xmlns:a16="http://schemas.microsoft.com/office/drawing/2014/main" id="{90C16316-3C57-2C1E-E1ED-33BC46D8A4C9}"/>
                  </a:ext>
                </a:extLst>
              </p:cNvPr>
              <p:cNvSpPr txBox="1"/>
              <p:nvPr/>
            </p:nvSpPr>
            <p:spPr>
              <a:xfrm>
                <a:off x="14101302" y="2747390"/>
                <a:ext cx="3515149" cy="477763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:r>
                  <a:rPr lang="ko-KR" altLang="en-US" sz="2200" dirty="0">
                    <a:solidFill>
                      <a:srgbClr val="0000CC"/>
                    </a:solidFill>
                    <a:latin typeface="210 콤퓨타세탁 L" panose="02020603020101020101" pitchFamily="18" charset="-127"/>
                    <a:ea typeface="210 콤퓨타세탁 L" panose="02020603020101020101" pitchFamily="18" charset="-127"/>
                  </a:rPr>
                  <a:t>시각화</a:t>
                </a:r>
                <a:r>
                  <a:rPr lang="en-US" altLang="ko-KR" sz="2200" dirty="0">
                    <a:solidFill>
                      <a:srgbClr val="0000CC"/>
                    </a:solidFill>
                    <a:latin typeface="210 콤퓨타세탁 L" panose="02020603020101020101" pitchFamily="18" charset="-127"/>
                    <a:ea typeface="210 콤퓨타세탁 L" panose="02020603020101020101" pitchFamily="18" charset="-127"/>
                  </a:rPr>
                  <a:t>(</a:t>
                </a:r>
                <a:r>
                  <a:rPr lang="ko-KR" altLang="en-US" sz="2200" dirty="0">
                    <a:solidFill>
                      <a:srgbClr val="0000CC"/>
                    </a:solidFill>
                    <a:latin typeface="210 콤퓨타세탁 L" panose="02020603020101020101" pitchFamily="18" charset="-127"/>
                    <a:ea typeface="210 콤퓨타세탁 L" panose="02020603020101020101" pitchFamily="18" charset="-127"/>
                  </a:rPr>
                  <a:t>외부 대시보드</a:t>
                </a:r>
                <a:r>
                  <a:rPr lang="en-US" altLang="ko-KR" sz="2200" dirty="0">
                    <a:solidFill>
                      <a:srgbClr val="0000CC"/>
                    </a:solidFill>
                    <a:latin typeface="210 콤퓨타세탁 L" panose="02020603020101020101" pitchFamily="18" charset="-127"/>
                    <a:ea typeface="210 콤퓨타세탁 L" panose="02020603020101020101" pitchFamily="18" charset="-127"/>
                  </a:rPr>
                  <a:t>) </a:t>
                </a:r>
                <a:r>
                  <a:rPr lang="ko-KR" altLang="en-US" sz="2200" dirty="0">
                    <a:solidFill>
                      <a:srgbClr val="0000CC"/>
                    </a:solidFill>
                    <a:latin typeface="210 콤퓨타세탁 L" panose="02020603020101020101" pitchFamily="18" charset="-127"/>
                    <a:ea typeface="210 콤퓨타세탁 L" panose="02020603020101020101" pitchFamily="18" charset="-127"/>
                  </a:rPr>
                  <a:t>담당자</a:t>
                </a:r>
              </a:p>
            </p:txBody>
          </p:sp>
        </p:grpSp>
        <p:pic>
          <p:nvPicPr>
            <p:cNvPr id="6" name="그림 5">
              <a:hlinkClick r:id="rId3" action="ppaction://hlinksldjump"/>
              <a:extLst>
                <a:ext uri="{FF2B5EF4-FFF2-40B4-BE49-F238E27FC236}">
                  <a16:creationId xmlns:a16="http://schemas.microsoft.com/office/drawing/2014/main" id="{9DFB0FA5-3C2B-9969-CB49-9219B9FAE99E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1814651" y="4575986"/>
              <a:ext cx="6778800" cy="6778800"/>
            </a:xfrm>
            <a:prstGeom prst="rect">
              <a:avLst/>
            </a:prstGeom>
          </p:spPr>
        </p:pic>
      </p:grpSp>
      <p:grpSp>
        <p:nvGrpSpPr>
          <p:cNvPr id="24" name="그룹 23">
            <a:extLst>
              <a:ext uri="{FF2B5EF4-FFF2-40B4-BE49-F238E27FC236}">
                <a16:creationId xmlns:a16="http://schemas.microsoft.com/office/drawing/2014/main" id="{F4AE73AB-5264-1E9A-8F3D-2CC5EF030891}"/>
              </a:ext>
            </a:extLst>
          </p:cNvPr>
          <p:cNvGrpSpPr/>
          <p:nvPr/>
        </p:nvGrpSpPr>
        <p:grpSpPr>
          <a:xfrm>
            <a:off x="-211545" y="2712484"/>
            <a:ext cx="6779520" cy="8642662"/>
            <a:chOff x="-211545" y="2696340"/>
            <a:chExt cx="6779520" cy="8642662"/>
          </a:xfrm>
        </p:grpSpPr>
        <p:grpSp>
          <p:nvGrpSpPr>
            <p:cNvPr id="47" name="그룹 46">
              <a:extLst>
                <a:ext uri="{FF2B5EF4-FFF2-40B4-BE49-F238E27FC236}">
                  <a16:creationId xmlns:a16="http://schemas.microsoft.com/office/drawing/2014/main" id="{04393DE0-144C-876D-32A1-E0FC9034986B}"/>
                </a:ext>
              </a:extLst>
            </p:cNvPr>
            <p:cNvGrpSpPr/>
            <p:nvPr/>
          </p:nvGrpSpPr>
          <p:grpSpPr>
            <a:xfrm>
              <a:off x="748215" y="2696340"/>
              <a:ext cx="4860000" cy="8543160"/>
              <a:chOff x="748215" y="1724697"/>
              <a:chExt cx="4860000" cy="9514803"/>
            </a:xfrm>
          </p:grpSpPr>
          <p:grpSp>
            <p:nvGrpSpPr>
              <p:cNvPr id="26" name="그룹 25">
                <a:extLst>
                  <a:ext uri="{FF2B5EF4-FFF2-40B4-BE49-F238E27FC236}">
                    <a16:creationId xmlns:a16="http://schemas.microsoft.com/office/drawing/2014/main" id="{D6495C0A-B796-A8CE-14EB-91672BE190B0}"/>
                  </a:ext>
                </a:extLst>
              </p:cNvPr>
              <p:cNvGrpSpPr/>
              <p:nvPr/>
            </p:nvGrpSpPr>
            <p:grpSpPr>
              <a:xfrm>
                <a:off x="748215" y="1724697"/>
                <a:ext cx="4860000" cy="9514803"/>
                <a:chOff x="793790" y="2551118"/>
                <a:chExt cx="4361814" cy="4289652"/>
              </a:xfrm>
              <a:gradFill>
                <a:gsLst>
                  <a:gs pos="100000">
                    <a:schemeClr val="accent1">
                      <a:alpha val="20000"/>
                      <a:lumMod val="30000"/>
                      <a:lumOff val="70000"/>
                    </a:schemeClr>
                  </a:gs>
                  <a:gs pos="0">
                    <a:srgbClr val="00B0F0"/>
                  </a:gs>
                </a:gsLst>
                <a:lin ang="5400000" scaled="1"/>
              </a:gradFill>
            </p:grpSpPr>
            <p:sp>
              <p:nvSpPr>
                <p:cNvPr id="5" name="Shape 1">
                  <a:extLst>
                    <a:ext uri="{FF2B5EF4-FFF2-40B4-BE49-F238E27FC236}">
                      <a16:creationId xmlns:a16="http://schemas.microsoft.com/office/drawing/2014/main" id="{BCF34F61-1B1F-BF36-F098-BB088F055CF5}"/>
                    </a:ext>
                  </a:extLst>
                </p:cNvPr>
                <p:cNvSpPr/>
                <p:nvPr/>
              </p:nvSpPr>
              <p:spPr>
                <a:xfrm>
                  <a:off x="793790" y="2551118"/>
                  <a:ext cx="4361814" cy="4289652"/>
                </a:xfrm>
                <a:prstGeom prst="roundRect">
                  <a:avLst>
                    <a:gd name="adj" fmla="val 3252"/>
                  </a:avLst>
                </a:prstGeom>
                <a:gradFill>
                  <a:gsLst>
                    <a:gs pos="0">
                      <a:srgbClr val="00B0F0"/>
                    </a:gs>
                    <a:gs pos="100000">
                      <a:schemeClr val="accent1">
                        <a:alpha val="20000"/>
                        <a:lumMod val="30000"/>
                        <a:lumOff val="70000"/>
                      </a:schemeClr>
                    </a:gs>
                  </a:gsLst>
                  <a:lin ang="5400000" scaled="1"/>
                </a:gradFill>
                <a:ln w="30480">
                  <a:noFill/>
                  <a:prstDash val="solid"/>
                </a:ln>
              </p:spPr>
              <p:txBody>
                <a:bodyPr/>
                <a:lstStyle/>
                <a:p>
                  <a:endParaRPr lang="ko-KR" altLang="en-US" dirty="0"/>
                </a:p>
              </p:txBody>
            </p:sp>
            <p:sp>
              <p:nvSpPr>
                <p:cNvPr id="19" name="TextBox 18">
                  <a:extLst>
                    <a:ext uri="{FF2B5EF4-FFF2-40B4-BE49-F238E27FC236}">
                      <a16:creationId xmlns:a16="http://schemas.microsoft.com/office/drawing/2014/main" id="{C3B717D9-FB2C-DE39-165D-E8FE952DB0C0}"/>
                    </a:ext>
                  </a:extLst>
                </p:cNvPr>
                <p:cNvSpPr txBox="1"/>
                <p:nvPr/>
              </p:nvSpPr>
              <p:spPr>
                <a:xfrm>
                  <a:off x="1058473" y="2733351"/>
                  <a:ext cx="1919975" cy="263640"/>
                </a:xfrm>
                <a:prstGeom prst="rect">
                  <a:avLst/>
                </a:prstGeom>
                <a:grpFill/>
              </p:spPr>
              <p:txBody>
                <a:bodyPr wrap="square" rtlCol="0" anchor="ctr" anchorCtr="0">
                  <a:spAutoFit/>
                </a:bodyPr>
                <a:lstStyle/>
                <a:p>
                  <a:r>
                    <a:rPr lang="ko-KR" altLang="en-US" sz="3200" dirty="0">
                      <a:solidFill>
                        <a:schemeClr val="bg1"/>
                      </a:solidFill>
                      <a:latin typeface="210 콤퓨타세탁 L" panose="02020603020101020101" pitchFamily="18" charset="-127"/>
                      <a:ea typeface="210 콤퓨타세탁 L" panose="02020603020101020101" pitchFamily="18" charset="-127"/>
                    </a:rPr>
                    <a:t>정상호</a:t>
                  </a:r>
                  <a:r>
                    <a:rPr lang="en-US" altLang="ko-KR" sz="3200" dirty="0">
                      <a:solidFill>
                        <a:schemeClr val="bg1"/>
                      </a:solidFill>
                      <a:latin typeface="210 콤퓨타세탁 L" panose="02020603020101020101" pitchFamily="18" charset="-127"/>
                      <a:ea typeface="210 콤퓨타세탁 L" panose="02020603020101020101" pitchFamily="18" charset="-127"/>
                    </a:rPr>
                    <a:t>(C)</a:t>
                  </a:r>
                  <a:endParaRPr lang="ko-KR" altLang="en-US" sz="3200" dirty="0">
                    <a:solidFill>
                      <a:schemeClr val="bg1"/>
                    </a:solidFill>
                    <a:latin typeface="210 콤퓨타세탁 L" panose="02020603020101020101" pitchFamily="18" charset="-127"/>
                    <a:ea typeface="210 콤퓨타세탁 L" panose="02020603020101020101" pitchFamily="18" charset="-127"/>
                  </a:endParaRPr>
                </a:p>
              </p:txBody>
            </p:sp>
          </p:grpSp>
          <p:sp>
            <p:nvSpPr>
              <p:cNvPr id="31" name="TextBox 30">
                <a:extLst>
                  <a:ext uri="{FF2B5EF4-FFF2-40B4-BE49-F238E27FC236}">
                    <a16:creationId xmlns:a16="http://schemas.microsoft.com/office/drawing/2014/main" id="{4E798235-BBCC-30F0-6606-F1A4D69189A2}"/>
                  </a:ext>
                </a:extLst>
              </p:cNvPr>
              <p:cNvSpPr txBox="1"/>
              <p:nvPr/>
            </p:nvSpPr>
            <p:spPr>
              <a:xfrm>
                <a:off x="1014372" y="2809257"/>
                <a:ext cx="3100428" cy="47989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ko-KR" altLang="en-US" sz="2200" dirty="0">
                    <a:solidFill>
                      <a:srgbClr val="0000CC"/>
                    </a:solidFill>
                    <a:latin typeface="210 콤퓨타세탁 L" panose="02020603020101020101" pitchFamily="18" charset="-127"/>
                    <a:ea typeface="210 콤퓨타세탁 L" panose="02020603020101020101" pitchFamily="18" charset="-127"/>
                  </a:rPr>
                  <a:t>구성</a:t>
                </a:r>
                <a:r>
                  <a:rPr lang="en-US" altLang="ko-KR" sz="2200" dirty="0">
                    <a:solidFill>
                      <a:srgbClr val="0000CC"/>
                    </a:solidFill>
                    <a:latin typeface="210 콤퓨타세탁 L" panose="02020603020101020101" pitchFamily="18" charset="-127"/>
                    <a:ea typeface="210 콤퓨타세탁 L" panose="02020603020101020101" pitchFamily="18" charset="-127"/>
                  </a:rPr>
                  <a:t>(</a:t>
                </a:r>
                <a:r>
                  <a:rPr lang="ko-KR" altLang="en-US" sz="2200" dirty="0">
                    <a:solidFill>
                      <a:srgbClr val="0000CC"/>
                    </a:solidFill>
                    <a:latin typeface="210 콤퓨타세탁 L" panose="02020603020101020101" pitchFamily="18" charset="-127"/>
                    <a:ea typeface="210 콤퓨타세탁 L" panose="02020603020101020101" pitchFamily="18" charset="-127"/>
                  </a:rPr>
                  <a:t>아키텍처</a:t>
                </a:r>
                <a:r>
                  <a:rPr lang="en-US" altLang="ko-KR" sz="2200" dirty="0">
                    <a:solidFill>
                      <a:srgbClr val="0000CC"/>
                    </a:solidFill>
                    <a:latin typeface="210 콤퓨타세탁 L" panose="02020603020101020101" pitchFamily="18" charset="-127"/>
                    <a:ea typeface="210 콤퓨타세탁 L" panose="02020603020101020101" pitchFamily="18" charset="-127"/>
                  </a:rPr>
                  <a:t>) </a:t>
                </a:r>
                <a:r>
                  <a:rPr lang="ko-KR" altLang="en-US" sz="2200" dirty="0">
                    <a:solidFill>
                      <a:srgbClr val="0000CC"/>
                    </a:solidFill>
                    <a:latin typeface="210 콤퓨타세탁 L" panose="02020603020101020101" pitchFamily="18" charset="-127"/>
                    <a:ea typeface="210 콤퓨타세탁 L" panose="02020603020101020101" pitchFamily="18" charset="-127"/>
                  </a:rPr>
                  <a:t>담당자</a:t>
                </a:r>
              </a:p>
            </p:txBody>
          </p:sp>
        </p:grpSp>
        <p:pic>
          <p:nvPicPr>
            <p:cNvPr id="11" name="그림 10">
              <a:hlinkClick r:id="rId5" action="ppaction://hlinksldjump"/>
              <a:extLst>
                <a:ext uri="{FF2B5EF4-FFF2-40B4-BE49-F238E27FC236}">
                  <a16:creationId xmlns:a16="http://schemas.microsoft.com/office/drawing/2014/main" id="{E504BD26-71F7-DC02-BD2F-A9F8ED48F84E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-211545" y="4559482"/>
              <a:ext cx="6779520" cy="6779520"/>
            </a:xfrm>
            <a:prstGeom prst="rect">
              <a:avLst/>
            </a:prstGeom>
          </p:spPr>
        </p:pic>
      </p:grpSp>
      <p:grpSp>
        <p:nvGrpSpPr>
          <p:cNvPr id="25" name="그룹 24">
            <a:extLst>
              <a:ext uri="{FF2B5EF4-FFF2-40B4-BE49-F238E27FC236}">
                <a16:creationId xmlns:a16="http://schemas.microsoft.com/office/drawing/2014/main" id="{12D5B55C-E039-BC80-5B86-66F25E50F01F}"/>
              </a:ext>
            </a:extLst>
          </p:cNvPr>
          <p:cNvGrpSpPr/>
          <p:nvPr/>
        </p:nvGrpSpPr>
        <p:grpSpPr>
          <a:xfrm>
            <a:off x="5754600" y="2696340"/>
            <a:ext cx="6778800" cy="8640746"/>
            <a:chOff x="5754600" y="2696340"/>
            <a:chExt cx="6778800" cy="8640746"/>
          </a:xfrm>
        </p:grpSpPr>
        <p:grpSp>
          <p:nvGrpSpPr>
            <p:cNvPr id="17" name="그룹 16">
              <a:extLst>
                <a:ext uri="{FF2B5EF4-FFF2-40B4-BE49-F238E27FC236}">
                  <a16:creationId xmlns:a16="http://schemas.microsoft.com/office/drawing/2014/main" id="{4B1492E7-39BF-EF2B-4901-B94913614A9F}"/>
                </a:ext>
              </a:extLst>
            </p:cNvPr>
            <p:cNvGrpSpPr/>
            <p:nvPr/>
          </p:nvGrpSpPr>
          <p:grpSpPr>
            <a:xfrm>
              <a:off x="5754600" y="2696340"/>
              <a:ext cx="6778800" cy="8640746"/>
              <a:chOff x="5801913" y="2696340"/>
              <a:chExt cx="6778800" cy="8640746"/>
            </a:xfrm>
          </p:grpSpPr>
          <p:sp>
            <p:nvSpPr>
              <p:cNvPr id="10" name="Shape 5">
                <a:extLst>
                  <a:ext uri="{FF2B5EF4-FFF2-40B4-BE49-F238E27FC236}">
                    <a16:creationId xmlns:a16="http://schemas.microsoft.com/office/drawing/2014/main" id="{B0FBAD3D-CCF4-7956-CD30-E0F13083D9A3}"/>
                  </a:ext>
                </a:extLst>
              </p:cNvPr>
              <p:cNvSpPr/>
              <p:nvPr/>
            </p:nvSpPr>
            <p:spPr>
              <a:xfrm>
                <a:off x="6714000" y="2696340"/>
                <a:ext cx="4860000" cy="8581256"/>
              </a:xfrm>
              <a:prstGeom prst="roundRect">
                <a:avLst>
                  <a:gd name="adj" fmla="val 3252"/>
                </a:avLst>
              </a:prstGeom>
              <a:gradFill>
                <a:gsLst>
                  <a:gs pos="0">
                    <a:srgbClr val="00B0F0"/>
                  </a:gs>
                  <a:gs pos="100000">
                    <a:schemeClr val="accent1">
                      <a:alpha val="20000"/>
                      <a:lumMod val="30000"/>
                      <a:lumOff val="70000"/>
                    </a:schemeClr>
                  </a:gs>
                </a:gsLst>
                <a:lin ang="5400000" scaled="1"/>
              </a:gradFill>
              <a:ln w="30480">
                <a:noFill/>
                <a:prstDash val="solid"/>
              </a:ln>
            </p:spPr>
            <p:txBody>
              <a:bodyPr/>
              <a:lstStyle/>
              <a:p>
                <a:endParaRPr lang="ko-KR" altLang="en-US" dirty="0"/>
              </a:p>
            </p:txBody>
          </p:sp>
          <p:pic>
            <p:nvPicPr>
              <p:cNvPr id="8" name="그림 7">
                <a:hlinkClick r:id="rId7" action="ppaction://hlinksldjump"/>
                <a:extLst>
                  <a:ext uri="{FF2B5EF4-FFF2-40B4-BE49-F238E27FC236}">
                    <a16:creationId xmlns:a16="http://schemas.microsoft.com/office/drawing/2014/main" id="{DEAFF9E3-8AEC-7D1D-94BB-93ED5F7F3F7D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8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5801913" y="4558286"/>
                <a:ext cx="6778800" cy="6778800"/>
              </a:xfrm>
              <a:prstGeom prst="rect">
                <a:avLst/>
              </a:prstGeom>
            </p:spPr>
          </p:pic>
        </p:grpSp>
        <p:grpSp>
          <p:nvGrpSpPr>
            <p:cNvPr id="49" name="그룹 48">
              <a:extLst>
                <a:ext uri="{FF2B5EF4-FFF2-40B4-BE49-F238E27FC236}">
                  <a16:creationId xmlns:a16="http://schemas.microsoft.com/office/drawing/2014/main" id="{C5948D95-4974-9B0A-CC5E-0B69FAB30F20}"/>
                </a:ext>
              </a:extLst>
            </p:cNvPr>
            <p:cNvGrpSpPr/>
            <p:nvPr/>
          </p:nvGrpSpPr>
          <p:grpSpPr>
            <a:xfrm>
              <a:off x="6961908" y="2979744"/>
              <a:ext cx="3706092" cy="1083573"/>
              <a:chOff x="7275818" y="2979744"/>
              <a:chExt cx="3706092" cy="1083573"/>
            </a:xfrm>
          </p:grpSpPr>
          <p:sp>
            <p:nvSpPr>
              <p:cNvPr id="21" name="TextBox 20">
                <a:extLst>
                  <a:ext uri="{FF2B5EF4-FFF2-40B4-BE49-F238E27FC236}">
                    <a16:creationId xmlns:a16="http://schemas.microsoft.com/office/drawing/2014/main" id="{6E072BFB-1CAB-B4D5-0032-B6D5BF16CA76}"/>
                  </a:ext>
                </a:extLst>
              </p:cNvPr>
              <p:cNvSpPr txBox="1"/>
              <p:nvPr/>
            </p:nvSpPr>
            <p:spPr>
              <a:xfrm>
                <a:off x="7275818" y="2979744"/>
                <a:ext cx="1320810" cy="584775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anchor="ctr" anchorCtr="0">
                <a:spAutoFit/>
              </a:bodyPr>
              <a:lstStyle/>
              <a:p>
                <a:r>
                  <a:rPr lang="ko-KR" altLang="en-US" sz="3200" dirty="0">
                    <a:solidFill>
                      <a:schemeClr val="bg1"/>
                    </a:solidFill>
                    <a:latin typeface="210 콤퓨타세탁 L" panose="02020603020101020101" pitchFamily="18" charset="-127"/>
                    <a:ea typeface="210 콤퓨타세탁 L" panose="02020603020101020101" pitchFamily="18" charset="-127"/>
                  </a:rPr>
                  <a:t>고현수</a:t>
                </a:r>
              </a:p>
            </p:txBody>
          </p:sp>
          <p:sp>
            <p:nvSpPr>
              <p:cNvPr id="32" name="TextBox 31">
                <a:extLst>
                  <a:ext uri="{FF2B5EF4-FFF2-40B4-BE49-F238E27FC236}">
                    <a16:creationId xmlns:a16="http://schemas.microsoft.com/office/drawing/2014/main" id="{689520AD-2F80-1DFE-8569-95ADF59C9CC0}"/>
                  </a:ext>
                </a:extLst>
              </p:cNvPr>
              <p:cNvSpPr txBox="1"/>
              <p:nvPr/>
            </p:nvSpPr>
            <p:spPr>
              <a:xfrm>
                <a:off x="7275818" y="3632430"/>
                <a:ext cx="3706092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ko-KR" altLang="en-US" sz="2200" dirty="0">
                    <a:solidFill>
                      <a:srgbClr val="0000CC"/>
                    </a:solidFill>
                    <a:latin typeface="210 콤퓨타세탁 L" panose="02020603020101020101" pitchFamily="18" charset="-127"/>
                    <a:ea typeface="210 콤퓨타세탁 L" panose="02020603020101020101" pitchFamily="18" charset="-127"/>
                  </a:rPr>
                  <a:t>보안</a:t>
                </a:r>
                <a:r>
                  <a:rPr lang="en-US" altLang="ko-KR" sz="2200" dirty="0">
                    <a:solidFill>
                      <a:srgbClr val="0000CC"/>
                    </a:solidFill>
                    <a:latin typeface="210 콤퓨타세탁 L" panose="02020603020101020101" pitchFamily="18" charset="-127"/>
                    <a:ea typeface="210 콤퓨타세탁 L" panose="02020603020101020101" pitchFamily="18" charset="-127"/>
                  </a:rPr>
                  <a:t>(</a:t>
                </a:r>
                <a:r>
                  <a:rPr lang="ko-KR" altLang="en-US" sz="2200" dirty="0">
                    <a:solidFill>
                      <a:srgbClr val="0000CC"/>
                    </a:solidFill>
                    <a:latin typeface="210 콤퓨타세탁 L" panose="02020603020101020101" pitchFamily="18" charset="-127"/>
                    <a:ea typeface="210 콤퓨타세탁 L" panose="02020603020101020101" pitchFamily="18" charset="-127"/>
                  </a:rPr>
                  <a:t>탐지</a:t>
                </a:r>
                <a:r>
                  <a:rPr lang="en-US" altLang="ko-KR" sz="2200" dirty="0">
                    <a:solidFill>
                      <a:srgbClr val="0000CC"/>
                    </a:solidFill>
                    <a:latin typeface="210 콤퓨타세탁 L" panose="02020603020101020101" pitchFamily="18" charset="-127"/>
                    <a:ea typeface="210 콤퓨타세탁 L" panose="02020603020101020101" pitchFamily="18" charset="-127"/>
                  </a:rPr>
                  <a:t>/</a:t>
                </a:r>
                <a:r>
                  <a:rPr lang="ko-KR" altLang="en-US" sz="2200" dirty="0">
                    <a:solidFill>
                      <a:srgbClr val="0000CC"/>
                    </a:solidFill>
                    <a:latin typeface="210 콤퓨타세탁 L" panose="02020603020101020101" pitchFamily="18" charset="-127"/>
                    <a:ea typeface="210 콤퓨타세탁 L" panose="02020603020101020101" pitchFamily="18" charset="-127"/>
                  </a:rPr>
                  <a:t>대응</a:t>
                </a:r>
                <a:r>
                  <a:rPr lang="en-US" altLang="ko-KR" sz="2200" dirty="0">
                    <a:solidFill>
                      <a:srgbClr val="0000CC"/>
                    </a:solidFill>
                    <a:latin typeface="210 콤퓨타세탁 L" panose="02020603020101020101" pitchFamily="18" charset="-127"/>
                    <a:ea typeface="210 콤퓨타세탁 L" panose="02020603020101020101" pitchFamily="18" charset="-127"/>
                  </a:rPr>
                  <a:t>/</a:t>
                </a:r>
                <a:r>
                  <a:rPr lang="ko-KR" altLang="en-US" sz="2200" dirty="0">
                    <a:solidFill>
                      <a:srgbClr val="0000CC"/>
                    </a:solidFill>
                    <a:latin typeface="210 콤퓨타세탁 L" panose="02020603020101020101" pitchFamily="18" charset="-127"/>
                    <a:ea typeface="210 콤퓨타세탁 L" panose="02020603020101020101" pitchFamily="18" charset="-127"/>
                  </a:rPr>
                  <a:t>격리</a:t>
                </a:r>
                <a:r>
                  <a:rPr lang="en-US" altLang="ko-KR" sz="2200" dirty="0">
                    <a:solidFill>
                      <a:srgbClr val="0000CC"/>
                    </a:solidFill>
                    <a:latin typeface="210 콤퓨타세탁 L" panose="02020603020101020101" pitchFamily="18" charset="-127"/>
                    <a:ea typeface="210 콤퓨타세탁 L" panose="02020603020101020101" pitchFamily="18" charset="-127"/>
                  </a:rPr>
                  <a:t>) </a:t>
                </a:r>
                <a:r>
                  <a:rPr lang="ko-KR" altLang="en-US" sz="2200" dirty="0">
                    <a:solidFill>
                      <a:srgbClr val="0000CC"/>
                    </a:solidFill>
                    <a:latin typeface="210 콤퓨타세탁 L" panose="02020603020101020101" pitchFamily="18" charset="-127"/>
                    <a:ea typeface="210 콤퓨타세탁 L" panose="02020603020101020101" pitchFamily="18" charset="-127"/>
                  </a:rPr>
                  <a:t>담당자</a:t>
                </a: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88370039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spd="slow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885BFAC-19C6-07A7-CDAB-35B4428883A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>
            <a:extLst>
              <a:ext uri="{FF2B5EF4-FFF2-40B4-BE49-F238E27FC236}">
                <a16:creationId xmlns:a16="http://schemas.microsoft.com/office/drawing/2014/main" id="{2C03F3A5-BB2B-3C86-6238-381BEB090CAA}"/>
              </a:ext>
            </a:extLst>
          </p:cNvPr>
          <p:cNvSpPr txBox="1"/>
          <p:nvPr/>
        </p:nvSpPr>
        <p:spPr>
          <a:xfrm>
            <a:off x="762000" y="419100"/>
            <a:ext cx="4219724" cy="100219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8499"/>
              </a:lnSpc>
            </a:pPr>
            <a:r>
              <a:rPr lang="ko-KR" altLang="en-US" sz="5000" spc="-254" dirty="0">
                <a:solidFill>
                  <a:srgbClr val="4F46E5"/>
                </a:solidFill>
                <a:latin typeface="210 콤퓨타세탁 L" panose="02020603020101020101" pitchFamily="18" charset="-127"/>
                <a:ea typeface="210 콤퓨타세탁 L" panose="02020603020101020101" pitchFamily="18" charset="-127"/>
                <a:cs typeface="210 콤퓨타세탁"/>
                <a:sym typeface="210 콤퓨타세탁"/>
              </a:rPr>
              <a:t>팀 소개</a:t>
            </a:r>
            <a:endParaRPr lang="en-US" sz="5000" spc="-254" dirty="0">
              <a:solidFill>
                <a:srgbClr val="4F46E5"/>
              </a:solidFill>
              <a:latin typeface="210 콤퓨타세탁 L" panose="02020603020101020101" pitchFamily="18" charset="-127"/>
              <a:ea typeface="210 콤퓨타세탁 L" panose="02020603020101020101" pitchFamily="18" charset="-127"/>
              <a:cs typeface="210 콤퓨타세탁"/>
              <a:sym typeface="210 콤퓨타세탁"/>
            </a:endParaRPr>
          </a:p>
        </p:txBody>
      </p:sp>
      <p:grpSp>
        <p:nvGrpSpPr>
          <p:cNvPr id="7" name="그룹 6">
            <a:extLst>
              <a:ext uri="{FF2B5EF4-FFF2-40B4-BE49-F238E27FC236}">
                <a16:creationId xmlns:a16="http://schemas.microsoft.com/office/drawing/2014/main" id="{6F40F3C4-1349-0A87-9D56-AD9D93F6256A}"/>
              </a:ext>
            </a:extLst>
          </p:cNvPr>
          <p:cNvGrpSpPr/>
          <p:nvPr/>
        </p:nvGrpSpPr>
        <p:grpSpPr>
          <a:xfrm>
            <a:off x="157382" y="6057900"/>
            <a:ext cx="3615344" cy="4787532"/>
            <a:chOff x="12225347" y="2696340"/>
            <a:chExt cx="5957408" cy="8976661"/>
          </a:xfrm>
        </p:grpSpPr>
        <p:grpSp>
          <p:nvGrpSpPr>
            <p:cNvPr id="34" name="그룹 33">
              <a:extLst>
                <a:ext uri="{FF2B5EF4-FFF2-40B4-BE49-F238E27FC236}">
                  <a16:creationId xmlns:a16="http://schemas.microsoft.com/office/drawing/2014/main" id="{09B3BA49-C1A3-DF5E-D2FD-D3AF904A4E4D}"/>
                </a:ext>
              </a:extLst>
            </p:cNvPr>
            <p:cNvGrpSpPr/>
            <p:nvPr/>
          </p:nvGrpSpPr>
          <p:grpSpPr>
            <a:xfrm>
              <a:off x="12712442" y="2696340"/>
              <a:ext cx="4860000" cy="8581260"/>
              <a:chOff x="13808335" y="1762797"/>
              <a:chExt cx="4655541" cy="9514803"/>
            </a:xfrm>
            <a:gradFill>
              <a:gsLst>
                <a:gs pos="0">
                  <a:srgbClr val="00B0F0"/>
                </a:gs>
                <a:gs pos="100000">
                  <a:schemeClr val="accent1">
                    <a:alpha val="20000"/>
                    <a:lumMod val="30000"/>
                    <a:lumOff val="70000"/>
                  </a:schemeClr>
                </a:gs>
                <a:gs pos="100000">
                  <a:schemeClr val="accent1">
                    <a:lumMod val="30000"/>
                    <a:lumOff val="70000"/>
                  </a:schemeClr>
                </a:gs>
              </a:gsLst>
              <a:lin ang="5400000" scaled="1"/>
            </a:gradFill>
          </p:grpSpPr>
          <p:grpSp>
            <p:nvGrpSpPr>
              <p:cNvPr id="3" name="그룹 2">
                <a:extLst>
                  <a:ext uri="{FF2B5EF4-FFF2-40B4-BE49-F238E27FC236}">
                    <a16:creationId xmlns:a16="http://schemas.microsoft.com/office/drawing/2014/main" id="{B4945D8A-C961-3B23-20F1-58940DA47611}"/>
                  </a:ext>
                </a:extLst>
              </p:cNvPr>
              <p:cNvGrpSpPr/>
              <p:nvPr/>
            </p:nvGrpSpPr>
            <p:grpSpPr>
              <a:xfrm>
                <a:off x="13808335" y="1762797"/>
                <a:ext cx="4655541" cy="9514803"/>
                <a:chOff x="12436735" y="1724697"/>
                <a:chExt cx="4655541" cy="9514803"/>
              </a:xfrm>
              <a:grpFill/>
            </p:grpSpPr>
            <p:sp>
              <p:nvSpPr>
                <p:cNvPr id="14" name="Shape 9">
                  <a:extLst>
                    <a:ext uri="{FF2B5EF4-FFF2-40B4-BE49-F238E27FC236}">
                      <a16:creationId xmlns:a16="http://schemas.microsoft.com/office/drawing/2014/main" id="{459946EC-B7E4-893B-4432-4B62642A984B}"/>
                    </a:ext>
                  </a:extLst>
                </p:cNvPr>
                <p:cNvSpPr/>
                <p:nvPr/>
              </p:nvSpPr>
              <p:spPr>
                <a:xfrm>
                  <a:off x="12436735" y="1724697"/>
                  <a:ext cx="4655541" cy="9514803"/>
                </a:xfrm>
                <a:prstGeom prst="roundRect">
                  <a:avLst>
                    <a:gd name="adj" fmla="val 3252"/>
                  </a:avLst>
                </a:prstGeom>
                <a:grpFill/>
                <a:ln w="30480">
                  <a:noFill/>
                  <a:prstDash val="solid"/>
                </a:ln>
              </p:spPr>
              <p:txBody>
                <a:bodyPr>
                  <a:spAutoFit/>
                </a:bodyPr>
                <a:lstStyle/>
                <a:p>
                  <a:endParaRPr lang="ko-KR" altLang="en-US" dirty="0"/>
                </a:p>
              </p:txBody>
            </p:sp>
            <p:sp>
              <p:nvSpPr>
                <p:cNvPr id="23" name="TextBox 22">
                  <a:extLst>
                    <a:ext uri="{FF2B5EF4-FFF2-40B4-BE49-F238E27FC236}">
                      <a16:creationId xmlns:a16="http://schemas.microsoft.com/office/drawing/2014/main" id="{06F6A1E8-219C-24A5-1157-F36D3DC7A2A8}"/>
                    </a:ext>
                  </a:extLst>
                </p:cNvPr>
                <p:cNvSpPr txBox="1"/>
                <p:nvPr/>
              </p:nvSpPr>
              <p:spPr>
                <a:xfrm>
                  <a:off x="12741125" y="1979396"/>
                  <a:ext cx="1543826" cy="703850"/>
                </a:xfrm>
                <a:prstGeom prst="rect">
                  <a:avLst/>
                </a:prstGeom>
                <a:grpFill/>
                <a:ln>
                  <a:noFill/>
                </a:ln>
              </p:spPr>
              <p:txBody>
                <a:bodyPr wrap="square" anchor="ctr" anchorCtr="0">
                  <a:spAutoFit/>
                </a:bodyPr>
                <a:lstStyle/>
                <a:p>
                  <a:r>
                    <a:rPr lang="ko-KR" altLang="en-US" sz="1600" dirty="0">
                      <a:solidFill>
                        <a:schemeClr val="bg1"/>
                      </a:solidFill>
                      <a:latin typeface="210 콤퓨타세탁 L" panose="02020603020101020101" pitchFamily="18" charset="-127"/>
                      <a:ea typeface="210 콤퓨타세탁 L" panose="02020603020101020101" pitchFamily="18" charset="-127"/>
                    </a:rPr>
                    <a:t>정상호</a:t>
                  </a:r>
                  <a:r>
                    <a:rPr lang="en-US" altLang="ko-KR" sz="1600" dirty="0">
                      <a:solidFill>
                        <a:schemeClr val="bg1"/>
                      </a:solidFill>
                      <a:latin typeface="210 콤퓨타세탁 L" panose="02020603020101020101" pitchFamily="18" charset="-127"/>
                      <a:ea typeface="210 콤퓨타세탁 L" panose="02020603020101020101" pitchFamily="18" charset="-127"/>
                    </a:rPr>
                    <a:t>(C)</a:t>
                  </a:r>
                  <a:endParaRPr lang="ko-KR" altLang="en-US" sz="1600" dirty="0">
                    <a:solidFill>
                      <a:schemeClr val="bg1"/>
                    </a:solidFill>
                    <a:latin typeface="210 콤퓨타세탁 L" panose="02020603020101020101" pitchFamily="18" charset="-127"/>
                    <a:ea typeface="210 콤퓨타세탁 L" panose="02020603020101020101" pitchFamily="18" charset="-127"/>
                  </a:endParaRPr>
                </a:p>
              </p:txBody>
            </p:sp>
          </p:grpSp>
          <p:sp>
            <p:nvSpPr>
              <p:cNvPr id="33" name="TextBox 32">
                <a:extLst>
                  <a:ext uri="{FF2B5EF4-FFF2-40B4-BE49-F238E27FC236}">
                    <a16:creationId xmlns:a16="http://schemas.microsoft.com/office/drawing/2014/main" id="{6525C299-F4BE-44A0-7802-AC2D89C2CE6F}"/>
                  </a:ext>
                </a:extLst>
              </p:cNvPr>
              <p:cNvSpPr txBox="1"/>
              <p:nvPr/>
            </p:nvSpPr>
            <p:spPr>
              <a:xfrm>
                <a:off x="14101303" y="2747391"/>
                <a:ext cx="4185352" cy="639865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:r>
                  <a:rPr lang="ko-KR" altLang="en-US" sz="1400" dirty="0">
                    <a:solidFill>
                      <a:srgbClr val="0000CC"/>
                    </a:solidFill>
                    <a:latin typeface="210 콤퓨타세탁 L" panose="02020603020101020101" pitchFamily="18" charset="-127"/>
                    <a:ea typeface="210 콤퓨타세탁 L" panose="02020603020101020101" pitchFamily="18" charset="-127"/>
                  </a:rPr>
                  <a:t>구성</a:t>
                </a:r>
                <a:r>
                  <a:rPr lang="en-US" altLang="ko-KR" sz="1400" dirty="0">
                    <a:solidFill>
                      <a:srgbClr val="0000CC"/>
                    </a:solidFill>
                    <a:latin typeface="210 콤퓨타세탁 L" panose="02020603020101020101" pitchFamily="18" charset="-127"/>
                    <a:ea typeface="210 콤퓨타세탁 L" panose="02020603020101020101" pitchFamily="18" charset="-127"/>
                  </a:rPr>
                  <a:t>(</a:t>
                </a:r>
                <a:r>
                  <a:rPr lang="ko-KR" altLang="en-US" sz="1400" dirty="0">
                    <a:solidFill>
                      <a:srgbClr val="0000CC"/>
                    </a:solidFill>
                    <a:latin typeface="210 콤퓨타세탁 L" panose="02020603020101020101" pitchFamily="18" charset="-127"/>
                    <a:ea typeface="210 콤퓨타세탁 L" panose="02020603020101020101" pitchFamily="18" charset="-127"/>
                  </a:rPr>
                  <a:t>아키텍처</a:t>
                </a:r>
                <a:r>
                  <a:rPr lang="en-US" altLang="ko-KR" sz="1400" dirty="0">
                    <a:solidFill>
                      <a:srgbClr val="0000CC"/>
                    </a:solidFill>
                    <a:latin typeface="210 콤퓨타세탁 L" panose="02020603020101020101" pitchFamily="18" charset="-127"/>
                    <a:ea typeface="210 콤퓨타세탁 L" panose="02020603020101020101" pitchFamily="18" charset="-127"/>
                  </a:rPr>
                  <a:t>) </a:t>
                </a:r>
                <a:r>
                  <a:rPr lang="ko-KR" altLang="en-US" sz="1400" dirty="0">
                    <a:solidFill>
                      <a:srgbClr val="0000CC"/>
                    </a:solidFill>
                    <a:latin typeface="210 콤퓨타세탁 L" panose="02020603020101020101" pitchFamily="18" charset="-127"/>
                    <a:ea typeface="210 콤퓨타세탁 L" panose="02020603020101020101" pitchFamily="18" charset="-127"/>
                  </a:rPr>
                  <a:t>담당자</a:t>
                </a:r>
              </a:p>
            </p:txBody>
          </p:sp>
        </p:grpSp>
        <p:pic>
          <p:nvPicPr>
            <p:cNvPr id="6" name="그림 5">
              <a:extLst>
                <a:ext uri="{FF2B5EF4-FFF2-40B4-BE49-F238E27FC236}">
                  <a16:creationId xmlns:a16="http://schemas.microsoft.com/office/drawing/2014/main" id="{03E202B3-A1D5-8035-BFD3-C5AFF5E57D07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2225347" y="4894202"/>
              <a:ext cx="5957408" cy="6778799"/>
            </a:xfrm>
            <a:prstGeom prst="rect">
              <a:avLst/>
            </a:prstGeom>
          </p:spPr>
        </p:pic>
      </p:grpSp>
      <p:grpSp>
        <p:nvGrpSpPr>
          <p:cNvPr id="4" name="그룹 3">
            <a:extLst>
              <a:ext uri="{FF2B5EF4-FFF2-40B4-BE49-F238E27FC236}">
                <a16:creationId xmlns:a16="http://schemas.microsoft.com/office/drawing/2014/main" id="{E067947F-1892-FBFD-98A7-F576E30008FF}"/>
              </a:ext>
            </a:extLst>
          </p:cNvPr>
          <p:cNvGrpSpPr/>
          <p:nvPr/>
        </p:nvGrpSpPr>
        <p:grpSpPr>
          <a:xfrm>
            <a:off x="3277582" y="6057900"/>
            <a:ext cx="4113818" cy="4803276"/>
            <a:chOff x="5754600" y="2696340"/>
            <a:chExt cx="6778800" cy="8987771"/>
          </a:xfrm>
        </p:grpSpPr>
        <p:grpSp>
          <p:nvGrpSpPr>
            <p:cNvPr id="17" name="그룹 16">
              <a:extLst>
                <a:ext uri="{FF2B5EF4-FFF2-40B4-BE49-F238E27FC236}">
                  <a16:creationId xmlns:a16="http://schemas.microsoft.com/office/drawing/2014/main" id="{B9BD72D4-C54A-F523-EBF0-5AF8516FC7DE}"/>
                </a:ext>
              </a:extLst>
            </p:cNvPr>
            <p:cNvGrpSpPr/>
            <p:nvPr/>
          </p:nvGrpSpPr>
          <p:grpSpPr>
            <a:xfrm>
              <a:off x="5754600" y="2696340"/>
              <a:ext cx="6778800" cy="8987771"/>
              <a:chOff x="5801913" y="2696340"/>
              <a:chExt cx="6778800" cy="8987771"/>
            </a:xfrm>
          </p:grpSpPr>
          <p:sp>
            <p:nvSpPr>
              <p:cNvPr id="10" name="Shape 5">
                <a:extLst>
                  <a:ext uri="{FF2B5EF4-FFF2-40B4-BE49-F238E27FC236}">
                    <a16:creationId xmlns:a16="http://schemas.microsoft.com/office/drawing/2014/main" id="{2F96F0CE-D585-7C86-56DD-B364E6EF630B}"/>
                  </a:ext>
                </a:extLst>
              </p:cNvPr>
              <p:cNvSpPr/>
              <p:nvPr/>
            </p:nvSpPr>
            <p:spPr>
              <a:xfrm>
                <a:off x="6714000" y="2696340"/>
                <a:ext cx="4860000" cy="8581256"/>
              </a:xfrm>
              <a:prstGeom prst="roundRect">
                <a:avLst>
                  <a:gd name="adj" fmla="val 3252"/>
                </a:avLst>
              </a:prstGeom>
              <a:gradFill>
                <a:gsLst>
                  <a:gs pos="0">
                    <a:srgbClr val="00B0F0"/>
                  </a:gs>
                  <a:gs pos="100000">
                    <a:schemeClr val="accent1">
                      <a:alpha val="20000"/>
                      <a:lumMod val="30000"/>
                      <a:lumOff val="70000"/>
                    </a:schemeClr>
                  </a:gs>
                </a:gsLst>
                <a:lin ang="5400000" scaled="1"/>
              </a:gradFill>
              <a:ln w="30480">
                <a:noFill/>
                <a:prstDash val="solid"/>
              </a:ln>
            </p:spPr>
            <p:txBody>
              <a:bodyPr/>
              <a:lstStyle/>
              <a:p>
                <a:endParaRPr lang="ko-KR" altLang="en-US" dirty="0"/>
              </a:p>
            </p:txBody>
          </p:sp>
          <p:pic>
            <p:nvPicPr>
              <p:cNvPr id="8" name="그림 7">
                <a:extLst>
                  <a:ext uri="{FF2B5EF4-FFF2-40B4-BE49-F238E27FC236}">
                    <a16:creationId xmlns:a16="http://schemas.microsoft.com/office/drawing/2014/main" id="{65C35281-2802-1B9E-C036-F5E4656A5FA9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4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5801913" y="4905311"/>
                <a:ext cx="6778800" cy="6778800"/>
              </a:xfrm>
              <a:prstGeom prst="rect">
                <a:avLst/>
              </a:prstGeom>
            </p:spPr>
          </p:pic>
        </p:grpSp>
        <p:grpSp>
          <p:nvGrpSpPr>
            <p:cNvPr id="49" name="그룹 48">
              <a:extLst>
                <a:ext uri="{FF2B5EF4-FFF2-40B4-BE49-F238E27FC236}">
                  <a16:creationId xmlns:a16="http://schemas.microsoft.com/office/drawing/2014/main" id="{602FF164-1370-6D99-A775-049351C7B556}"/>
                </a:ext>
              </a:extLst>
            </p:cNvPr>
            <p:cNvGrpSpPr/>
            <p:nvPr/>
          </p:nvGrpSpPr>
          <p:grpSpPr>
            <a:xfrm>
              <a:off x="6961906" y="3102854"/>
              <a:ext cx="4372748" cy="1105481"/>
              <a:chOff x="7275816" y="3102854"/>
              <a:chExt cx="4372748" cy="1105481"/>
            </a:xfrm>
          </p:grpSpPr>
          <p:sp>
            <p:nvSpPr>
              <p:cNvPr id="21" name="TextBox 20">
                <a:extLst>
                  <a:ext uri="{FF2B5EF4-FFF2-40B4-BE49-F238E27FC236}">
                    <a16:creationId xmlns:a16="http://schemas.microsoft.com/office/drawing/2014/main" id="{8E04DAA3-B8C3-CB99-1FB2-34415F571722}"/>
                  </a:ext>
                </a:extLst>
              </p:cNvPr>
              <p:cNvSpPr txBox="1"/>
              <p:nvPr/>
            </p:nvSpPr>
            <p:spPr>
              <a:xfrm>
                <a:off x="7275818" y="3102854"/>
                <a:ext cx="1320810" cy="338554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anchor="ctr" anchorCtr="0">
                <a:spAutoFit/>
              </a:bodyPr>
              <a:lstStyle/>
              <a:p>
                <a:r>
                  <a:rPr lang="ko-KR" altLang="en-US" sz="1600" dirty="0">
                    <a:solidFill>
                      <a:schemeClr val="bg1"/>
                    </a:solidFill>
                    <a:latin typeface="210 콤퓨타세탁 L" panose="02020603020101020101" pitchFamily="18" charset="-127"/>
                    <a:ea typeface="210 콤퓨타세탁 L" panose="02020603020101020101" pitchFamily="18" charset="-127"/>
                  </a:rPr>
                  <a:t>고현수</a:t>
                </a:r>
              </a:p>
            </p:txBody>
          </p:sp>
          <p:sp>
            <p:nvSpPr>
              <p:cNvPr id="32" name="TextBox 31">
                <a:extLst>
                  <a:ext uri="{FF2B5EF4-FFF2-40B4-BE49-F238E27FC236}">
                    <a16:creationId xmlns:a16="http://schemas.microsoft.com/office/drawing/2014/main" id="{4D9B3456-853D-2D38-833E-5C929206A307}"/>
                  </a:ext>
                </a:extLst>
              </p:cNvPr>
              <p:cNvSpPr txBox="1"/>
              <p:nvPr/>
            </p:nvSpPr>
            <p:spPr>
              <a:xfrm>
                <a:off x="7275816" y="3632430"/>
                <a:ext cx="4372748" cy="57590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ko-KR" altLang="en-US" sz="1400" dirty="0">
                    <a:solidFill>
                      <a:srgbClr val="0000CC"/>
                    </a:solidFill>
                    <a:latin typeface="210 콤퓨타세탁 L" panose="02020603020101020101" pitchFamily="18" charset="-127"/>
                    <a:ea typeface="210 콤퓨타세탁 L" panose="02020603020101020101" pitchFamily="18" charset="-127"/>
                  </a:rPr>
                  <a:t>보안</a:t>
                </a:r>
                <a:r>
                  <a:rPr lang="en-US" altLang="ko-KR" sz="1400" dirty="0">
                    <a:solidFill>
                      <a:srgbClr val="0000CC"/>
                    </a:solidFill>
                    <a:latin typeface="210 콤퓨타세탁 L" panose="02020603020101020101" pitchFamily="18" charset="-127"/>
                    <a:ea typeface="210 콤퓨타세탁 L" panose="02020603020101020101" pitchFamily="18" charset="-127"/>
                  </a:rPr>
                  <a:t>(</a:t>
                </a:r>
                <a:r>
                  <a:rPr lang="ko-KR" altLang="en-US" sz="1400" dirty="0">
                    <a:solidFill>
                      <a:srgbClr val="0000CC"/>
                    </a:solidFill>
                    <a:latin typeface="210 콤퓨타세탁 L" panose="02020603020101020101" pitchFamily="18" charset="-127"/>
                    <a:ea typeface="210 콤퓨타세탁 L" panose="02020603020101020101" pitchFamily="18" charset="-127"/>
                  </a:rPr>
                  <a:t>탐지</a:t>
                </a:r>
                <a:r>
                  <a:rPr lang="en-US" altLang="ko-KR" sz="1400" dirty="0">
                    <a:solidFill>
                      <a:srgbClr val="0000CC"/>
                    </a:solidFill>
                    <a:latin typeface="210 콤퓨타세탁 L" panose="02020603020101020101" pitchFamily="18" charset="-127"/>
                    <a:ea typeface="210 콤퓨타세탁 L" panose="02020603020101020101" pitchFamily="18" charset="-127"/>
                  </a:rPr>
                  <a:t>/</a:t>
                </a:r>
                <a:r>
                  <a:rPr lang="ko-KR" altLang="en-US" sz="1400" dirty="0">
                    <a:solidFill>
                      <a:srgbClr val="0000CC"/>
                    </a:solidFill>
                    <a:latin typeface="210 콤퓨타세탁 L" panose="02020603020101020101" pitchFamily="18" charset="-127"/>
                    <a:ea typeface="210 콤퓨타세탁 L" panose="02020603020101020101" pitchFamily="18" charset="-127"/>
                  </a:rPr>
                  <a:t>대응</a:t>
                </a:r>
                <a:r>
                  <a:rPr lang="en-US" altLang="ko-KR" sz="1400" dirty="0">
                    <a:solidFill>
                      <a:srgbClr val="0000CC"/>
                    </a:solidFill>
                    <a:latin typeface="210 콤퓨타세탁 L" panose="02020603020101020101" pitchFamily="18" charset="-127"/>
                    <a:ea typeface="210 콤퓨타세탁 L" panose="02020603020101020101" pitchFamily="18" charset="-127"/>
                  </a:rPr>
                  <a:t>/</a:t>
                </a:r>
                <a:r>
                  <a:rPr lang="ko-KR" altLang="en-US" sz="1400" dirty="0">
                    <a:solidFill>
                      <a:srgbClr val="0000CC"/>
                    </a:solidFill>
                    <a:latin typeface="210 콤퓨타세탁 L" panose="02020603020101020101" pitchFamily="18" charset="-127"/>
                    <a:ea typeface="210 콤퓨타세탁 L" panose="02020603020101020101" pitchFamily="18" charset="-127"/>
                  </a:rPr>
                  <a:t>격리</a:t>
                </a:r>
                <a:r>
                  <a:rPr lang="en-US" altLang="ko-KR" sz="1400" dirty="0">
                    <a:solidFill>
                      <a:srgbClr val="0000CC"/>
                    </a:solidFill>
                    <a:latin typeface="210 콤퓨타세탁 L" panose="02020603020101020101" pitchFamily="18" charset="-127"/>
                    <a:ea typeface="210 콤퓨타세탁 L" panose="02020603020101020101" pitchFamily="18" charset="-127"/>
                  </a:rPr>
                  <a:t>) </a:t>
                </a:r>
                <a:r>
                  <a:rPr lang="ko-KR" altLang="en-US" sz="1400" dirty="0">
                    <a:solidFill>
                      <a:srgbClr val="0000CC"/>
                    </a:solidFill>
                    <a:latin typeface="210 콤퓨타세탁 L" panose="02020603020101020101" pitchFamily="18" charset="-127"/>
                    <a:ea typeface="210 콤퓨타세탁 L" panose="02020603020101020101" pitchFamily="18" charset="-127"/>
                  </a:rPr>
                  <a:t>담당자</a:t>
                </a:r>
              </a:p>
            </p:txBody>
          </p:sp>
        </p:grpSp>
      </p:grpSp>
      <p:grpSp>
        <p:nvGrpSpPr>
          <p:cNvPr id="24" name="그룹 23">
            <a:extLst>
              <a:ext uri="{FF2B5EF4-FFF2-40B4-BE49-F238E27FC236}">
                <a16:creationId xmlns:a16="http://schemas.microsoft.com/office/drawing/2014/main" id="{FAA03777-9111-7FB3-CB15-B3EF84A4DB62}"/>
              </a:ext>
            </a:extLst>
          </p:cNvPr>
          <p:cNvGrpSpPr/>
          <p:nvPr/>
        </p:nvGrpSpPr>
        <p:grpSpPr>
          <a:xfrm>
            <a:off x="6324600" y="2857500"/>
            <a:ext cx="17183759" cy="8543160"/>
            <a:chOff x="-211545" y="2848740"/>
            <a:chExt cx="17183759" cy="8543160"/>
          </a:xfrm>
        </p:grpSpPr>
        <p:sp>
          <p:nvSpPr>
            <p:cNvPr id="5" name="Shape 1">
              <a:extLst>
                <a:ext uri="{FF2B5EF4-FFF2-40B4-BE49-F238E27FC236}">
                  <a16:creationId xmlns:a16="http://schemas.microsoft.com/office/drawing/2014/main" id="{C1456D88-692B-DA1E-C8B4-DBDFEE0D8B98}"/>
                </a:ext>
              </a:extLst>
            </p:cNvPr>
            <p:cNvSpPr/>
            <p:nvPr/>
          </p:nvSpPr>
          <p:spPr>
            <a:xfrm>
              <a:off x="727171" y="2848740"/>
              <a:ext cx="10605586" cy="8543160"/>
            </a:xfrm>
            <a:prstGeom prst="roundRect">
              <a:avLst>
                <a:gd name="adj" fmla="val 3252"/>
              </a:avLst>
            </a:prstGeom>
            <a:gradFill>
              <a:gsLst>
                <a:gs pos="0">
                  <a:srgbClr val="00B0F0"/>
                </a:gs>
                <a:gs pos="100000">
                  <a:schemeClr val="accent1">
                    <a:alpha val="20000"/>
                    <a:lumMod val="30000"/>
                    <a:lumOff val="70000"/>
                  </a:schemeClr>
                </a:gs>
              </a:gsLst>
              <a:lin ang="5400000" scaled="1"/>
            </a:gradFill>
            <a:ln w="30480">
              <a:noFill/>
              <a:prstDash val="solid"/>
            </a:ln>
          </p:spPr>
          <p:txBody>
            <a:bodyPr/>
            <a:lstStyle/>
            <a:p>
              <a:endParaRPr lang="ko-KR" altLang="en-US" dirty="0"/>
            </a:p>
          </p:txBody>
        </p:sp>
        <p:sp>
          <p:nvSpPr>
            <p:cNvPr id="19" name="TextBox 18">
              <a:extLst>
                <a:ext uri="{FF2B5EF4-FFF2-40B4-BE49-F238E27FC236}">
                  <a16:creationId xmlns:a16="http://schemas.microsoft.com/office/drawing/2014/main" id="{F43E80EA-B20C-DA79-F316-2DD337B22F3F}"/>
                </a:ext>
              </a:extLst>
            </p:cNvPr>
            <p:cNvSpPr txBox="1"/>
            <p:nvPr/>
          </p:nvSpPr>
          <p:spPr>
            <a:xfrm>
              <a:off x="1043129" y="3048256"/>
              <a:ext cx="2139266" cy="584775"/>
            </a:xfrm>
            <a:prstGeom prst="rect">
              <a:avLst/>
            </a:prstGeom>
            <a:noFill/>
          </p:spPr>
          <p:txBody>
            <a:bodyPr wrap="square" rtlCol="0" anchor="ctr" anchorCtr="0">
              <a:spAutoFit/>
            </a:bodyPr>
            <a:lstStyle/>
            <a:p>
              <a:r>
                <a:rPr lang="ko-KR" altLang="en-US" sz="3200" dirty="0">
                  <a:solidFill>
                    <a:schemeClr val="bg1"/>
                  </a:solidFill>
                  <a:latin typeface="210 콤퓨타세탁 L" panose="02020603020101020101" pitchFamily="18" charset="-127"/>
                  <a:ea typeface="210 콤퓨타세탁 L" panose="02020603020101020101" pitchFamily="18" charset="-127"/>
                </a:rPr>
                <a:t>정준혁</a:t>
              </a:r>
            </a:p>
          </p:txBody>
        </p:sp>
        <p:sp>
          <p:nvSpPr>
            <p:cNvPr id="31" name="TextBox 30">
              <a:extLst>
                <a:ext uri="{FF2B5EF4-FFF2-40B4-BE49-F238E27FC236}">
                  <a16:creationId xmlns:a16="http://schemas.microsoft.com/office/drawing/2014/main" id="{464B31F3-C073-8210-B7F4-4D2D9B19613A}"/>
                </a:ext>
              </a:extLst>
            </p:cNvPr>
            <p:cNvSpPr txBox="1"/>
            <p:nvPr/>
          </p:nvSpPr>
          <p:spPr>
            <a:xfrm>
              <a:off x="1014372" y="3688990"/>
              <a:ext cx="396735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ko-KR" altLang="en-US" sz="2400" dirty="0">
                  <a:solidFill>
                    <a:srgbClr val="0000CC"/>
                  </a:solidFill>
                  <a:latin typeface="210 콤퓨타세탁 L" panose="02020603020101020101" pitchFamily="18" charset="-127"/>
                  <a:ea typeface="210 콤퓨타세탁 L" panose="02020603020101020101" pitchFamily="18" charset="-127"/>
                </a:rPr>
                <a:t>시각화</a:t>
              </a:r>
              <a:r>
                <a:rPr lang="en-US" altLang="ko-KR" sz="2400" dirty="0">
                  <a:solidFill>
                    <a:srgbClr val="0000CC"/>
                  </a:solidFill>
                  <a:latin typeface="210 콤퓨타세탁 L" panose="02020603020101020101" pitchFamily="18" charset="-127"/>
                  <a:ea typeface="210 콤퓨타세탁 L" panose="02020603020101020101" pitchFamily="18" charset="-127"/>
                </a:rPr>
                <a:t>(</a:t>
              </a:r>
              <a:r>
                <a:rPr lang="ko-KR" altLang="en-US" sz="2400" dirty="0">
                  <a:solidFill>
                    <a:srgbClr val="0000CC"/>
                  </a:solidFill>
                  <a:latin typeface="210 콤퓨타세탁 L" panose="02020603020101020101" pitchFamily="18" charset="-127"/>
                  <a:ea typeface="210 콤퓨타세탁 L" panose="02020603020101020101" pitchFamily="18" charset="-127"/>
                </a:rPr>
                <a:t>외부 대시보드</a:t>
              </a:r>
              <a:r>
                <a:rPr lang="en-US" altLang="ko-KR" sz="2400" dirty="0">
                  <a:solidFill>
                    <a:srgbClr val="0000CC"/>
                  </a:solidFill>
                  <a:latin typeface="210 콤퓨타세탁 L" panose="02020603020101020101" pitchFamily="18" charset="-127"/>
                  <a:ea typeface="210 콤퓨타세탁 L" panose="02020603020101020101" pitchFamily="18" charset="-127"/>
                </a:rPr>
                <a:t>) </a:t>
              </a:r>
              <a:r>
                <a:rPr lang="ko-KR" altLang="en-US" sz="2400" dirty="0">
                  <a:solidFill>
                    <a:srgbClr val="0000CC"/>
                  </a:solidFill>
                  <a:latin typeface="210 콤퓨타세탁 L" panose="02020603020101020101" pitchFamily="18" charset="-127"/>
                  <a:ea typeface="210 콤퓨타세탁 L" panose="02020603020101020101" pitchFamily="18" charset="-127"/>
                </a:rPr>
                <a:t>담당자</a:t>
              </a:r>
            </a:p>
          </p:txBody>
        </p:sp>
        <p:pic>
          <p:nvPicPr>
            <p:cNvPr id="11" name="그림 10">
              <a:extLst>
                <a:ext uri="{FF2B5EF4-FFF2-40B4-BE49-F238E27FC236}">
                  <a16:creationId xmlns:a16="http://schemas.microsoft.com/office/drawing/2014/main" id="{408D81F6-033B-33F4-3355-F0C321FC18B2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211545" y="4538880"/>
              <a:ext cx="6779520" cy="6779520"/>
            </a:xfrm>
            <a:prstGeom prst="rect">
              <a:avLst/>
            </a:prstGeom>
          </p:spPr>
        </p:pic>
        <p:grpSp>
          <p:nvGrpSpPr>
            <p:cNvPr id="18" name="그룹 17">
              <a:extLst>
                <a:ext uri="{FF2B5EF4-FFF2-40B4-BE49-F238E27FC236}">
                  <a16:creationId xmlns:a16="http://schemas.microsoft.com/office/drawing/2014/main" id="{61062F7E-63AF-16DB-8BA1-DD3191E28F98}"/>
                </a:ext>
              </a:extLst>
            </p:cNvPr>
            <p:cNvGrpSpPr/>
            <p:nvPr/>
          </p:nvGrpSpPr>
          <p:grpSpPr>
            <a:xfrm>
              <a:off x="5532314" y="5258008"/>
              <a:ext cx="11439900" cy="3366758"/>
              <a:chOff x="7183990" y="5829560"/>
              <a:chExt cx="11439900" cy="3366758"/>
            </a:xfrm>
          </p:grpSpPr>
          <p:sp>
            <p:nvSpPr>
              <p:cNvPr id="9" name="Text 2">
                <a:extLst>
                  <a:ext uri="{FF2B5EF4-FFF2-40B4-BE49-F238E27FC236}">
                    <a16:creationId xmlns:a16="http://schemas.microsoft.com/office/drawing/2014/main" id="{633313FE-EA5B-BA38-076B-B08FD1DD7A8C}"/>
                  </a:ext>
                </a:extLst>
              </p:cNvPr>
              <p:cNvSpPr/>
              <p:nvPr/>
            </p:nvSpPr>
            <p:spPr>
              <a:xfrm>
                <a:off x="7277205" y="5829560"/>
                <a:ext cx="11346685" cy="371897"/>
              </a:xfrm>
              <a:prstGeom prst="rect">
                <a:avLst/>
              </a:prstGeom>
              <a:noFill/>
              <a:ln/>
            </p:spPr>
            <p:txBody>
              <a:bodyPr wrap="square" lIns="0" tIns="0" rIns="0" bIns="0" rtlCol="0" anchor="ctr" anchorCtr="0">
                <a:spAutoFit/>
              </a:bodyPr>
              <a:lstStyle/>
              <a:p>
                <a:pPr marL="342900" indent="-342900" algn="l">
                  <a:lnSpc>
                    <a:spcPts val="2850"/>
                  </a:lnSpc>
                  <a:buSzPct val="100000"/>
                  <a:buFont typeface="Wingdings" panose="05000000000000000000" pitchFamily="2" charset="2"/>
                  <a:buChar char="Ø"/>
                </a:pPr>
                <a:r>
                  <a:rPr lang="ko-KR" altLang="en-US" sz="2400" dirty="0">
                    <a:latin typeface="210 콤퓨타세탁 L" panose="02020603020101020101" pitchFamily="18" charset="-127"/>
                    <a:ea typeface="210 콤퓨타세탁 L" panose="02020603020101020101" pitchFamily="18" charset="-127"/>
                    <a:cs typeface="Martel Sans" pitchFamily="34" charset="-120"/>
                  </a:rPr>
                  <a:t>외부 대시보드용 데이터 연동 시스템 구축</a:t>
                </a:r>
                <a:endParaRPr lang="en-US" sz="2400" dirty="0">
                  <a:latin typeface="210 콤퓨타세탁 L" panose="02020603020101020101" pitchFamily="18" charset="-127"/>
                  <a:ea typeface="210 콤퓨타세탁 L" panose="02020603020101020101" pitchFamily="18" charset="-127"/>
                  <a:cs typeface="Martel Sans" pitchFamily="34" charset="-120"/>
                </a:endParaRPr>
              </a:p>
            </p:txBody>
          </p:sp>
          <p:sp>
            <p:nvSpPr>
              <p:cNvPr id="13" name="Text 3">
                <a:extLst>
                  <a:ext uri="{FF2B5EF4-FFF2-40B4-BE49-F238E27FC236}">
                    <a16:creationId xmlns:a16="http://schemas.microsoft.com/office/drawing/2014/main" id="{3DD4525E-9B6B-4F1F-A40A-DEC65676EB79}"/>
                  </a:ext>
                </a:extLst>
              </p:cNvPr>
              <p:cNvSpPr/>
              <p:nvPr/>
            </p:nvSpPr>
            <p:spPr>
              <a:xfrm>
                <a:off x="7277205" y="7821803"/>
                <a:ext cx="5658287" cy="371897"/>
              </a:xfrm>
              <a:prstGeom prst="rect">
                <a:avLst/>
              </a:prstGeom>
              <a:noFill/>
              <a:ln/>
            </p:spPr>
            <p:txBody>
              <a:bodyPr wrap="square" lIns="0" tIns="0" rIns="0" bIns="0" rtlCol="0" anchor="ctr" anchorCtr="0">
                <a:spAutoFit/>
              </a:bodyPr>
              <a:lstStyle/>
              <a:p>
                <a:pPr marL="342900" indent="-342900" algn="l">
                  <a:lnSpc>
                    <a:spcPts val="2850"/>
                  </a:lnSpc>
                  <a:buSzPct val="100000"/>
                  <a:buFont typeface="Wingdings" panose="05000000000000000000" pitchFamily="2" charset="2"/>
                  <a:buChar char="Ø"/>
                </a:pPr>
                <a:r>
                  <a:rPr lang="ko-KR" altLang="en-US" sz="2400" dirty="0">
                    <a:latin typeface="210 콤퓨타세탁 L" panose="02020603020101020101" pitchFamily="18" charset="-127"/>
                    <a:ea typeface="210 콤퓨타세탁 L" panose="02020603020101020101" pitchFamily="18" charset="-127"/>
                    <a:cs typeface="Martel Sans" pitchFamily="34" charset="-120"/>
                  </a:rPr>
                  <a:t>데이터 시각화 프로토타입 개발</a:t>
                </a:r>
                <a:endParaRPr lang="en-US" sz="2400" dirty="0">
                  <a:latin typeface="210 콤퓨타세탁 L" panose="02020603020101020101" pitchFamily="18" charset="-127"/>
                  <a:ea typeface="210 콤퓨타세탁 L" panose="02020603020101020101" pitchFamily="18" charset="-127"/>
                </a:endParaRPr>
              </a:p>
            </p:txBody>
          </p:sp>
          <p:sp>
            <p:nvSpPr>
              <p:cNvPr id="15" name="Text 4">
                <a:extLst>
                  <a:ext uri="{FF2B5EF4-FFF2-40B4-BE49-F238E27FC236}">
                    <a16:creationId xmlns:a16="http://schemas.microsoft.com/office/drawing/2014/main" id="{73B3F7B7-8669-2793-BC00-148A0DFE181D}"/>
                  </a:ext>
                </a:extLst>
              </p:cNvPr>
              <p:cNvSpPr/>
              <p:nvPr/>
            </p:nvSpPr>
            <p:spPr>
              <a:xfrm>
                <a:off x="7277206" y="8824421"/>
                <a:ext cx="5212446" cy="371897"/>
              </a:xfrm>
              <a:prstGeom prst="rect">
                <a:avLst/>
              </a:prstGeom>
              <a:noFill/>
              <a:ln/>
            </p:spPr>
            <p:txBody>
              <a:bodyPr wrap="square" lIns="0" tIns="0" rIns="0" bIns="0" rtlCol="0" anchor="ctr" anchorCtr="0">
                <a:spAutoFit/>
              </a:bodyPr>
              <a:lstStyle/>
              <a:p>
                <a:pPr marL="342900" indent="-342900" algn="l">
                  <a:lnSpc>
                    <a:spcPts val="2850"/>
                  </a:lnSpc>
                  <a:buSzPct val="100000"/>
                  <a:buFont typeface="Wingdings" panose="05000000000000000000" pitchFamily="2" charset="2"/>
                  <a:buChar char="Ø"/>
                </a:pPr>
                <a:r>
                  <a:rPr lang="en-US" sz="2400" dirty="0">
                    <a:latin typeface="210 콤퓨타세탁 L" panose="02020603020101020101" pitchFamily="18" charset="-127"/>
                    <a:ea typeface="210 콤퓨타세탁 L" panose="02020603020101020101" pitchFamily="18" charset="-127"/>
                    <a:cs typeface="Martel Sans" pitchFamily="34" charset="-120"/>
                  </a:rPr>
                  <a:t>PPT </a:t>
                </a:r>
                <a:r>
                  <a:rPr lang="ko-KR" altLang="en-US" sz="2400" dirty="0">
                    <a:latin typeface="210 콤퓨타세탁 L" panose="02020603020101020101" pitchFamily="18" charset="-127"/>
                    <a:ea typeface="210 콤퓨타세탁 L" panose="02020603020101020101" pitchFamily="18" charset="-127"/>
                    <a:cs typeface="Martel Sans" pitchFamily="34" charset="-120"/>
                  </a:rPr>
                  <a:t>제작</a:t>
                </a:r>
                <a:endParaRPr lang="en-US" sz="2400" dirty="0">
                  <a:latin typeface="210 콤퓨타세탁 L" panose="02020603020101020101" pitchFamily="18" charset="-127"/>
                  <a:ea typeface="210 콤퓨타세탁 L" panose="02020603020101020101" pitchFamily="18" charset="-127"/>
                </a:endParaRPr>
              </a:p>
            </p:txBody>
          </p:sp>
          <p:sp>
            <p:nvSpPr>
              <p:cNvPr id="16" name="TextBox 15">
                <a:extLst>
                  <a:ext uri="{FF2B5EF4-FFF2-40B4-BE49-F238E27FC236}">
                    <a16:creationId xmlns:a16="http://schemas.microsoft.com/office/drawing/2014/main" id="{31EEA72D-14ED-2925-C550-1B1C08794D7C}"/>
                  </a:ext>
                </a:extLst>
              </p:cNvPr>
              <p:cNvSpPr txBox="1"/>
              <p:nvPr/>
            </p:nvSpPr>
            <p:spPr>
              <a:xfrm>
                <a:off x="7183990" y="6726852"/>
                <a:ext cx="5759008" cy="46423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342900" indent="-342900">
                  <a:lnSpc>
                    <a:spcPts val="2850"/>
                  </a:lnSpc>
                  <a:buSzPct val="100000"/>
                  <a:buFont typeface="Wingdings" panose="05000000000000000000" pitchFamily="2" charset="2"/>
                  <a:buChar char="Ø"/>
                </a:pPr>
                <a:r>
                  <a:rPr lang="en-US" altLang="ko-KR" sz="2400" dirty="0">
                    <a:latin typeface="210 콤퓨타세탁 L" panose="02020603020101020101" pitchFamily="18" charset="-127"/>
                    <a:ea typeface="210 콤퓨타세탁 L" panose="02020603020101020101" pitchFamily="18" charset="-127"/>
                    <a:cs typeface="Martel Sans" pitchFamily="34" charset="-120"/>
                  </a:rPr>
                  <a:t>S3 </a:t>
                </a:r>
                <a:r>
                  <a:rPr lang="ko-KR" altLang="en-US" sz="2400" dirty="0">
                    <a:latin typeface="210 콤퓨타세탁 L" panose="02020603020101020101" pitchFamily="18" charset="-127"/>
                    <a:ea typeface="210 콤퓨타세탁 L" panose="02020603020101020101" pitchFamily="18" charset="-127"/>
                    <a:cs typeface="Martel Sans" pitchFamily="34" charset="-120"/>
                  </a:rPr>
                  <a:t>데이터 구조 최적화 및 접근 방법 설계</a:t>
                </a:r>
                <a:endParaRPr lang="en-US" altLang="ko-KR" sz="2400" dirty="0">
                  <a:latin typeface="210 콤퓨타세탁 L" panose="02020603020101020101" pitchFamily="18" charset="-127"/>
                  <a:ea typeface="210 콤퓨타세탁 L" panose="02020603020101020101" pitchFamily="18" charset="-127"/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14163812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spd="slow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D6961C4-36B3-47D9-26E1-5CB1C5D48BD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2">
            <a:extLst>
              <a:ext uri="{FF2B5EF4-FFF2-40B4-BE49-F238E27FC236}">
                <a16:creationId xmlns:a16="http://schemas.microsoft.com/office/drawing/2014/main" id="{5EAE5FF1-8237-530C-9F8D-F17CFA9CB815}"/>
              </a:ext>
            </a:extLst>
          </p:cNvPr>
          <p:cNvSpPr txBox="1"/>
          <p:nvPr/>
        </p:nvSpPr>
        <p:spPr>
          <a:xfrm>
            <a:off x="762000" y="419100"/>
            <a:ext cx="4219724" cy="100219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8499"/>
              </a:lnSpc>
            </a:pPr>
            <a:r>
              <a:rPr lang="en-US" sz="5000" spc="-254" dirty="0">
                <a:solidFill>
                  <a:srgbClr val="4F46E5"/>
                </a:solidFill>
                <a:latin typeface="210 콤퓨타세탁 L" panose="02020603020101020101" pitchFamily="18" charset="-127"/>
                <a:ea typeface="210 콤퓨타세탁 L" panose="02020603020101020101" pitchFamily="18" charset="-127"/>
                <a:cs typeface="210 콤퓨타세탁"/>
                <a:sym typeface="210 콤퓨타세탁"/>
              </a:rPr>
              <a:t>IOT</a:t>
            </a:r>
            <a:r>
              <a:rPr lang="ko-KR" altLang="en-US" sz="5000" spc="-254" dirty="0">
                <a:solidFill>
                  <a:srgbClr val="4F46E5"/>
                </a:solidFill>
                <a:latin typeface="210 콤퓨타세탁 L" panose="02020603020101020101" pitchFamily="18" charset="-127"/>
                <a:ea typeface="210 콤퓨타세탁 L" panose="02020603020101020101" pitchFamily="18" charset="-127"/>
                <a:cs typeface="210 콤퓨타세탁"/>
                <a:sym typeface="210 콤퓨타세탁"/>
              </a:rPr>
              <a:t>란 무엇인가</a:t>
            </a:r>
            <a:r>
              <a:rPr lang="en-US" altLang="ko-KR" sz="5000" spc="-254" dirty="0">
                <a:solidFill>
                  <a:srgbClr val="4F46E5"/>
                </a:solidFill>
                <a:latin typeface="210 콤퓨타세탁 L" panose="02020603020101020101" pitchFamily="18" charset="-127"/>
                <a:ea typeface="210 콤퓨타세탁 L" panose="02020603020101020101" pitchFamily="18" charset="-127"/>
                <a:cs typeface="210 콤퓨타세탁"/>
                <a:sym typeface="210 콤퓨타세탁"/>
              </a:rPr>
              <a:t>?</a:t>
            </a:r>
            <a:endParaRPr lang="en-US" sz="5000" spc="-254" dirty="0">
              <a:solidFill>
                <a:srgbClr val="4F46E5"/>
              </a:solidFill>
              <a:latin typeface="210 콤퓨타세탁 L" panose="02020603020101020101" pitchFamily="18" charset="-127"/>
              <a:ea typeface="210 콤퓨타세탁 L" panose="02020603020101020101" pitchFamily="18" charset="-127"/>
              <a:cs typeface="210 콤퓨타세탁"/>
              <a:sym typeface="210 콤퓨타세탁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3E0AAAA-1919-0C08-39B6-56D690042136}"/>
              </a:ext>
            </a:extLst>
          </p:cNvPr>
          <p:cNvSpPr txBox="1"/>
          <p:nvPr/>
        </p:nvSpPr>
        <p:spPr>
          <a:xfrm>
            <a:off x="233078" y="4533900"/>
            <a:ext cx="13254322" cy="1077218"/>
          </a:xfrm>
          <a:prstGeom prst="rect">
            <a:avLst/>
          </a:prstGeom>
          <a:solidFill>
            <a:srgbClr val="EDEDEE"/>
          </a:solidFill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en-US" altLang="ko-KR" sz="3200" dirty="0">
                <a:solidFill>
                  <a:srgbClr val="424242"/>
                </a:solidFill>
                <a:latin typeface="210 콤퓨타세탁 L" panose="02020603020101020101" pitchFamily="18" charset="-127"/>
                <a:ea typeface="210 콤퓨타세탁 L" panose="02020603020101020101" pitchFamily="18" charset="-127"/>
              </a:rPr>
              <a:t>IOT(</a:t>
            </a:r>
            <a:r>
              <a:rPr lang="ko-KR" altLang="en-US" sz="3200" dirty="0">
                <a:solidFill>
                  <a:srgbClr val="424242"/>
                </a:solidFill>
                <a:latin typeface="210 콤퓨타세탁 L" panose="02020603020101020101" pitchFamily="18" charset="-127"/>
                <a:ea typeface="210 콤퓨타세탁 L" panose="02020603020101020101" pitchFamily="18" charset="-127"/>
              </a:rPr>
              <a:t>사물인터넷</a:t>
            </a:r>
            <a:r>
              <a:rPr lang="en-US" altLang="ko-KR" sz="3200" dirty="0">
                <a:solidFill>
                  <a:srgbClr val="424242"/>
                </a:solidFill>
                <a:latin typeface="210 콤퓨타세탁 L" panose="02020603020101020101" pitchFamily="18" charset="-127"/>
                <a:ea typeface="210 콤퓨타세탁 L" panose="02020603020101020101" pitchFamily="18" charset="-127"/>
              </a:rPr>
              <a:t>)</a:t>
            </a:r>
            <a:r>
              <a:rPr lang="ko-KR" altLang="en-US" sz="3200" dirty="0">
                <a:solidFill>
                  <a:srgbClr val="424242"/>
                </a:solidFill>
                <a:latin typeface="210 콤퓨타세탁 L" panose="02020603020101020101" pitchFamily="18" charset="-127"/>
                <a:ea typeface="210 콤퓨타세탁 L" panose="02020603020101020101" pitchFamily="18" charset="-127"/>
              </a:rPr>
              <a:t>는 </a:t>
            </a:r>
            <a:r>
              <a:rPr lang="en-US" altLang="ko-KR" sz="3200" dirty="0">
                <a:solidFill>
                  <a:srgbClr val="4F46E5"/>
                </a:solidFill>
                <a:latin typeface="210 콤퓨타세탁 L" panose="02020603020101020101" pitchFamily="18" charset="-127"/>
                <a:ea typeface="210 콤퓨타세탁 L" panose="02020603020101020101" pitchFamily="18" charset="-127"/>
              </a:rPr>
              <a:t>TV</a:t>
            </a:r>
            <a:r>
              <a:rPr lang="en-US" altLang="ko-KR" sz="3200" dirty="0">
                <a:solidFill>
                  <a:srgbClr val="424242"/>
                </a:solidFill>
                <a:latin typeface="210 콤퓨타세탁 L" panose="02020603020101020101" pitchFamily="18" charset="-127"/>
                <a:ea typeface="210 콤퓨타세탁 L" panose="02020603020101020101" pitchFamily="18" charset="-127"/>
              </a:rPr>
              <a:t>, </a:t>
            </a:r>
            <a:r>
              <a:rPr lang="ko-KR" altLang="en-US" sz="3200" dirty="0">
                <a:solidFill>
                  <a:srgbClr val="4F46E5"/>
                </a:solidFill>
                <a:latin typeface="210 콤퓨타세탁 L" panose="02020603020101020101" pitchFamily="18" charset="-127"/>
                <a:ea typeface="210 콤퓨타세탁 L" panose="02020603020101020101" pitchFamily="18" charset="-127"/>
              </a:rPr>
              <a:t>냉장고</a:t>
            </a:r>
            <a:r>
              <a:rPr lang="en-US" altLang="ko-KR" sz="3200" dirty="0">
                <a:solidFill>
                  <a:srgbClr val="424242"/>
                </a:solidFill>
                <a:latin typeface="210 콤퓨타세탁 L" panose="02020603020101020101" pitchFamily="18" charset="-127"/>
                <a:ea typeface="210 콤퓨타세탁 L" panose="02020603020101020101" pitchFamily="18" charset="-127"/>
              </a:rPr>
              <a:t>, </a:t>
            </a:r>
            <a:r>
              <a:rPr lang="ko-KR" altLang="en-US" sz="3200" dirty="0">
                <a:solidFill>
                  <a:srgbClr val="4F46E5"/>
                </a:solidFill>
                <a:latin typeface="210 콤퓨타세탁 L" panose="02020603020101020101" pitchFamily="18" charset="-127"/>
                <a:ea typeface="210 콤퓨타세탁 L" panose="02020603020101020101" pitchFamily="18" charset="-127"/>
              </a:rPr>
              <a:t>자동차</a:t>
            </a:r>
            <a:r>
              <a:rPr lang="en-US" altLang="ko-KR" sz="3200" dirty="0">
                <a:solidFill>
                  <a:srgbClr val="424242"/>
                </a:solidFill>
                <a:latin typeface="210 콤퓨타세탁 L" panose="02020603020101020101" pitchFamily="18" charset="-127"/>
                <a:ea typeface="210 콤퓨타세탁 L" panose="02020603020101020101" pitchFamily="18" charset="-127"/>
              </a:rPr>
              <a:t>, </a:t>
            </a:r>
            <a:r>
              <a:rPr lang="ko-KR" altLang="en-US" sz="3200" dirty="0" err="1">
                <a:solidFill>
                  <a:srgbClr val="4F46E5"/>
                </a:solidFill>
                <a:latin typeface="210 콤퓨타세탁 L" panose="02020603020101020101" pitchFamily="18" charset="-127"/>
                <a:ea typeface="210 콤퓨타세탁 L" panose="02020603020101020101" pitchFamily="18" charset="-127"/>
              </a:rPr>
              <a:t>홈캠</a:t>
            </a:r>
            <a:r>
              <a:rPr lang="ko-KR" altLang="en-US" sz="3200" dirty="0">
                <a:solidFill>
                  <a:srgbClr val="424242"/>
                </a:solidFill>
                <a:latin typeface="210 콤퓨타세탁 L" panose="02020603020101020101" pitchFamily="18" charset="-127"/>
                <a:ea typeface="210 콤퓨타세탁 L" panose="02020603020101020101" pitchFamily="18" charset="-127"/>
              </a:rPr>
              <a:t> 같은 </a:t>
            </a:r>
            <a:r>
              <a:rPr lang="en-US" altLang="ko-KR" sz="3200" dirty="0">
                <a:solidFill>
                  <a:srgbClr val="424242"/>
                </a:solidFill>
                <a:latin typeface="210 콤퓨타세탁 L" panose="02020603020101020101" pitchFamily="18" charset="-127"/>
                <a:ea typeface="210 콤퓨타세탁 L" panose="02020603020101020101" pitchFamily="18" charset="-127"/>
              </a:rPr>
              <a:t>'</a:t>
            </a:r>
            <a:r>
              <a:rPr lang="ko-KR" altLang="en-US" sz="3200" dirty="0">
                <a:solidFill>
                  <a:srgbClr val="424242"/>
                </a:solidFill>
                <a:latin typeface="210 콤퓨타세탁 L" panose="02020603020101020101" pitchFamily="18" charset="-127"/>
                <a:ea typeface="210 콤퓨타세탁 L" panose="02020603020101020101" pitchFamily="18" charset="-127"/>
              </a:rPr>
              <a:t>사물</a:t>
            </a:r>
            <a:r>
              <a:rPr lang="en-US" altLang="ko-KR" sz="3200" dirty="0">
                <a:solidFill>
                  <a:srgbClr val="424242"/>
                </a:solidFill>
                <a:latin typeface="210 콤퓨타세탁 L" panose="02020603020101020101" pitchFamily="18" charset="-127"/>
                <a:ea typeface="210 콤퓨타세탁 L" panose="02020603020101020101" pitchFamily="18" charset="-127"/>
              </a:rPr>
              <a:t>’</a:t>
            </a:r>
            <a:r>
              <a:rPr lang="ko-KR" altLang="en-US" sz="3200" dirty="0">
                <a:solidFill>
                  <a:srgbClr val="424242"/>
                </a:solidFill>
                <a:latin typeface="210 콤퓨타세탁 L" panose="02020603020101020101" pitchFamily="18" charset="-127"/>
                <a:ea typeface="210 콤퓨타세탁 L" panose="02020603020101020101" pitchFamily="18" charset="-127"/>
              </a:rPr>
              <a:t>들이 </a:t>
            </a:r>
            <a:endParaRPr lang="en-US" altLang="ko-KR" sz="3200" dirty="0">
              <a:solidFill>
                <a:srgbClr val="424242"/>
              </a:solidFill>
              <a:latin typeface="210 콤퓨타세탁 L" panose="02020603020101020101" pitchFamily="18" charset="-127"/>
              <a:ea typeface="210 콤퓨타세탁 L" panose="02020603020101020101" pitchFamily="18" charset="-127"/>
            </a:endParaRPr>
          </a:p>
          <a:p>
            <a:r>
              <a:rPr lang="ko-KR" altLang="en-US" sz="3200" dirty="0">
                <a:solidFill>
                  <a:srgbClr val="424242"/>
                </a:solidFill>
                <a:latin typeface="210 콤퓨타세탁 L" panose="02020603020101020101" pitchFamily="18" charset="-127"/>
                <a:ea typeface="210 콤퓨타세탁 L" panose="02020603020101020101" pitchFamily="18" charset="-127"/>
              </a:rPr>
              <a:t>   인터넷에 연결돼서</a:t>
            </a:r>
            <a:r>
              <a:rPr lang="en-US" altLang="ko-KR" sz="3200" dirty="0">
                <a:solidFill>
                  <a:srgbClr val="424242"/>
                </a:solidFill>
                <a:latin typeface="210 콤퓨타세탁 L" panose="02020603020101020101" pitchFamily="18" charset="-127"/>
                <a:ea typeface="210 콤퓨타세탁 L" panose="02020603020101020101" pitchFamily="18" charset="-127"/>
              </a:rPr>
              <a:t>, </a:t>
            </a:r>
            <a:r>
              <a:rPr lang="ko-KR" altLang="en-US" sz="3200" dirty="0">
                <a:solidFill>
                  <a:srgbClr val="424242"/>
                </a:solidFill>
                <a:latin typeface="210 콤퓨타세탁 L" panose="02020603020101020101" pitchFamily="18" charset="-127"/>
                <a:ea typeface="210 콤퓨타세탁 L" panose="02020603020101020101" pitchFamily="18" charset="-127"/>
              </a:rPr>
              <a:t>스스로 정보를 주고받고 자동으로 작동하는 기술</a:t>
            </a:r>
            <a:endParaRPr lang="en-US" altLang="ko-KR" sz="3200" dirty="0">
              <a:solidFill>
                <a:srgbClr val="424242"/>
              </a:solidFill>
              <a:latin typeface="210 콤퓨타세탁 L" panose="02020603020101020101" pitchFamily="18" charset="-127"/>
              <a:ea typeface="210 콤퓨타세탁 L" panose="02020603020101020101" pitchFamily="18" charset="-127"/>
            </a:endParaRPr>
          </a:p>
        </p:txBody>
      </p:sp>
      <p:pic>
        <p:nvPicPr>
          <p:cNvPr id="41" name="그림 40">
            <a:extLst>
              <a:ext uri="{FF2B5EF4-FFF2-40B4-BE49-F238E27FC236}">
                <a16:creationId xmlns:a16="http://schemas.microsoft.com/office/drawing/2014/main" id="{C6C7AB17-E27F-AC29-53B7-1A65FE667E2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85891" y="2360927"/>
            <a:ext cx="6049709" cy="6049709"/>
          </a:xfrm>
          <a:prstGeom prst="rect">
            <a:avLst/>
          </a:prstGeom>
        </p:spPr>
      </p:pic>
      <p:sp>
        <p:nvSpPr>
          <p:cNvPr id="44" name="TextBox 43">
            <a:extLst>
              <a:ext uri="{FF2B5EF4-FFF2-40B4-BE49-F238E27FC236}">
                <a16:creationId xmlns:a16="http://schemas.microsoft.com/office/drawing/2014/main" id="{73006772-DA5C-E453-03CF-8B1C5FB80502}"/>
              </a:ext>
            </a:extLst>
          </p:cNvPr>
          <p:cNvSpPr txBox="1"/>
          <p:nvPr/>
        </p:nvSpPr>
        <p:spPr>
          <a:xfrm>
            <a:off x="762000" y="1876364"/>
            <a:ext cx="11658600" cy="1384995"/>
          </a:xfrm>
          <a:prstGeom prst="rect">
            <a:avLst/>
          </a:prstGeom>
          <a:solidFill>
            <a:srgbClr val="EDEDEE"/>
          </a:solidFill>
        </p:spPr>
        <p:txBody>
          <a:bodyPr wrap="square" rtlCol="0">
            <a:spAutoFit/>
          </a:bodyPr>
          <a:lstStyle/>
          <a:p>
            <a:r>
              <a:rPr lang="en-US" altLang="ko-KR" sz="4400" dirty="0">
                <a:solidFill>
                  <a:srgbClr val="4F46E5"/>
                </a:solidFill>
                <a:latin typeface="210 콤퓨타세탁 L" panose="02020603020101020101" pitchFamily="18" charset="-127"/>
                <a:ea typeface="210 콤퓨타세탁 L" panose="02020603020101020101" pitchFamily="18" charset="-127"/>
              </a:rPr>
              <a:t>Internet</a:t>
            </a:r>
            <a:r>
              <a:rPr lang="en-US" altLang="ko-KR" sz="4000" dirty="0">
                <a:solidFill>
                  <a:srgbClr val="4F46E5"/>
                </a:solidFill>
                <a:latin typeface="210 콤퓨타세탁 L" panose="02020603020101020101" pitchFamily="18" charset="-127"/>
                <a:ea typeface="210 콤퓨타세탁 L" panose="02020603020101020101" pitchFamily="18" charset="-127"/>
              </a:rPr>
              <a:t> </a:t>
            </a:r>
            <a:r>
              <a:rPr lang="en-US" altLang="ko-KR" sz="4400" dirty="0">
                <a:solidFill>
                  <a:srgbClr val="4F46E5"/>
                </a:solidFill>
                <a:latin typeface="210 콤퓨타세탁 L" panose="02020603020101020101" pitchFamily="18" charset="-127"/>
                <a:ea typeface="210 콤퓨타세탁 L" panose="02020603020101020101" pitchFamily="18" charset="-127"/>
              </a:rPr>
              <a:t>of Things</a:t>
            </a:r>
            <a:r>
              <a:rPr lang="ko-KR" altLang="en-US" sz="4000" dirty="0">
                <a:solidFill>
                  <a:srgbClr val="424242"/>
                </a:solidFill>
                <a:latin typeface="210 콤퓨타세탁 L" panose="02020603020101020101" pitchFamily="18" charset="-127"/>
                <a:ea typeface="210 콤퓨타세탁 L" panose="02020603020101020101" pitchFamily="18" charset="-127"/>
              </a:rPr>
              <a:t> </a:t>
            </a:r>
            <a:r>
              <a:rPr lang="en-US" altLang="ko-KR" sz="4000" dirty="0">
                <a:solidFill>
                  <a:srgbClr val="424242"/>
                </a:solidFill>
                <a:latin typeface="210 콤퓨타세탁 L" panose="02020603020101020101" pitchFamily="18" charset="-127"/>
                <a:ea typeface="210 콤퓨타세탁 L" panose="02020603020101020101" pitchFamily="18" charset="-127"/>
              </a:rPr>
              <a:t> </a:t>
            </a:r>
          </a:p>
          <a:p>
            <a:r>
              <a:rPr lang="ko-KR" altLang="en-US" sz="4000" dirty="0">
                <a:solidFill>
                  <a:srgbClr val="424242"/>
                </a:solidFill>
                <a:latin typeface="210 콤퓨타세탁 L" panose="02020603020101020101" pitchFamily="18" charset="-127"/>
                <a:ea typeface="210 콤퓨타세탁 L" panose="02020603020101020101" pitchFamily="18" charset="-127"/>
              </a:rPr>
              <a:t>일상의 사물들이 연결돼 데이터를 주고받는 기술</a:t>
            </a:r>
            <a:endParaRPr lang="en-US" altLang="ko-KR" sz="4400" dirty="0">
              <a:solidFill>
                <a:srgbClr val="4F46E5"/>
              </a:solidFill>
              <a:latin typeface="210 콤퓨타세탁 L" panose="02020603020101020101" pitchFamily="18" charset="-127"/>
              <a:ea typeface="210 콤퓨타세탁 L" panose="02020603020101020101" pitchFamily="18" charset="-127"/>
            </a:endParaRPr>
          </a:p>
        </p:txBody>
      </p:sp>
      <p:sp>
        <p:nvSpPr>
          <p:cNvPr id="46" name="TextBox 45">
            <a:extLst>
              <a:ext uri="{FF2B5EF4-FFF2-40B4-BE49-F238E27FC236}">
                <a16:creationId xmlns:a16="http://schemas.microsoft.com/office/drawing/2014/main" id="{B08EEE88-EFA2-C13F-DEE1-6936978910CF}"/>
              </a:ext>
            </a:extLst>
          </p:cNvPr>
          <p:cNvSpPr txBox="1"/>
          <p:nvPr/>
        </p:nvSpPr>
        <p:spPr>
          <a:xfrm>
            <a:off x="233078" y="6305550"/>
            <a:ext cx="975360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ko-KR" altLang="en-US" sz="3200" dirty="0" err="1">
                <a:solidFill>
                  <a:srgbClr val="4F46E5"/>
                </a:solidFill>
                <a:latin typeface="210 콤퓨타세탁 L" panose="02020603020101020101" pitchFamily="18" charset="-127"/>
                <a:ea typeface="210 콤퓨타세탁 L" panose="02020603020101020101" pitchFamily="18" charset="-127"/>
              </a:rPr>
              <a:t>스마트홈</a:t>
            </a:r>
            <a:r>
              <a:rPr lang="en-US" altLang="ko-KR" sz="3200" dirty="0">
                <a:solidFill>
                  <a:srgbClr val="424242"/>
                </a:solidFill>
                <a:latin typeface="210 콤퓨타세탁 L" panose="02020603020101020101" pitchFamily="18" charset="-127"/>
                <a:ea typeface="210 콤퓨타세탁 L" panose="02020603020101020101" pitchFamily="18" charset="-127"/>
              </a:rPr>
              <a:t>·</a:t>
            </a:r>
            <a:r>
              <a:rPr lang="ko-KR" altLang="en-US" sz="3200" dirty="0">
                <a:solidFill>
                  <a:srgbClr val="4F46E5"/>
                </a:solidFill>
                <a:latin typeface="210 콤퓨타세탁 L" panose="02020603020101020101" pitchFamily="18" charset="-127"/>
                <a:ea typeface="210 콤퓨타세탁 L" panose="02020603020101020101" pitchFamily="18" charset="-127"/>
              </a:rPr>
              <a:t>스마트시티</a:t>
            </a:r>
            <a:r>
              <a:rPr lang="en-US" altLang="ko-KR" sz="3200" dirty="0">
                <a:solidFill>
                  <a:srgbClr val="424242"/>
                </a:solidFill>
                <a:latin typeface="210 콤퓨타세탁 L" panose="02020603020101020101" pitchFamily="18" charset="-127"/>
                <a:ea typeface="210 콤퓨타세탁 L" panose="02020603020101020101" pitchFamily="18" charset="-127"/>
              </a:rPr>
              <a:t>·</a:t>
            </a:r>
            <a:r>
              <a:rPr lang="ko-KR" altLang="en-US" sz="3200" dirty="0">
                <a:solidFill>
                  <a:srgbClr val="4F46E5"/>
                </a:solidFill>
                <a:latin typeface="210 콤퓨타세탁 L" panose="02020603020101020101" pitchFamily="18" charset="-127"/>
                <a:ea typeface="210 콤퓨타세탁 L" panose="02020603020101020101" pitchFamily="18" charset="-127"/>
              </a:rPr>
              <a:t>헬스케어</a:t>
            </a:r>
            <a:r>
              <a:rPr lang="ko-KR" altLang="en-US" sz="3200" dirty="0">
                <a:solidFill>
                  <a:srgbClr val="424242"/>
                </a:solidFill>
                <a:latin typeface="210 콤퓨타세탁 L" panose="02020603020101020101" pitchFamily="18" charset="-127"/>
                <a:ea typeface="210 콤퓨타세탁 L" panose="02020603020101020101" pitchFamily="18" charset="-127"/>
              </a:rPr>
              <a:t> 등에서 사람의 </a:t>
            </a:r>
            <a:r>
              <a:rPr lang="ko-KR" altLang="en-US" sz="3200" dirty="0" err="1">
                <a:solidFill>
                  <a:srgbClr val="424242"/>
                </a:solidFill>
                <a:latin typeface="210 콤퓨타세탁 L" panose="02020603020101020101" pitchFamily="18" charset="-127"/>
                <a:ea typeface="210 콤퓨타세탁 L" panose="02020603020101020101" pitchFamily="18" charset="-127"/>
              </a:rPr>
              <a:t>개입없이</a:t>
            </a:r>
            <a:r>
              <a:rPr lang="ko-KR" altLang="en-US" sz="3200" dirty="0">
                <a:solidFill>
                  <a:srgbClr val="424242"/>
                </a:solidFill>
                <a:latin typeface="210 콤퓨타세탁 L" panose="02020603020101020101" pitchFamily="18" charset="-127"/>
                <a:ea typeface="210 콤퓨타세탁 L" panose="02020603020101020101" pitchFamily="18" charset="-127"/>
              </a:rPr>
              <a:t> </a:t>
            </a:r>
            <a:endParaRPr lang="en-US" altLang="ko-KR" sz="3200" dirty="0">
              <a:solidFill>
                <a:srgbClr val="424242"/>
              </a:solidFill>
              <a:latin typeface="210 콤퓨타세탁 L" panose="02020603020101020101" pitchFamily="18" charset="-127"/>
              <a:ea typeface="210 콤퓨타세탁 L" panose="02020603020101020101" pitchFamily="18" charset="-127"/>
            </a:endParaRPr>
          </a:p>
          <a:p>
            <a:r>
              <a:rPr lang="ko-KR" altLang="en-US" sz="3200" dirty="0">
                <a:solidFill>
                  <a:srgbClr val="424242"/>
                </a:solidFill>
                <a:latin typeface="210 콤퓨타세탁 L" panose="02020603020101020101" pitchFamily="18" charset="-127"/>
                <a:ea typeface="210 콤퓨타세탁 L" panose="02020603020101020101" pitchFamily="18" charset="-127"/>
              </a:rPr>
              <a:t>   실시간 데이터 수집</a:t>
            </a:r>
            <a:r>
              <a:rPr lang="en-US" altLang="ko-KR" sz="3200" dirty="0">
                <a:solidFill>
                  <a:srgbClr val="424242"/>
                </a:solidFill>
                <a:latin typeface="210 콤퓨타세탁 L" panose="02020603020101020101" pitchFamily="18" charset="-127"/>
                <a:ea typeface="210 콤퓨타세탁 L" panose="02020603020101020101" pitchFamily="18" charset="-127"/>
              </a:rPr>
              <a:t>·</a:t>
            </a:r>
            <a:r>
              <a:rPr lang="ko-KR" altLang="en-US" sz="3200" dirty="0">
                <a:solidFill>
                  <a:srgbClr val="424242"/>
                </a:solidFill>
                <a:latin typeface="210 콤퓨타세탁 L" panose="02020603020101020101" pitchFamily="18" charset="-127"/>
                <a:ea typeface="210 콤퓨타세탁 L" panose="02020603020101020101" pitchFamily="18" charset="-127"/>
              </a:rPr>
              <a:t>분석과  자동화를 가능하게 한다</a:t>
            </a:r>
            <a:endParaRPr lang="en-US" altLang="ko-KR" sz="3200" dirty="0">
              <a:solidFill>
                <a:srgbClr val="424242"/>
              </a:solidFill>
              <a:latin typeface="210 콤퓨타세탁 L" panose="02020603020101020101" pitchFamily="18" charset="-127"/>
              <a:ea typeface="210 콤퓨타세탁 L" panose="02020603020101020101" pitchFamily="18" charset="-127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3323F35-59D6-18D4-04F7-EB281C5DD01B}"/>
              </a:ext>
            </a:extLst>
          </p:cNvPr>
          <p:cNvSpPr txBox="1"/>
          <p:nvPr/>
        </p:nvSpPr>
        <p:spPr>
          <a:xfrm>
            <a:off x="233078" y="8077200"/>
            <a:ext cx="13254322" cy="1077218"/>
          </a:xfrm>
          <a:prstGeom prst="rect">
            <a:avLst/>
          </a:prstGeom>
          <a:solidFill>
            <a:srgbClr val="EDEDEE"/>
          </a:solidFill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en-US" altLang="ko-KR" sz="3200" dirty="0">
                <a:solidFill>
                  <a:srgbClr val="424242"/>
                </a:solidFill>
                <a:latin typeface="210 콤퓨타세탁 L" panose="02020603020101020101" pitchFamily="18" charset="-127"/>
                <a:ea typeface="210 콤퓨타세탁 L" panose="02020603020101020101" pitchFamily="18" charset="-127"/>
              </a:rPr>
              <a:t>IoT</a:t>
            </a:r>
            <a:r>
              <a:rPr lang="ko-KR" altLang="en-US" sz="3200" dirty="0">
                <a:solidFill>
                  <a:srgbClr val="424242"/>
                </a:solidFill>
                <a:latin typeface="210 콤퓨타세탁 L" panose="02020603020101020101" pitchFamily="18" charset="-127"/>
                <a:ea typeface="210 콤퓨타세탁 L" panose="02020603020101020101" pitchFamily="18" charset="-127"/>
              </a:rPr>
              <a:t>는 사람의 개입 없이도 사물이 스스로 데이터를 </a:t>
            </a:r>
            <a:endParaRPr lang="en-US" altLang="ko-KR" sz="3200" dirty="0">
              <a:solidFill>
                <a:srgbClr val="424242"/>
              </a:solidFill>
              <a:latin typeface="210 콤퓨타세탁 L" panose="02020603020101020101" pitchFamily="18" charset="-127"/>
              <a:ea typeface="210 콤퓨타세탁 L" panose="02020603020101020101" pitchFamily="18" charset="-127"/>
            </a:endParaRPr>
          </a:p>
          <a:p>
            <a:r>
              <a:rPr lang="ko-KR" altLang="en-US" sz="3200" dirty="0">
                <a:solidFill>
                  <a:srgbClr val="424242"/>
                </a:solidFill>
                <a:latin typeface="210 콤퓨타세탁 L" panose="02020603020101020101" pitchFamily="18" charset="-127"/>
                <a:ea typeface="210 콤퓨타세탁 L" panose="02020603020101020101" pitchFamily="18" charset="-127"/>
              </a:rPr>
              <a:t>   </a:t>
            </a:r>
            <a:r>
              <a:rPr lang="ko-KR" altLang="en-US" sz="3200" dirty="0" err="1">
                <a:solidFill>
                  <a:srgbClr val="424242"/>
                </a:solidFill>
                <a:latin typeface="210 콤퓨타세탁 L" panose="02020603020101020101" pitchFamily="18" charset="-127"/>
                <a:ea typeface="210 콤퓨타세탁 L" panose="02020603020101020101" pitchFamily="18" charset="-127"/>
              </a:rPr>
              <a:t>수집ㆍ분석ㆍ자동화하여</a:t>
            </a:r>
            <a:r>
              <a:rPr lang="en-US" altLang="ko-KR" sz="3200" dirty="0">
                <a:solidFill>
                  <a:srgbClr val="424242"/>
                </a:solidFill>
                <a:latin typeface="210 콤퓨타세탁 L" panose="02020603020101020101" pitchFamily="18" charset="-127"/>
                <a:ea typeface="210 콤퓨타세탁 L" panose="02020603020101020101" pitchFamily="18" charset="-127"/>
              </a:rPr>
              <a:t> </a:t>
            </a:r>
            <a:r>
              <a:rPr lang="ko-KR" altLang="en-US" sz="3200" dirty="0">
                <a:solidFill>
                  <a:srgbClr val="424242"/>
                </a:solidFill>
                <a:latin typeface="210 콤퓨타세탁 L" panose="02020603020101020101" pitchFamily="18" charset="-127"/>
                <a:ea typeface="210 콤퓨타세탁 L" panose="02020603020101020101" pitchFamily="18" charset="-127"/>
              </a:rPr>
              <a:t>생활을 더욱 편리하고 </a:t>
            </a:r>
            <a:r>
              <a:rPr lang="ko-KR" altLang="en-US" sz="3200" dirty="0" err="1">
                <a:solidFill>
                  <a:srgbClr val="424242"/>
                </a:solidFill>
                <a:latin typeface="210 콤퓨타세탁 L" panose="02020603020101020101" pitchFamily="18" charset="-127"/>
                <a:ea typeface="210 콤퓨타세탁 L" panose="02020603020101020101" pitchFamily="18" charset="-127"/>
              </a:rPr>
              <a:t>효율적ㆍ안전하게</a:t>
            </a:r>
            <a:r>
              <a:rPr lang="ko-KR" altLang="en-US" sz="3200" dirty="0">
                <a:solidFill>
                  <a:srgbClr val="424242"/>
                </a:solidFill>
                <a:latin typeface="210 콤퓨타세탁 L" panose="02020603020101020101" pitchFamily="18" charset="-127"/>
                <a:ea typeface="210 콤퓨타세탁 L" panose="02020603020101020101" pitchFamily="18" charset="-127"/>
              </a:rPr>
              <a:t> 만든다</a:t>
            </a:r>
            <a:endParaRPr lang="en-US" altLang="ko-KR" sz="3200" dirty="0">
              <a:solidFill>
                <a:srgbClr val="424242"/>
              </a:solidFill>
              <a:latin typeface="210 콤퓨타세탁 L" panose="02020603020101020101" pitchFamily="18" charset="-127"/>
              <a:ea typeface="210 콤퓨타세탁 L" panose="02020603020101020101" pitchFamily="18" charset="-127"/>
            </a:endParaRPr>
          </a:p>
        </p:txBody>
      </p:sp>
    </p:spTree>
    <p:extLst>
      <p:ext uri="{BB962C8B-B14F-4D97-AF65-F5344CB8AC3E}">
        <p14:creationId xmlns:p14="http://schemas.microsoft.com/office/powerpoint/2010/main" val="243759451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med" p14:dur="700">
        <p159:morph option="byObject"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44" grpId="0" animBg="1"/>
      <p:bldP spid="46" grpId="0"/>
      <p:bldP spid="3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DEDE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 flipH="1" flipV="1">
            <a:off x="6055074" y="2963586"/>
            <a:ext cx="0" cy="6246630"/>
          </a:xfrm>
          <a:prstGeom prst="line">
            <a:avLst/>
          </a:prstGeom>
          <a:ln w="38100" cap="rnd">
            <a:solidFill>
              <a:srgbClr val="424242"/>
            </a:solidFill>
            <a:prstDash val="sysDot"/>
            <a:headEnd type="none" w="sm" len="sm"/>
            <a:tailEnd type="none" w="sm" len="sm"/>
          </a:ln>
        </p:spPr>
      </p:sp>
      <p:sp>
        <p:nvSpPr>
          <p:cNvPr id="3" name="AutoShape 3"/>
          <p:cNvSpPr/>
          <p:nvPr/>
        </p:nvSpPr>
        <p:spPr>
          <a:xfrm flipH="1" flipV="1">
            <a:off x="12227198" y="2963586"/>
            <a:ext cx="0" cy="6246630"/>
          </a:xfrm>
          <a:prstGeom prst="line">
            <a:avLst/>
          </a:prstGeom>
          <a:ln w="38100" cap="rnd">
            <a:solidFill>
              <a:srgbClr val="424242"/>
            </a:solidFill>
            <a:prstDash val="sysDot"/>
            <a:headEnd type="none" w="sm" len="sm"/>
            <a:tailEnd type="none" w="sm" len="sm"/>
          </a:ln>
        </p:spPr>
        <p:txBody>
          <a:bodyPr/>
          <a:lstStyle/>
          <a:p>
            <a:endParaRPr lang="ko-KR" altLang="en-US" dirty="0"/>
          </a:p>
        </p:txBody>
      </p:sp>
      <p:sp>
        <p:nvSpPr>
          <p:cNvPr id="7" name="TextBox 7"/>
          <p:cNvSpPr txBox="1"/>
          <p:nvPr/>
        </p:nvSpPr>
        <p:spPr>
          <a:xfrm>
            <a:off x="609600" y="7505700"/>
            <a:ext cx="4648199" cy="73866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defRPr sz="1400"/>
            </a:pPr>
            <a:r>
              <a:rPr lang="ko-KR" altLang="en-US" sz="2400" dirty="0">
                <a:solidFill>
                  <a:srgbClr val="424242"/>
                </a:solidFill>
                <a:latin typeface="210 콤퓨타세탁 L" panose="02020603020101020101" pitchFamily="18" charset="-127"/>
                <a:ea typeface="210 콤퓨타세탁 L" panose="02020603020101020101" pitchFamily="18" charset="-127"/>
              </a:rPr>
              <a:t>보안성</a:t>
            </a:r>
            <a:r>
              <a:rPr lang="en-US" altLang="ko-KR" sz="2400" dirty="0">
                <a:solidFill>
                  <a:srgbClr val="424242"/>
                </a:solidFill>
                <a:latin typeface="210 콤퓨타세탁 L" panose="02020603020101020101" pitchFamily="18" charset="-127"/>
                <a:ea typeface="210 콤퓨타세탁 L" panose="02020603020101020101" pitchFamily="18" charset="-127"/>
              </a:rPr>
              <a:t>·</a:t>
            </a:r>
            <a:r>
              <a:rPr lang="ko-KR" altLang="en-US" sz="2400" dirty="0">
                <a:solidFill>
                  <a:srgbClr val="424242"/>
                </a:solidFill>
                <a:latin typeface="210 콤퓨타세탁 L" panose="02020603020101020101" pitchFamily="18" charset="-127"/>
                <a:ea typeface="210 콤퓨타세탁 L" panose="02020603020101020101" pitchFamily="18" charset="-127"/>
              </a:rPr>
              <a:t>확장성</a:t>
            </a:r>
            <a:r>
              <a:rPr lang="en-US" altLang="ko-KR" sz="2400" dirty="0">
                <a:solidFill>
                  <a:srgbClr val="424242"/>
                </a:solidFill>
                <a:latin typeface="210 콤퓨타세탁 L" panose="02020603020101020101" pitchFamily="18" charset="-127"/>
                <a:ea typeface="210 콤퓨타세탁 L" panose="02020603020101020101" pitchFamily="18" charset="-127"/>
              </a:rPr>
              <a:t>·</a:t>
            </a:r>
            <a:r>
              <a:rPr lang="ko-KR" altLang="en-US" sz="2400" dirty="0">
                <a:solidFill>
                  <a:srgbClr val="424242"/>
                </a:solidFill>
                <a:latin typeface="210 콤퓨타세탁 L" panose="02020603020101020101" pitchFamily="18" charset="-127"/>
                <a:ea typeface="210 콤퓨타세탁 L" panose="02020603020101020101" pitchFamily="18" charset="-127"/>
              </a:rPr>
              <a:t>운영성을 겸비한 </a:t>
            </a:r>
            <a:endParaRPr lang="en-US" altLang="ko-KR" sz="2400" dirty="0">
              <a:solidFill>
                <a:srgbClr val="424242"/>
              </a:solidFill>
              <a:latin typeface="210 콤퓨타세탁 L" panose="02020603020101020101" pitchFamily="18" charset="-127"/>
              <a:ea typeface="210 콤퓨타세탁 L" panose="02020603020101020101" pitchFamily="18" charset="-127"/>
            </a:endParaRPr>
          </a:p>
          <a:p>
            <a:pPr algn="ctr">
              <a:defRPr sz="1400"/>
            </a:pPr>
            <a:r>
              <a:rPr lang="en-US" altLang="ko-KR" sz="2400" dirty="0">
                <a:solidFill>
                  <a:srgbClr val="424242"/>
                </a:solidFill>
                <a:latin typeface="210 콤퓨타세탁 L" panose="02020603020101020101" pitchFamily="18" charset="-127"/>
                <a:ea typeface="210 콤퓨타세탁 L" panose="02020603020101020101" pitchFamily="18" charset="-127"/>
              </a:rPr>
              <a:t>IoT </a:t>
            </a:r>
            <a:r>
              <a:rPr lang="ko-KR" altLang="en-US" sz="2400" dirty="0">
                <a:solidFill>
                  <a:srgbClr val="424242"/>
                </a:solidFill>
                <a:latin typeface="210 콤퓨타세탁 L" panose="02020603020101020101" pitchFamily="18" charset="-127"/>
                <a:ea typeface="210 콤퓨타세탁 L" panose="02020603020101020101" pitchFamily="18" charset="-127"/>
              </a:rPr>
              <a:t>보안 모니터링 플랫폼 구축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77000" y="6921504"/>
            <a:ext cx="7946676" cy="230832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342900" indent="-342900">
              <a:lnSpc>
                <a:spcPts val="4481"/>
              </a:lnSpc>
              <a:buFont typeface="Arial" panose="020B0604020202020204" pitchFamily="34" charset="0"/>
              <a:buChar char="•"/>
            </a:pPr>
            <a:r>
              <a:rPr lang="ko-KR" altLang="en-US" sz="2400" spc="-32" dirty="0">
                <a:solidFill>
                  <a:srgbClr val="424242"/>
                </a:solidFill>
                <a:latin typeface="210 콤퓨타세탁 L" panose="02020603020101020101" pitchFamily="18" charset="-127"/>
                <a:ea typeface="210 콤퓨타세탁 L" panose="02020603020101020101" pitchFamily="18" charset="-127"/>
                <a:cs typeface="Tlab 돋움 레귤러 Bold"/>
                <a:sym typeface="Tlab 돋움 레귤러 Bold"/>
              </a:rPr>
              <a:t>실시간 트래픽 모니터링 </a:t>
            </a:r>
            <a:r>
              <a:rPr lang="en-US" altLang="ko-KR" sz="2400" spc="-32" dirty="0">
                <a:solidFill>
                  <a:srgbClr val="424242"/>
                </a:solidFill>
                <a:latin typeface="210 콤퓨타세탁 L" panose="02020603020101020101" pitchFamily="18" charset="-127"/>
                <a:ea typeface="210 콤퓨타세탁 L" panose="02020603020101020101" pitchFamily="18" charset="-127"/>
                <a:cs typeface="Tlab 돋움 레귤러 Bold"/>
                <a:sym typeface="Tlab 돋움 레귤러 Bold"/>
              </a:rPr>
              <a:t>&amp; </a:t>
            </a:r>
            <a:r>
              <a:rPr lang="ko-KR" altLang="en-US" sz="2400" spc="-32" dirty="0">
                <a:solidFill>
                  <a:srgbClr val="424242"/>
                </a:solidFill>
                <a:latin typeface="210 콤퓨타세탁 L" panose="02020603020101020101" pitchFamily="18" charset="-127"/>
                <a:ea typeface="210 콤퓨타세탁 L" panose="02020603020101020101" pitchFamily="18" charset="-127"/>
                <a:cs typeface="Tlab 돋움 레귤러 Bold"/>
                <a:sym typeface="Tlab 돋움 레귤러 Bold"/>
              </a:rPr>
              <a:t>이상 탐지  </a:t>
            </a:r>
          </a:p>
          <a:p>
            <a:pPr marL="342900" indent="-342900">
              <a:lnSpc>
                <a:spcPts val="4481"/>
              </a:lnSpc>
              <a:buFont typeface="Arial" panose="020B0604020202020204" pitchFamily="34" charset="0"/>
              <a:buChar char="•"/>
            </a:pPr>
            <a:r>
              <a:rPr lang="ko-KR" altLang="en-US" sz="2400" spc="-32" dirty="0">
                <a:solidFill>
                  <a:srgbClr val="424242"/>
                </a:solidFill>
                <a:latin typeface="210 콤퓨타세탁 L" panose="02020603020101020101" pitchFamily="18" charset="-127"/>
                <a:ea typeface="210 콤퓨타세탁 L" panose="02020603020101020101" pitchFamily="18" charset="-127"/>
                <a:cs typeface="Tlab 돋움 레귤러 Bold"/>
                <a:sym typeface="Tlab 돋움 레귤러 Bold"/>
              </a:rPr>
              <a:t>자동화된 위협 </a:t>
            </a:r>
            <a:r>
              <a:rPr lang="ko-KR" altLang="en-US" sz="2400" spc="-32" dirty="0" smtClean="0">
                <a:solidFill>
                  <a:srgbClr val="424242"/>
                </a:solidFill>
                <a:latin typeface="210 콤퓨타세탁 L" panose="02020603020101020101" pitchFamily="18" charset="-127"/>
                <a:ea typeface="210 콤퓨타세탁 L" panose="02020603020101020101" pitchFamily="18" charset="-127"/>
                <a:cs typeface="Tlab 돋움 레귤러 Bold"/>
                <a:sym typeface="Tlab 돋움 레귤러 Bold"/>
              </a:rPr>
              <a:t>격리</a:t>
            </a:r>
            <a:endParaRPr lang="ko-KR" altLang="en-US" sz="2400" spc="-32" dirty="0">
              <a:solidFill>
                <a:srgbClr val="424242"/>
              </a:solidFill>
              <a:latin typeface="210 콤퓨타세탁 L" panose="02020603020101020101" pitchFamily="18" charset="-127"/>
              <a:ea typeface="210 콤퓨타세탁 L" panose="02020603020101020101" pitchFamily="18" charset="-127"/>
              <a:cs typeface="Tlab 돋움 레귤러 Bold"/>
              <a:sym typeface="Tlab 돋움 레귤러 Bold"/>
            </a:endParaRPr>
          </a:p>
          <a:p>
            <a:pPr marL="342900" indent="-342900">
              <a:lnSpc>
                <a:spcPts val="4481"/>
              </a:lnSpc>
              <a:buFont typeface="Arial" panose="020B0604020202020204" pitchFamily="34" charset="0"/>
              <a:buChar char="•"/>
            </a:pPr>
            <a:r>
              <a:rPr lang="ko-KR" altLang="en-US" sz="2400" spc="-32" dirty="0">
                <a:solidFill>
                  <a:srgbClr val="424242"/>
                </a:solidFill>
                <a:latin typeface="210 콤퓨타세탁 L" panose="02020603020101020101" pitchFamily="18" charset="-127"/>
                <a:ea typeface="210 콤퓨타세탁 L" panose="02020603020101020101" pitchFamily="18" charset="-127"/>
                <a:cs typeface="Tlab 돋움 레귤러 Bold"/>
                <a:sym typeface="Tlab 돋움 레귤러 Bold"/>
              </a:rPr>
              <a:t>클라우드</a:t>
            </a:r>
            <a:r>
              <a:rPr lang="en-US" altLang="ko-KR" sz="2400" spc="-32" dirty="0">
                <a:solidFill>
                  <a:srgbClr val="424242"/>
                </a:solidFill>
                <a:latin typeface="210 콤퓨타세탁 L" panose="02020603020101020101" pitchFamily="18" charset="-127"/>
                <a:ea typeface="210 콤퓨타세탁 L" panose="02020603020101020101" pitchFamily="18" charset="-127"/>
                <a:cs typeface="Tlab 돋움 레귤러 Bold"/>
                <a:sym typeface="Tlab 돋움 레귤러 Bold"/>
              </a:rPr>
              <a:t>-</a:t>
            </a:r>
            <a:r>
              <a:rPr lang="ko-KR" altLang="en-US" sz="2400" spc="-32" dirty="0" err="1">
                <a:solidFill>
                  <a:srgbClr val="424242"/>
                </a:solidFill>
                <a:latin typeface="210 콤퓨타세탁 L" panose="02020603020101020101" pitchFamily="18" charset="-127"/>
                <a:ea typeface="210 콤퓨타세탁 L" panose="02020603020101020101" pitchFamily="18" charset="-127"/>
                <a:cs typeface="Tlab 돋움 레귤러 Bold"/>
                <a:sym typeface="Tlab 돋움 레귤러 Bold"/>
              </a:rPr>
              <a:t>엣지</a:t>
            </a:r>
            <a:r>
              <a:rPr lang="ko-KR" altLang="en-US" sz="2400" spc="-32" dirty="0">
                <a:solidFill>
                  <a:srgbClr val="424242"/>
                </a:solidFill>
                <a:latin typeface="210 콤퓨타세탁 L" panose="02020603020101020101" pitchFamily="18" charset="-127"/>
                <a:ea typeface="210 콤퓨타세탁 L" panose="02020603020101020101" pitchFamily="18" charset="-127"/>
                <a:cs typeface="Tlab 돋움 레귤러 Bold"/>
                <a:sym typeface="Tlab 돋움 레귤러 Bold"/>
              </a:rPr>
              <a:t> 하이브리드 설계  </a:t>
            </a:r>
          </a:p>
          <a:p>
            <a:pPr marL="342900" indent="-342900">
              <a:lnSpc>
                <a:spcPts val="4481"/>
              </a:lnSpc>
              <a:buFont typeface="Arial" panose="020B0604020202020204" pitchFamily="34" charset="0"/>
              <a:buChar char="•"/>
            </a:pPr>
            <a:r>
              <a:rPr lang="ko-KR" altLang="en-US" sz="2400" spc="-32" dirty="0">
                <a:solidFill>
                  <a:srgbClr val="424242"/>
                </a:solidFill>
                <a:latin typeface="210 콤퓨타세탁 L" panose="02020603020101020101" pitchFamily="18" charset="-127"/>
                <a:ea typeface="210 콤퓨타세탁 L" panose="02020603020101020101" pitchFamily="18" charset="-127"/>
                <a:cs typeface="Tlab 돋움 레귤러 Bold"/>
                <a:sym typeface="Tlab 돋움 레귤러 Bold"/>
              </a:rPr>
              <a:t>표준화된 </a:t>
            </a:r>
            <a:r>
              <a:rPr lang="en-US" altLang="ko-KR" sz="2400" spc="-32" dirty="0">
                <a:solidFill>
                  <a:srgbClr val="424242"/>
                </a:solidFill>
                <a:latin typeface="210 콤퓨타세탁 L" panose="02020603020101020101" pitchFamily="18" charset="-127"/>
                <a:ea typeface="210 콤퓨타세탁 L" panose="02020603020101020101" pitchFamily="18" charset="-127"/>
                <a:cs typeface="Tlab 돋움 레귤러 Bold"/>
                <a:sym typeface="Tlab 돋움 레귤러 Bold"/>
              </a:rPr>
              <a:t>API </a:t>
            </a:r>
            <a:r>
              <a:rPr lang="ko-KR" altLang="en-US" sz="2400" spc="-32" dirty="0">
                <a:solidFill>
                  <a:srgbClr val="424242"/>
                </a:solidFill>
                <a:latin typeface="210 콤퓨타세탁 L" panose="02020603020101020101" pitchFamily="18" charset="-127"/>
                <a:ea typeface="210 콤퓨타세탁 L" panose="02020603020101020101" pitchFamily="18" charset="-127"/>
                <a:cs typeface="Tlab 돋움 레귤러 Bold"/>
                <a:sym typeface="Tlab 돋움 레귤러 Bold"/>
              </a:rPr>
              <a:t>제공 </a:t>
            </a:r>
            <a:endParaRPr lang="en-US" sz="2400" spc="-32" dirty="0">
              <a:solidFill>
                <a:srgbClr val="424242"/>
              </a:solidFill>
              <a:latin typeface="210 콤퓨타세탁 L" panose="02020603020101020101" pitchFamily="18" charset="-127"/>
              <a:ea typeface="210 콤퓨타세탁 L" panose="02020603020101020101" pitchFamily="18" charset="-127"/>
              <a:cs typeface="Tlab 돋움 레귤러 Bold"/>
              <a:sym typeface="Tlab 돋움 레귤러 Bold"/>
            </a:endParaRPr>
          </a:p>
        </p:txBody>
      </p:sp>
      <p:sp>
        <p:nvSpPr>
          <p:cNvPr id="11" name="AutoShape 11"/>
          <p:cNvSpPr/>
          <p:nvPr/>
        </p:nvSpPr>
        <p:spPr>
          <a:xfrm>
            <a:off x="0" y="2953602"/>
            <a:ext cx="18288000" cy="0"/>
          </a:xfrm>
          <a:prstGeom prst="line">
            <a:avLst/>
          </a:prstGeom>
          <a:ln w="38100" cap="rnd">
            <a:solidFill>
              <a:srgbClr val="424242"/>
            </a:solidFill>
            <a:prstDash val="sysDot"/>
            <a:headEnd type="none" w="sm" len="sm"/>
            <a:tailEnd type="none" w="sm" len="sm"/>
          </a:ln>
        </p:spPr>
        <p:txBody>
          <a:bodyPr/>
          <a:lstStyle/>
          <a:p>
            <a:endParaRPr lang="ko-KR" altLang="en-US" dirty="0"/>
          </a:p>
        </p:txBody>
      </p:sp>
      <p:sp>
        <p:nvSpPr>
          <p:cNvPr id="12" name="AutoShape 12"/>
          <p:cNvSpPr/>
          <p:nvPr/>
        </p:nvSpPr>
        <p:spPr>
          <a:xfrm>
            <a:off x="0" y="9258300"/>
            <a:ext cx="18288000" cy="0"/>
          </a:xfrm>
          <a:prstGeom prst="line">
            <a:avLst/>
          </a:prstGeom>
          <a:ln w="38100" cap="rnd">
            <a:solidFill>
              <a:srgbClr val="424242"/>
            </a:solidFill>
            <a:prstDash val="sysDot"/>
            <a:headEnd type="none" w="sm" len="sm"/>
            <a:tailEnd type="none" w="sm" len="sm"/>
          </a:ln>
        </p:spPr>
        <p:txBody>
          <a:bodyPr/>
          <a:lstStyle/>
          <a:p>
            <a:endParaRPr lang="ko-KR" altLang="en-US" dirty="0"/>
          </a:p>
        </p:txBody>
      </p:sp>
      <p:pic>
        <p:nvPicPr>
          <p:cNvPr id="20" name="그림 19">
            <a:extLst>
              <a:ext uri="{FF2B5EF4-FFF2-40B4-BE49-F238E27FC236}">
                <a16:creationId xmlns:a16="http://schemas.microsoft.com/office/drawing/2014/main" id="{97FBDF37-29A8-02F1-BB8A-704D4C43E74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xmlns="" r:id="rId4"/>
              </a:ext>
            </a:extLst>
          </a:blip>
          <a:stretch>
            <a:fillRect/>
          </a:stretch>
        </p:blipFill>
        <p:spPr>
          <a:xfrm>
            <a:off x="871941" y="2892542"/>
            <a:ext cx="4258278" cy="4258278"/>
          </a:xfrm>
          <a:prstGeom prst="rect">
            <a:avLst/>
          </a:prstGeom>
        </p:spPr>
      </p:pic>
      <p:pic>
        <p:nvPicPr>
          <p:cNvPr id="22" name="그래픽 21">
            <a:extLst>
              <a:ext uri="{FF2B5EF4-FFF2-40B4-BE49-F238E27FC236}">
                <a16:creationId xmlns:a16="http://schemas.microsoft.com/office/drawing/2014/main" id="{FAB1D728-AE2D-564A-AB17-1A34549AA1D2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xmlns="" r:embed="rId6"/>
              </a:ext>
              <a:ext uri="{837473B0-CC2E-450A-ABE3-18F120FF3D39}">
                <a1611:picAttrSrcUrl xmlns:a1611="http://schemas.microsoft.com/office/drawing/2016/11/main" xmlns="" r:id="rId7"/>
              </a:ext>
            </a:extLst>
          </a:blip>
          <a:stretch>
            <a:fillRect/>
          </a:stretch>
        </p:blipFill>
        <p:spPr>
          <a:xfrm>
            <a:off x="7536863" y="3365496"/>
            <a:ext cx="3277755" cy="3277755"/>
          </a:xfrm>
          <a:prstGeom prst="rect">
            <a:avLst/>
          </a:prstGeom>
        </p:spPr>
      </p:pic>
      <p:sp>
        <p:nvSpPr>
          <p:cNvPr id="25" name="TextBox 2">
            <a:extLst>
              <a:ext uri="{FF2B5EF4-FFF2-40B4-BE49-F238E27FC236}">
                <a16:creationId xmlns:a16="http://schemas.microsoft.com/office/drawing/2014/main" id="{D2D240D1-BF7F-A384-7AF9-26BC77ECB845}"/>
              </a:ext>
            </a:extLst>
          </p:cNvPr>
          <p:cNvSpPr txBox="1"/>
          <p:nvPr/>
        </p:nvSpPr>
        <p:spPr>
          <a:xfrm>
            <a:off x="762000" y="419100"/>
            <a:ext cx="4219724" cy="100219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8499"/>
              </a:lnSpc>
            </a:pPr>
            <a:r>
              <a:rPr lang="ko-KR" altLang="en-US" sz="5000" spc="-254" dirty="0">
                <a:solidFill>
                  <a:srgbClr val="4F46E5"/>
                </a:solidFill>
                <a:latin typeface="210 콤퓨타세탁 L" panose="02020603020101020101" pitchFamily="18" charset="-127"/>
                <a:ea typeface="210 콤퓨타세탁 L" panose="02020603020101020101" pitchFamily="18" charset="-127"/>
                <a:cs typeface="210 콤퓨타세탁"/>
                <a:sym typeface="210 콤퓨타세탁"/>
              </a:rPr>
              <a:t>프로젝트 목표</a:t>
            </a:r>
            <a:endParaRPr lang="en-US" sz="5000" spc="-254" dirty="0">
              <a:solidFill>
                <a:srgbClr val="4F46E5"/>
              </a:solidFill>
              <a:latin typeface="210 콤퓨타세탁 L" panose="02020603020101020101" pitchFamily="18" charset="-127"/>
              <a:ea typeface="210 콤퓨타세탁 L" panose="02020603020101020101" pitchFamily="18" charset="-127"/>
              <a:cs typeface="210 콤퓨타세탁"/>
              <a:sym typeface="210 콤퓨타세탁"/>
            </a:endParaRPr>
          </a:p>
        </p:txBody>
      </p:sp>
      <p:pic>
        <p:nvPicPr>
          <p:cNvPr id="29" name="그림 28">
            <a:extLst>
              <a:ext uri="{FF2B5EF4-FFF2-40B4-BE49-F238E27FC236}">
                <a16:creationId xmlns:a16="http://schemas.microsoft.com/office/drawing/2014/main" id="{0062CC6F-1B6F-82F9-11BB-2ED18D511D80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xmlns="" r:id="rId9"/>
              </a:ext>
            </a:extLst>
          </a:blip>
          <a:stretch>
            <a:fillRect/>
          </a:stretch>
        </p:blipFill>
        <p:spPr>
          <a:xfrm>
            <a:off x="13639779" y="3366234"/>
            <a:ext cx="3199306" cy="3199306"/>
          </a:xfrm>
          <a:prstGeom prst="rect">
            <a:avLst/>
          </a:prstGeom>
        </p:spPr>
      </p:pic>
      <p:sp>
        <p:nvSpPr>
          <p:cNvPr id="30" name="TextBox 29">
            <a:extLst>
              <a:ext uri="{FF2B5EF4-FFF2-40B4-BE49-F238E27FC236}">
                <a16:creationId xmlns:a16="http://schemas.microsoft.com/office/drawing/2014/main" id="{031B9974-C52A-77E4-FC5E-EFCF63C857E8}"/>
              </a:ext>
            </a:extLst>
          </p:cNvPr>
          <p:cNvSpPr txBox="1"/>
          <p:nvPr/>
        </p:nvSpPr>
        <p:spPr>
          <a:xfrm>
            <a:off x="1885119" y="2241668"/>
            <a:ext cx="207728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sz="3200" b="1" dirty="0">
                <a:solidFill>
                  <a:srgbClr val="0000CC"/>
                </a:solidFill>
              </a:rPr>
              <a:t>주요 목표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63DCA4CE-8F4D-07BA-E173-11023721D778}"/>
              </a:ext>
            </a:extLst>
          </p:cNvPr>
          <p:cNvSpPr txBox="1"/>
          <p:nvPr/>
        </p:nvSpPr>
        <p:spPr>
          <a:xfrm>
            <a:off x="7924800" y="2241669"/>
            <a:ext cx="25146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sz="3200" b="1" dirty="0">
                <a:solidFill>
                  <a:srgbClr val="0000CC"/>
                </a:solidFill>
              </a:rPr>
              <a:t>기술적 목표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0522F4E3-70AD-859C-EC77-AD17ACBA0CAD}"/>
              </a:ext>
            </a:extLst>
          </p:cNvPr>
          <p:cNvSpPr txBox="1"/>
          <p:nvPr/>
        </p:nvSpPr>
        <p:spPr>
          <a:xfrm>
            <a:off x="14097000" y="2241669"/>
            <a:ext cx="25146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sz="3200" b="1" dirty="0">
                <a:solidFill>
                  <a:srgbClr val="0000CC"/>
                </a:solidFill>
              </a:rPr>
              <a:t>운영적 목표</a:t>
            </a:r>
          </a:p>
        </p:txBody>
      </p:sp>
      <p:sp>
        <p:nvSpPr>
          <p:cNvPr id="33" name="TextBox 8">
            <a:extLst>
              <a:ext uri="{FF2B5EF4-FFF2-40B4-BE49-F238E27FC236}">
                <a16:creationId xmlns:a16="http://schemas.microsoft.com/office/drawing/2014/main" id="{B901942C-494A-1C5E-CE4D-56209C4EB242}"/>
              </a:ext>
            </a:extLst>
          </p:cNvPr>
          <p:cNvSpPr txBox="1"/>
          <p:nvPr/>
        </p:nvSpPr>
        <p:spPr>
          <a:xfrm>
            <a:off x="12649123" y="6921504"/>
            <a:ext cx="7946676" cy="167930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342900" indent="-342900">
              <a:lnSpc>
                <a:spcPts val="4481"/>
              </a:lnSpc>
              <a:buFont typeface="Arial" panose="020B0604020202020204" pitchFamily="34" charset="0"/>
              <a:buChar char="•"/>
            </a:pPr>
            <a:r>
              <a:rPr lang="ko-KR" altLang="en-US" sz="2400" spc="-32" dirty="0">
                <a:solidFill>
                  <a:srgbClr val="424242"/>
                </a:solidFill>
                <a:latin typeface="210 콤퓨타세탁 L" panose="02020603020101020101" pitchFamily="18" charset="-127"/>
                <a:ea typeface="210 콤퓨타세탁 L" panose="02020603020101020101" pitchFamily="18" charset="-127"/>
                <a:cs typeface="Tlab 돋움 레귤러 Bold"/>
                <a:sym typeface="Tlab 돋움 레귤러 Bold"/>
              </a:rPr>
              <a:t>보안 </a:t>
            </a:r>
            <a:r>
              <a:rPr lang="ko-KR" altLang="en-US" sz="2400" spc="-32" dirty="0" err="1">
                <a:solidFill>
                  <a:srgbClr val="424242"/>
                </a:solidFill>
                <a:latin typeface="210 콤퓨타세탁 L" panose="02020603020101020101" pitchFamily="18" charset="-127"/>
                <a:ea typeface="210 콤퓨타세탁 L" panose="02020603020101020101" pitchFamily="18" charset="-127"/>
                <a:cs typeface="Tlab 돋움 레귤러 Bold"/>
                <a:sym typeface="Tlab 돋움 레귤러 Bold"/>
              </a:rPr>
              <a:t>인시던트</a:t>
            </a:r>
            <a:r>
              <a:rPr lang="ko-KR" altLang="en-US" sz="2400" spc="-32" dirty="0">
                <a:solidFill>
                  <a:srgbClr val="424242"/>
                </a:solidFill>
                <a:latin typeface="210 콤퓨타세탁 L" panose="02020603020101020101" pitchFamily="18" charset="-127"/>
                <a:ea typeface="210 콤퓨타세탁 L" panose="02020603020101020101" pitchFamily="18" charset="-127"/>
                <a:cs typeface="Tlab 돋움 레귤러 Bold"/>
                <a:sym typeface="Tlab 돋움 레귤러 Bold"/>
              </a:rPr>
              <a:t> 대응 시간 단축  </a:t>
            </a:r>
          </a:p>
          <a:p>
            <a:pPr marL="342900" indent="-342900">
              <a:lnSpc>
                <a:spcPts val="4481"/>
              </a:lnSpc>
              <a:buFont typeface="Arial" panose="020B0604020202020204" pitchFamily="34" charset="0"/>
              <a:buChar char="•"/>
            </a:pPr>
            <a:r>
              <a:rPr lang="ko-KR" altLang="en-US" sz="2400" spc="-32" dirty="0">
                <a:solidFill>
                  <a:srgbClr val="424242"/>
                </a:solidFill>
                <a:latin typeface="210 콤퓨타세탁 L" panose="02020603020101020101" pitchFamily="18" charset="-127"/>
                <a:ea typeface="210 콤퓨타세탁 L" panose="02020603020101020101" pitchFamily="18" charset="-127"/>
                <a:cs typeface="Tlab 돋움 레귤러 Bold"/>
                <a:sym typeface="Tlab 돋움 레귤러 Bold"/>
              </a:rPr>
              <a:t>통합 대시보드 실시간 가시성 확보 </a:t>
            </a:r>
          </a:p>
          <a:p>
            <a:pPr marL="342900" indent="-342900">
              <a:lnSpc>
                <a:spcPts val="4481"/>
              </a:lnSpc>
              <a:buFont typeface="Arial" panose="020B0604020202020204" pitchFamily="34" charset="0"/>
              <a:buChar char="•"/>
            </a:pPr>
            <a:r>
              <a:rPr lang="ko-KR" altLang="en-US" sz="2400" spc="-32" dirty="0">
                <a:solidFill>
                  <a:srgbClr val="424242"/>
                </a:solidFill>
                <a:latin typeface="210 콤퓨타세탁 L" panose="02020603020101020101" pitchFamily="18" charset="-127"/>
                <a:ea typeface="210 콤퓨타세탁 L" panose="02020603020101020101" pitchFamily="18" charset="-127"/>
                <a:cs typeface="Tlab 돋움 레귤러 Bold"/>
                <a:sym typeface="Tlab 돋움 레귤러 Bold"/>
              </a:rPr>
              <a:t>다양한 </a:t>
            </a:r>
            <a:r>
              <a:rPr lang="en-US" altLang="ko-KR" sz="2400" spc="-32" dirty="0">
                <a:solidFill>
                  <a:srgbClr val="424242"/>
                </a:solidFill>
                <a:latin typeface="210 콤퓨타세탁 L" panose="02020603020101020101" pitchFamily="18" charset="-127"/>
                <a:ea typeface="210 콤퓨타세탁 L" panose="02020603020101020101" pitchFamily="18" charset="-127"/>
                <a:cs typeface="Tlab 돋움 레귤러 Bold"/>
                <a:sym typeface="Tlab 돋움 레귤러 Bold"/>
              </a:rPr>
              <a:t>IoT </a:t>
            </a:r>
            <a:r>
              <a:rPr lang="ko-KR" altLang="en-US" sz="2400" spc="-32" dirty="0">
                <a:solidFill>
                  <a:srgbClr val="424242"/>
                </a:solidFill>
                <a:latin typeface="210 콤퓨타세탁 L" panose="02020603020101020101" pitchFamily="18" charset="-127"/>
                <a:ea typeface="210 콤퓨타세탁 L" panose="02020603020101020101" pitchFamily="18" charset="-127"/>
                <a:cs typeface="Tlab 돋움 레귤러 Bold"/>
                <a:sym typeface="Tlab 돋움 레귤러 Bold"/>
              </a:rPr>
              <a:t>디바이스 지원 및 확장성 보장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DEDE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9"/>
          <p:cNvSpPr txBox="1"/>
          <p:nvPr/>
        </p:nvSpPr>
        <p:spPr>
          <a:xfrm>
            <a:off x="1317138" y="2621029"/>
            <a:ext cx="13495859" cy="41915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380"/>
              </a:lnSpc>
            </a:pPr>
            <a:r>
              <a:rPr lang="ko-KR" altLang="en-US" sz="2600" b="1" spc="-26" dirty="0">
                <a:solidFill>
                  <a:srgbClr val="4A60DD"/>
                </a:solidFill>
                <a:latin typeface="Tlab 돋움 레귤러 Bold"/>
                <a:ea typeface="Tlab 돋움 레귤러 Bold"/>
                <a:cs typeface="Tlab 돋움 레귤러 Bold"/>
                <a:sym typeface="Tlab 돋움 레귤러 Bold"/>
              </a:rPr>
              <a:t>보안 강화 </a:t>
            </a:r>
            <a:r>
              <a:rPr lang="en-US" altLang="ko-KR" sz="2600" b="1" spc="-26" dirty="0">
                <a:solidFill>
                  <a:srgbClr val="4A60DD"/>
                </a:solidFill>
                <a:latin typeface="Tlab 돋움 레귤러 Bold"/>
                <a:ea typeface="Tlab 돋움 레귤러 Bold"/>
                <a:cs typeface="Tlab 돋움 레귤러 Bold"/>
                <a:sym typeface="Tlab 돋움 레귤러 Bold"/>
              </a:rPr>
              <a:t>&amp; </a:t>
            </a:r>
            <a:r>
              <a:rPr lang="ko-KR" altLang="en-US" sz="2600" b="1" spc="-26" dirty="0">
                <a:solidFill>
                  <a:srgbClr val="4A60DD"/>
                </a:solidFill>
                <a:latin typeface="Tlab 돋움 레귤러 Bold"/>
                <a:ea typeface="Tlab 돋움 레귤러 Bold"/>
                <a:cs typeface="Tlab 돋움 레귤러 Bold"/>
                <a:sym typeface="Tlab 돋움 레귤러 Bold"/>
              </a:rPr>
              <a:t>사고 예방</a:t>
            </a:r>
            <a:endParaRPr lang="en-US" sz="2600" b="1" spc="-26" dirty="0">
              <a:solidFill>
                <a:srgbClr val="4A60DD"/>
              </a:solidFill>
              <a:latin typeface="Tlab 돋움 레귤러 Bold"/>
              <a:ea typeface="Tlab 돋움 레귤러 Bold"/>
              <a:cs typeface="Tlab 돋움 레귤러 Bold"/>
              <a:sym typeface="Tlab 돋움 레귤러 Bold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1317138" y="4731593"/>
            <a:ext cx="13495859" cy="41915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380"/>
              </a:lnSpc>
            </a:pPr>
            <a:r>
              <a:rPr lang="ko-KR" altLang="en-US" sz="2600" b="1" spc="-26" dirty="0">
                <a:solidFill>
                  <a:srgbClr val="4A60DD"/>
                </a:solidFill>
                <a:latin typeface="Tlab 돋움 레귤러 Bold"/>
                <a:ea typeface="Tlab 돋움 레귤러 Bold"/>
                <a:cs typeface="Tlab 돋움 레귤러 Bold"/>
                <a:sym typeface="Tlab 돋움 레귤러 Bold"/>
              </a:rPr>
              <a:t>운영 효율성 및 비용 절감</a:t>
            </a:r>
            <a:endParaRPr lang="en-US" sz="2600" b="1" spc="-26" dirty="0">
              <a:solidFill>
                <a:srgbClr val="4A60DD"/>
              </a:solidFill>
              <a:latin typeface="Tlab 돋움 레귤러 Bold"/>
              <a:ea typeface="Tlab 돋움 레귤러 Bold"/>
              <a:cs typeface="Tlab 돋움 레귤러 Bold"/>
              <a:sym typeface="Tlab 돋움 레귤러 Bold"/>
            </a:endParaRPr>
          </a:p>
        </p:txBody>
      </p:sp>
      <p:sp>
        <p:nvSpPr>
          <p:cNvPr id="11" name="TextBox 11"/>
          <p:cNvSpPr txBox="1"/>
          <p:nvPr/>
        </p:nvSpPr>
        <p:spPr>
          <a:xfrm>
            <a:off x="1363141" y="7187773"/>
            <a:ext cx="13495859" cy="41915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380"/>
              </a:lnSpc>
            </a:pPr>
            <a:r>
              <a:rPr lang="ko-KR" altLang="en-US" sz="2600" b="1" spc="-26" dirty="0">
                <a:solidFill>
                  <a:srgbClr val="4A60DD"/>
                </a:solidFill>
                <a:latin typeface="Tlab 돋움 레귤러 Bold"/>
                <a:ea typeface="Tlab 돋움 레귤러 Bold"/>
                <a:cs typeface="Tlab 돋움 레귤러 Bold"/>
                <a:sym typeface="Tlab 돋움 레귤러 Bold"/>
              </a:rPr>
              <a:t>신뢰도 </a:t>
            </a:r>
            <a:r>
              <a:rPr lang="ko-KR" altLang="en-US" sz="2600" b="1" spc="-26" dirty="0" err="1">
                <a:solidFill>
                  <a:srgbClr val="4A60DD"/>
                </a:solidFill>
                <a:latin typeface="Tlab 돋움 레귤러 Bold"/>
                <a:ea typeface="Tlab 돋움 레귤러 Bold"/>
                <a:cs typeface="Tlab 돋움 레귤러 Bold"/>
                <a:sym typeface="Tlab 돋움 레귤러 Bold"/>
              </a:rPr>
              <a:t>ㆍ시장</a:t>
            </a:r>
            <a:r>
              <a:rPr lang="ko-KR" altLang="en-US" sz="2600" b="1" spc="-26" dirty="0">
                <a:solidFill>
                  <a:srgbClr val="4A60DD"/>
                </a:solidFill>
                <a:latin typeface="Tlab 돋움 레귤러 Bold"/>
                <a:ea typeface="Tlab 돋움 레귤러 Bold"/>
                <a:cs typeface="Tlab 돋움 레귤러 Bold"/>
                <a:sym typeface="Tlab 돋움 레귤러 Bold"/>
              </a:rPr>
              <a:t> 경쟁력 제고</a:t>
            </a:r>
            <a:endParaRPr lang="en-US" sz="2600" b="1" spc="-26" dirty="0">
              <a:solidFill>
                <a:srgbClr val="4A60DD"/>
              </a:solidFill>
              <a:latin typeface="Tlab 돋움 레귤러 Bold"/>
              <a:ea typeface="Tlab 돋움 레귤러 Bold"/>
              <a:cs typeface="Tlab 돋움 레귤러 Bold"/>
              <a:sym typeface="Tlab 돋움 레귤러 Bold"/>
            </a:endParaRPr>
          </a:p>
        </p:txBody>
      </p:sp>
      <p:sp>
        <p:nvSpPr>
          <p:cNvPr id="12" name="TextBox 12"/>
          <p:cNvSpPr txBox="1"/>
          <p:nvPr/>
        </p:nvSpPr>
        <p:spPr>
          <a:xfrm>
            <a:off x="1353966" y="3137743"/>
            <a:ext cx="15105233" cy="94897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539748" lvl="1" indent="-269874">
              <a:lnSpc>
                <a:spcPts val="3749"/>
              </a:lnSpc>
              <a:buFont typeface="Arial"/>
              <a:buChar char="•"/>
            </a:pPr>
            <a:r>
              <a:rPr lang="ko-KR" altLang="en-US" sz="2800" dirty="0">
                <a:solidFill>
                  <a:srgbClr val="000000"/>
                </a:solidFill>
                <a:latin typeface="210 콤퓨타세탁 L" panose="02020603020101020101" pitchFamily="18" charset="-127"/>
                <a:ea typeface="210 콤퓨타세탁 L" panose="02020603020101020101" pitchFamily="18" charset="-127"/>
              </a:rPr>
              <a:t>실시간 트래픽 모니터링과 자동 이상 탐지를 통해 침입</a:t>
            </a:r>
            <a:r>
              <a:rPr lang="en-US" altLang="ko-KR" sz="2800" dirty="0">
                <a:solidFill>
                  <a:srgbClr val="000000"/>
                </a:solidFill>
                <a:latin typeface="210 콤퓨타세탁 L" panose="02020603020101020101" pitchFamily="18" charset="-127"/>
                <a:ea typeface="210 콤퓨타세탁 L" panose="02020603020101020101" pitchFamily="18" charset="-127"/>
              </a:rPr>
              <a:t>·</a:t>
            </a:r>
            <a:r>
              <a:rPr lang="ko-KR" altLang="en-US" sz="2800" dirty="0">
                <a:solidFill>
                  <a:srgbClr val="000000"/>
                </a:solidFill>
                <a:latin typeface="210 콤퓨타세탁 L" panose="02020603020101020101" pitchFamily="18" charset="-127"/>
                <a:ea typeface="210 콤퓨타세탁 L" panose="02020603020101020101" pitchFamily="18" charset="-127"/>
              </a:rPr>
              <a:t>위협 조기 발견 및 차단 </a:t>
            </a:r>
            <a:endParaRPr lang="en-US" altLang="ko-KR" sz="2800" dirty="0">
              <a:solidFill>
                <a:srgbClr val="000000"/>
              </a:solidFill>
              <a:latin typeface="210 콤퓨타세탁 L" panose="02020603020101020101" pitchFamily="18" charset="-127"/>
              <a:ea typeface="210 콤퓨타세탁 L" panose="02020603020101020101" pitchFamily="18" charset="-127"/>
            </a:endParaRPr>
          </a:p>
          <a:p>
            <a:pPr marL="539748" lvl="1" indent="-269874">
              <a:lnSpc>
                <a:spcPts val="3749"/>
              </a:lnSpc>
              <a:buFont typeface="Arial"/>
              <a:buChar char="•"/>
            </a:pPr>
            <a:r>
              <a:rPr lang="ko-KR" altLang="en-US" sz="2800" dirty="0">
                <a:solidFill>
                  <a:srgbClr val="000000"/>
                </a:solidFill>
                <a:latin typeface="210 콤퓨타세탁 L" panose="02020603020101020101" pitchFamily="18" charset="-127"/>
                <a:ea typeface="210 콤퓨타세탁 L" panose="02020603020101020101" pitchFamily="18" charset="-127"/>
              </a:rPr>
              <a:t>다양한 </a:t>
            </a:r>
            <a:r>
              <a:rPr lang="en-US" altLang="ko-KR" sz="2800" dirty="0">
                <a:solidFill>
                  <a:srgbClr val="000000"/>
                </a:solidFill>
                <a:latin typeface="210 콤퓨타세탁 L" panose="02020603020101020101" pitchFamily="18" charset="-127"/>
                <a:ea typeface="210 콤퓨타세탁 L" panose="02020603020101020101" pitchFamily="18" charset="-127"/>
              </a:rPr>
              <a:t>IoT </a:t>
            </a:r>
            <a:r>
              <a:rPr lang="ko-KR" altLang="en-US" sz="2800" dirty="0">
                <a:solidFill>
                  <a:srgbClr val="000000"/>
                </a:solidFill>
                <a:latin typeface="210 콤퓨타세탁 L" panose="02020603020101020101" pitchFamily="18" charset="-127"/>
                <a:ea typeface="210 콤퓨타세탁 L" panose="02020603020101020101" pitchFamily="18" charset="-127"/>
              </a:rPr>
              <a:t>기기의 취약점으로부터 개인정보 및 영상 유출 예방</a:t>
            </a:r>
            <a:endParaRPr lang="en-US" sz="2499" dirty="0">
              <a:solidFill>
                <a:srgbClr val="424242"/>
              </a:solidFill>
              <a:latin typeface="210 콤퓨타세탁 L" panose="02020603020101020101" pitchFamily="18" charset="-127"/>
              <a:ea typeface="210 콤퓨타세탁 L" panose="02020603020101020101" pitchFamily="18" charset="-127"/>
              <a:cs typeface="Tlab 돋움 레귤러"/>
              <a:sym typeface="Tlab 돋움 레귤러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1353967" y="5251023"/>
            <a:ext cx="11201404" cy="94897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39748" lvl="1" indent="-269874">
              <a:lnSpc>
                <a:spcPts val="3749"/>
              </a:lnSpc>
              <a:buFont typeface="Arial"/>
              <a:buChar char="•"/>
            </a:pPr>
            <a:r>
              <a:rPr lang="ko-KR" altLang="en-US" sz="2800" dirty="0">
                <a:latin typeface="210 콤퓨타세탁 L" panose="02020603020101020101" pitchFamily="18" charset="-127"/>
                <a:ea typeface="210 콤퓨타세탁 L" panose="02020603020101020101" pitchFamily="18" charset="-127"/>
              </a:rPr>
              <a:t>보안 사고 및 장애 발생 감소로 운영</a:t>
            </a:r>
            <a:r>
              <a:rPr lang="en-US" altLang="ko-KR" sz="2800" dirty="0">
                <a:latin typeface="210 콤퓨타세탁 L" panose="02020603020101020101" pitchFamily="18" charset="-127"/>
                <a:ea typeface="210 콤퓨타세탁 L" panose="02020603020101020101" pitchFamily="18" charset="-127"/>
              </a:rPr>
              <a:t>·</a:t>
            </a:r>
            <a:r>
              <a:rPr lang="ko-KR" altLang="en-US" sz="2800" dirty="0">
                <a:latin typeface="210 콤퓨타세탁 L" panose="02020603020101020101" pitchFamily="18" charset="-127"/>
                <a:ea typeface="210 콤퓨타세탁 L" panose="02020603020101020101" pitchFamily="18" charset="-127"/>
              </a:rPr>
              <a:t>인력</a:t>
            </a:r>
            <a:r>
              <a:rPr lang="en-US" altLang="ko-KR" sz="2800" dirty="0">
                <a:latin typeface="210 콤퓨타세탁 L" panose="02020603020101020101" pitchFamily="18" charset="-127"/>
                <a:ea typeface="210 콤퓨타세탁 L" panose="02020603020101020101" pitchFamily="18" charset="-127"/>
              </a:rPr>
              <a:t>·</a:t>
            </a:r>
            <a:r>
              <a:rPr lang="ko-KR" altLang="en-US" sz="2800" dirty="0">
                <a:latin typeface="210 콤퓨타세탁 L" panose="02020603020101020101" pitchFamily="18" charset="-127"/>
                <a:ea typeface="210 콤퓨타세탁 L" panose="02020603020101020101" pitchFamily="18" charset="-127"/>
              </a:rPr>
              <a:t>시간 비용 절감</a:t>
            </a:r>
            <a:endParaRPr lang="en-US" sz="2800" dirty="0">
              <a:latin typeface="210 콤퓨타세탁 L" panose="02020603020101020101" pitchFamily="18" charset="-127"/>
              <a:ea typeface="210 콤퓨타세탁 L" panose="02020603020101020101" pitchFamily="18" charset="-127"/>
              <a:cs typeface="Tlab 돋움 레귤러"/>
              <a:sym typeface="Tlab 돋움 레귤러"/>
            </a:endParaRPr>
          </a:p>
          <a:p>
            <a:pPr marL="539748" lvl="1" indent="-269874" algn="l">
              <a:lnSpc>
                <a:spcPts val="3749"/>
              </a:lnSpc>
              <a:buFont typeface="Arial"/>
              <a:buChar char="•"/>
            </a:pPr>
            <a:r>
              <a:rPr lang="en-US" sz="2800" dirty="0" err="1">
                <a:latin typeface="210 콤퓨타세탁 L" panose="02020603020101020101" pitchFamily="18" charset="-127"/>
                <a:ea typeface="210 콤퓨타세탁 L" panose="02020603020101020101" pitchFamily="18" charset="-127"/>
                <a:cs typeface="Tlab 돋움 레귤러"/>
                <a:sym typeface="Tlab 돋움 레귤러"/>
              </a:rPr>
              <a:t>신규</a:t>
            </a:r>
            <a:r>
              <a:rPr lang="en-US" sz="2800" dirty="0">
                <a:latin typeface="210 콤퓨타세탁 L" panose="02020603020101020101" pitchFamily="18" charset="-127"/>
                <a:ea typeface="210 콤퓨타세탁 L" panose="02020603020101020101" pitchFamily="18" charset="-127"/>
                <a:cs typeface="Tlab 돋움 레귤러"/>
                <a:sym typeface="Tlab 돋움 레귤러"/>
              </a:rPr>
              <a:t> </a:t>
            </a:r>
            <a:r>
              <a:rPr lang="en-US" sz="2800" dirty="0" err="1">
                <a:latin typeface="210 콤퓨타세탁 L" panose="02020603020101020101" pitchFamily="18" charset="-127"/>
                <a:ea typeface="210 콤퓨타세탁 L" panose="02020603020101020101" pitchFamily="18" charset="-127"/>
                <a:cs typeface="Tlab 돋움 레귤러"/>
                <a:sym typeface="Tlab 돋움 레귤러"/>
              </a:rPr>
              <a:t>고객</a:t>
            </a:r>
            <a:r>
              <a:rPr lang="en-US" sz="2800" dirty="0">
                <a:latin typeface="210 콤퓨타세탁 L" panose="02020603020101020101" pitchFamily="18" charset="-127"/>
                <a:ea typeface="210 콤퓨타세탁 L" panose="02020603020101020101" pitchFamily="18" charset="-127"/>
                <a:cs typeface="Tlab 돋움 레귤러"/>
                <a:sym typeface="Tlab 돋움 레귤러"/>
              </a:rPr>
              <a:t> </a:t>
            </a:r>
            <a:r>
              <a:rPr lang="en-US" sz="2800" dirty="0" err="1">
                <a:latin typeface="210 콤퓨타세탁 L" panose="02020603020101020101" pitchFamily="18" charset="-127"/>
                <a:ea typeface="210 콤퓨타세탁 L" panose="02020603020101020101" pitchFamily="18" charset="-127"/>
                <a:cs typeface="Tlab 돋움 레귤러"/>
                <a:sym typeface="Tlab 돋움 레귤러"/>
              </a:rPr>
              <a:t>확보</a:t>
            </a:r>
            <a:r>
              <a:rPr lang="en-US" sz="2800" dirty="0">
                <a:latin typeface="210 콤퓨타세탁 L" panose="02020603020101020101" pitchFamily="18" charset="-127"/>
                <a:ea typeface="210 콤퓨타세탁 L" panose="02020603020101020101" pitchFamily="18" charset="-127"/>
                <a:cs typeface="Tlab 돋움 레귤러"/>
                <a:sym typeface="Tlab 돋움 레귤러"/>
              </a:rPr>
              <a:t>: </a:t>
            </a:r>
            <a:r>
              <a:rPr lang="en-US" sz="2800" dirty="0" err="1">
                <a:latin typeface="210 콤퓨타세탁 L" panose="02020603020101020101" pitchFamily="18" charset="-127"/>
                <a:ea typeface="210 콤퓨타세탁 L" panose="02020603020101020101" pitchFamily="18" charset="-127"/>
                <a:cs typeface="Tlab 돋움 레귤러"/>
                <a:sym typeface="Tlab 돋움 레귤러"/>
              </a:rPr>
              <a:t>타겟팅</a:t>
            </a:r>
            <a:r>
              <a:rPr lang="en-US" sz="2800" dirty="0">
                <a:latin typeface="210 콤퓨타세탁 L" panose="02020603020101020101" pitchFamily="18" charset="-127"/>
                <a:ea typeface="210 콤퓨타세탁 L" panose="02020603020101020101" pitchFamily="18" charset="-127"/>
                <a:cs typeface="Tlab 돋움 레귤러"/>
                <a:sym typeface="Tlab 돋움 레귤러"/>
              </a:rPr>
              <a:t> </a:t>
            </a:r>
            <a:r>
              <a:rPr lang="en-US" sz="2800" dirty="0" err="1">
                <a:latin typeface="210 콤퓨타세탁 L" panose="02020603020101020101" pitchFamily="18" charset="-127"/>
                <a:ea typeface="210 콤퓨타세탁 L" panose="02020603020101020101" pitchFamily="18" charset="-127"/>
                <a:cs typeface="Tlab 돋움 레귤러"/>
                <a:sym typeface="Tlab 돋움 레귤러"/>
              </a:rPr>
              <a:t>캠페인을</a:t>
            </a:r>
            <a:r>
              <a:rPr lang="en-US" sz="2800" dirty="0">
                <a:latin typeface="210 콤퓨타세탁 L" panose="02020603020101020101" pitchFamily="18" charset="-127"/>
                <a:ea typeface="210 콤퓨타세탁 L" panose="02020603020101020101" pitchFamily="18" charset="-127"/>
                <a:cs typeface="Tlab 돋움 레귤러"/>
                <a:sym typeface="Tlab 돋움 레귤러"/>
              </a:rPr>
              <a:t> </a:t>
            </a:r>
            <a:r>
              <a:rPr lang="en-US" sz="2800" dirty="0" err="1">
                <a:latin typeface="210 콤퓨타세탁 L" panose="02020603020101020101" pitchFamily="18" charset="-127"/>
                <a:ea typeface="210 콤퓨타세탁 L" panose="02020603020101020101" pitchFamily="18" charset="-127"/>
                <a:cs typeface="Tlab 돋움 레귤러"/>
                <a:sym typeface="Tlab 돋움 레귤러"/>
              </a:rPr>
              <a:t>통해</a:t>
            </a:r>
            <a:r>
              <a:rPr lang="en-US" sz="2800" dirty="0">
                <a:latin typeface="210 콤퓨타세탁 L" panose="02020603020101020101" pitchFamily="18" charset="-127"/>
                <a:ea typeface="210 콤퓨타세탁 L" panose="02020603020101020101" pitchFamily="18" charset="-127"/>
                <a:cs typeface="Tlab 돋움 레귤러"/>
                <a:sym typeface="Tlab 돋움 레귤러"/>
              </a:rPr>
              <a:t> 20% </a:t>
            </a:r>
            <a:r>
              <a:rPr lang="en-US" sz="2800" dirty="0" err="1">
                <a:latin typeface="210 콤퓨타세탁 L" panose="02020603020101020101" pitchFamily="18" charset="-127"/>
                <a:ea typeface="210 콤퓨타세탁 L" panose="02020603020101020101" pitchFamily="18" charset="-127"/>
                <a:cs typeface="Tlab 돋움 레귤러"/>
                <a:sym typeface="Tlab 돋움 레귤러"/>
              </a:rPr>
              <a:t>이상의</a:t>
            </a:r>
            <a:r>
              <a:rPr lang="en-US" sz="2800" dirty="0">
                <a:latin typeface="210 콤퓨타세탁 L" panose="02020603020101020101" pitchFamily="18" charset="-127"/>
                <a:ea typeface="210 콤퓨타세탁 L" panose="02020603020101020101" pitchFamily="18" charset="-127"/>
                <a:cs typeface="Tlab 돋움 레귤러"/>
                <a:sym typeface="Tlab 돋움 레귤러"/>
              </a:rPr>
              <a:t> </a:t>
            </a:r>
            <a:r>
              <a:rPr lang="en-US" sz="2800" dirty="0" err="1">
                <a:latin typeface="210 콤퓨타세탁 L" panose="02020603020101020101" pitchFamily="18" charset="-127"/>
                <a:ea typeface="210 콤퓨타세탁 L" panose="02020603020101020101" pitchFamily="18" charset="-127"/>
                <a:cs typeface="Tlab 돋움 레귤러"/>
                <a:sym typeface="Tlab 돋움 레귤러"/>
              </a:rPr>
              <a:t>신규</a:t>
            </a:r>
            <a:r>
              <a:rPr lang="en-US" sz="2800" dirty="0">
                <a:latin typeface="210 콤퓨타세탁 L" panose="02020603020101020101" pitchFamily="18" charset="-127"/>
                <a:ea typeface="210 콤퓨타세탁 L" panose="02020603020101020101" pitchFamily="18" charset="-127"/>
                <a:cs typeface="Tlab 돋움 레귤러"/>
                <a:sym typeface="Tlab 돋움 레귤러"/>
              </a:rPr>
              <a:t> </a:t>
            </a:r>
            <a:r>
              <a:rPr lang="en-US" sz="2800" dirty="0" err="1">
                <a:latin typeface="210 콤퓨타세탁 L" panose="02020603020101020101" pitchFamily="18" charset="-127"/>
                <a:ea typeface="210 콤퓨타세탁 L" panose="02020603020101020101" pitchFamily="18" charset="-127"/>
                <a:cs typeface="Tlab 돋움 레귤러"/>
                <a:sym typeface="Tlab 돋움 레귤러"/>
              </a:rPr>
              <a:t>고객</a:t>
            </a:r>
            <a:r>
              <a:rPr lang="en-US" sz="2800" dirty="0">
                <a:latin typeface="210 콤퓨타세탁 L" panose="02020603020101020101" pitchFamily="18" charset="-127"/>
                <a:ea typeface="210 콤퓨타세탁 L" panose="02020603020101020101" pitchFamily="18" charset="-127"/>
                <a:cs typeface="Tlab 돋움 레귤러"/>
                <a:sym typeface="Tlab 돋움 레귤러"/>
              </a:rPr>
              <a:t> </a:t>
            </a:r>
            <a:r>
              <a:rPr lang="en-US" sz="2800" dirty="0" err="1">
                <a:latin typeface="210 콤퓨타세탁 L" panose="02020603020101020101" pitchFamily="18" charset="-127"/>
                <a:ea typeface="210 콤퓨타세탁 L" panose="02020603020101020101" pitchFamily="18" charset="-127"/>
                <a:cs typeface="Tlab 돋움 레귤러"/>
                <a:sym typeface="Tlab 돋움 레귤러"/>
              </a:rPr>
              <a:t>확보</a:t>
            </a:r>
            <a:r>
              <a:rPr lang="en-US" sz="2800" dirty="0">
                <a:latin typeface="210 콤퓨타세탁 L" panose="02020603020101020101" pitchFamily="18" charset="-127"/>
                <a:ea typeface="210 콤퓨타세탁 L" panose="02020603020101020101" pitchFamily="18" charset="-127"/>
                <a:cs typeface="Tlab 돋움 레귤러"/>
                <a:sym typeface="Tlab 돋움 레귤러"/>
              </a:rPr>
              <a:t> </a:t>
            </a:r>
            <a:r>
              <a:rPr lang="en-US" sz="2800" dirty="0" err="1">
                <a:latin typeface="210 콤퓨타세탁 L" panose="02020603020101020101" pitchFamily="18" charset="-127"/>
                <a:ea typeface="210 콤퓨타세탁 L" panose="02020603020101020101" pitchFamily="18" charset="-127"/>
                <a:cs typeface="Tlab 돋움 레귤러"/>
                <a:sym typeface="Tlab 돋움 레귤러"/>
              </a:rPr>
              <a:t>기대</a:t>
            </a:r>
            <a:endParaRPr lang="en-US" sz="2800" dirty="0">
              <a:latin typeface="210 콤퓨타세탁 L" panose="02020603020101020101" pitchFamily="18" charset="-127"/>
              <a:ea typeface="210 콤퓨타세탁 L" panose="02020603020101020101" pitchFamily="18" charset="-127"/>
              <a:cs typeface="Tlab 돋움 레귤러"/>
              <a:sym typeface="Tlab 돋움 레귤러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1353966" y="7707203"/>
            <a:ext cx="16553034" cy="94897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539748" lvl="1" indent="-269874">
              <a:lnSpc>
                <a:spcPts val="3749"/>
              </a:lnSpc>
              <a:buFont typeface="Arial"/>
              <a:buChar char="•"/>
            </a:pPr>
            <a:r>
              <a:rPr lang="ko-KR" altLang="en-US" sz="2800" dirty="0">
                <a:latin typeface="210 콤퓨타세탁 L" panose="02020603020101020101" pitchFamily="18" charset="-127"/>
                <a:ea typeface="210 콤퓨타세탁 L" panose="02020603020101020101" pitchFamily="18" charset="-127"/>
              </a:rPr>
              <a:t>안전한 </a:t>
            </a:r>
            <a:r>
              <a:rPr lang="ko-KR" altLang="en-US" sz="2800" dirty="0" err="1">
                <a:latin typeface="210 콤퓨타세탁 L" panose="02020603020101020101" pitchFamily="18" charset="-127"/>
                <a:ea typeface="210 콤퓨타세탁 L" panose="02020603020101020101" pitchFamily="18" charset="-127"/>
              </a:rPr>
              <a:t>홈캠</a:t>
            </a:r>
            <a:r>
              <a:rPr lang="ko-KR" altLang="en-US" sz="2800" dirty="0">
                <a:latin typeface="210 콤퓨타세탁 L" panose="02020603020101020101" pitchFamily="18" charset="-127"/>
                <a:ea typeface="210 콤퓨타세탁 L" panose="02020603020101020101" pitchFamily="18" charset="-127"/>
              </a:rPr>
              <a:t> 서비스 제공으로 개인</a:t>
            </a:r>
            <a:r>
              <a:rPr lang="en-US" altLang="ko-KR" sz="2800" dirty="0">
                <a:latin typeface="210 콤퓨타세탁 L" panose="02020603020101020101" pitchFamily="18" charset="-127"/>
                <a:ea typeface="210 콤퓨타세탁 L" panose="02020603020101020101" pitchFamily="18" charset="-127"/>
              </a:rPr>
              <a:t>·</a:t>
            </a:r>
            <a:r>
              <a:rPr lang="ko-KR" altLang="en-US" sz="2800" dirty="0">
                <a:latin typeface="210 콤퓨타세탁 L" panose="02020603020101020101" pitchFamily="18" charset="-127"/>
                <a:ea typeface="210 콤퓨타세탁 L" panose="02020603020101020101" pitchFamily="18" charset="-127"/>
              </a:rPr>
              <a:t>가정</a:t>
            </a:r>
            <a:r>
              <a:rPr lang="en-US" altLang="ko-KR" sz="2800" dirty="0">
                <a:latin typeface="210 콤퓨타세탁 L" panose="02020603020101020101" pitchFamily="18" charset="-127"/>
                <a:ea typeface="210 콤퓨타세탁 L" panose="02020603020101020101" pitchFamily="18" charset="-127"/>
              </a:rPr>
              <a:t>·</a:t>
            </a:r>
            <a:r>
              <a:rPr lang="ko-KR" altLang="en-US" sz="2800" dirty="0">
                <a:latin typeface="210 콤퓨타세탁 L" panose="02020603020101020101" pitchFamily="18" charset="-127"/>
                <a:ea typeface="210 콤퓨타세탁 L" panose="02020603020101020101" pitchFamily="18" charset="-127"/>
              </a:rPr>
              <a:t>기업 사용자 모두의 신뢰도와 브랜드 가치 강화</a:t>
            </a:r>
            <a:endParaRPr lang="en-US" altLang="ko-KR" sz="2800" dirty="0">
              <a:latin typeface="210 콤퓨타세탁 L" panose="02020603020101020101" pitchFamily="18" charset="-127"/>
              <a:ea typeface="210 콤퓨타세탁 L" panose="02020603020101020101" pitchFamily="18" charset="-127"/>
            </a:endParaRPr>
          </a:p>
          <a:p>
            <a:pPr marL="539748" lvl="1" indent="-269874">
              <a:lnSpc>
                <a:spcPts val="3749"/>
              </a:lnSpc>
              <a:buFont typeface="Arial"/>
              <a:buChar char="•"/>
            </a:pPr>
            <a:r>
              <a:rPr lang="en-US" altLang="ko-KR" sz="2800" dirty="0">
                <a:latin typeface="210 콤퓨타세탁 L" panose="02020603020101020101" pitchFamily="18" charset="-127"/>
                <a:ea typeface="210 콤퓨타세탁 L" panose="02020603020101020101" pitchFamily="18" charset="-127"/>
              </a:rPr>
              <a:t>B2B·B2C </a:t>
            </a:r>
            <a:r>
              <a:rPr lang="ko-KR" altLang="en-US" sz="2800" dirty="0">
                <a:latin typeface="210 콤퓨타세탁 L" panose="02020603020101020101" pitchFamily="18" charset="-127"/>
                <a:ea typeface="210 콤퓨타세탁 L" panose="02020603020101020101" pitchFamily="18" charset="-127"/>
              </a:rPr>
              <a:t>신규 고객 및 파트너 확보</a:t>
            </a:r>
            <a:r>
              <a:rPr lang="en-US" altLang="ko-KR" sz="2800" dirty="0">
                <a:latin typeface="210 콤퓨타세탁 L" panose="02020603020101020101" pitchFamily="18" charset="-127"/>
                <a:ea typeface="210 콤퓨타세탁 L" panose="02020603020101020101" pitchFamily="18" charset="-127"/>
              </a:rPr>
              <a:t>: </a:t>
            </a:r>
            <a:r>
              <a:rPr lang="ko-KR" altLang="en-US" sz="2800" dirty="0">
                <a:latin typeface="210 콤퓨타세탁 L" panose="02020603020101020101" pitchFamily="18" charset="-127"/>
                <a:ea typeface="210 콤퓨타세탁 L" panose="02020603020101020101" pitchFamily="18" charset="-127"/>
              </a:rPr>
              <a:t>보안이 강화된 </a:t>
            </a:r>
            <a:r>
              <a:rPr lang="ko-KR" altLang="en-US" sz="2800" dirty="0" err="1">
                <a:latin typeface="210 콤퓨타세탁 L" panose="02020603020101020101" pitchFamily="18" charset="-127"/>
                <a:ea typeface="210 콤퓨타세탁 L" panose="02020603020101020101" pitchFamily="18" charset="-127"/>
              </a:rPr>
              <a:t>홈캠</a:t>
            </a:r>
            <a:r>
              <a:rPr lang="ko-KR" altLang="en-US" sz="2800" dirty="0">
                <a:latin typeface="210 콤퓨타세탁 L" panose="02020603020101020101" pitchFamily="18" charset="-127"/>
                <a:ea typeface="210 콤퓨타세탁 L" panose="02020603020101020101" pitchFamily="18" charset="-127"/>
              </a:rPr>
              <a:t> 솔루션을 통해 다양한 산업</a:t>
            </a:r>
            <a:r>
              <a:rPr lang="en-US" altLang="ko-KR" sz="2800" dirty="0">
                <a:latin typeface="210 콤퓨타세탁 L" panose="02020603020101020101" pitchFamily="18" charset="-127"/>
                <a:ea typeface="210 콤퓨타세탁 L" panose="02020603020101020101" pitchFamily="18" charset="-127"/>
              </a:rPr>
              <a:t>·</a:t>
            </a:r>
            <a:r>
              <a:rPr lang="ko-KR" altLang="en-US" sz="2800" dirty="0">
                <a:latin typeface="210 콤퓨타세탁 L" panose="02020603020101020101" pitchFamily="18" charset="-127"/>
                <a:ea typeface="210 콤퓨타세탁 L" panose="02020603020101020101" pitchFamily="18" charset="-127"/>
              </a:rPr>
              <a:t>시장에 적용 가능</a:t>
            </a:r>
            <a:endParaRPr lang="en-US" sz="2499" dirty="0">
              <a:solidFill>
                <a:srgbClr val="424242"/>
              </a:solidFill>
              <a:latin typeface="210 콤퓨타세탁 L" panose="02020603020101020101" pitchFamily="18" charset="-127"/>
              <a:ea typeface="210 콤퓨타세탁 L" panose="02020603020101020101" pitchFamily="18" charset="-127"/>
              <a:cs typeface="Tlab 돋움 레귤러"/>
              <a:sym typeface="Tlab 돋움 레귤러"/>
            </a:endParaRPr>
          </a:p>
        </p:txBody>
      </p:sp>
      <p:sp>
        <p:nvSpPr>
          <p:cNvPr id="16" name="기대효과">
            <a:extLst>
              <a:ext uri="{FF2B5EF4-FFF2-40B4-BE49-F238E27FC236}">
                <a16:creationId xmlns:a16="http://schemas.microsoft.com/office/drawing/2014/main" id="{4E7F02A5-54F8-357C-0EB5-BC4876B5F0E0}"/>
              </a:ext>
            </a:extLst>
          </p:cNvPr>
          <p:cNvSpPr txBox="1"/>
          <p:nvPr/>
        </p:nvSpPr>
        <p:spPr>
          <a:xfrm>
            <a:off x="762000" y="419100"/>
            <a:ext cx="4219724" cy="100219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8499"/>
              </a:lnSpc>
            </a:pPr>
            <a:r>
              <a:rPr lang="ko-KR" altLang="en-US" sz="5000" spc="-254" dirty="0">
                <a:solidFill>
                  <a:srgbClr val="4F46E5"/>
                </a:solidFill>
                <a:latin typeface="210 콤퓨타세탁 L" panose="02020603020101020101" pitchFamily="18" charset="-127"/>
                <a:ea typeface="210 콤퓨타세탁 L" panose="02020603020101020101" pitchFamily="18" charset="-127"/>
                <a:cs typeface="210 콤퓨타세탁"/>
                <a:sym typeface="210 콤퓨타세탁"/>
              </a:rPr>
              <a:t>기대 효과</a:t>
            </a:r>
            <a:endParaRPr lang="en-US" sz="5000" spc="-254" dirty="0">
              <a:solidFill>
                <a:srgbClr val="4F46E5"/>
              </a:solidFill>
              <a:latin typeface="210 콤퓨타세탁 L" panose="02020603020101020101" pitchFamily="18" charset="-127"/>
              <a:ea typeface="210 콤퓨타세탁 L" panose="02020603020101020101" pitchFamily="18" charset="-127"/>
              <a:cs typeface="210 콤퓨타세탁"/>
              <a:sym typeface="210 콤퓨타세탁"/>
            </a:endParaRPr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med" p14:dur="700">
        <p159:morph option="byObject"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3" grpId="0"/>
      <p:bldP spid="14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869564E-D9D6-C8DE-182A-A75DA819C60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기존 보안 기술">
            <a:extLst>
              <a:ext uri="{FF2B5EF4-FFF2-40B4-BE49-F238E27FC236}">
                <a16:creationId xmlns:a16="http://schemas.microsoft.com/office/drawing/2014/main" id="{498EDDB2-DCD0-F3BE-91B3-F0EF629E6DBA}"/>
              </a:ext>
            </a:extLst>
          </p:cNvPr>
          <p:cNvSpPr txBox="1"/>
          <p:nvPr/>
        </p:nvSpPr>
        <p:spPr>
          <a:xfrm>
            <a:off x="762000" y="419100"/>
            <a:ext cx="5943600" cy="100989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8499"/>
              </a:lnSpc>
            </a:pPr>
            <a:r>
              <a:rPr lang="ko-KR" altLang="en-US" sz="5000" spc="-254" dirty="0">
                <a:solidFill>
                  <a:srgbClr val="4F46E5"/>
                </a:solidFill>
                <a:latin typeface="210 콤퓨타세탁 L" panose="02020603020101020101" pitchFamily="18" charset="-127"/>
                <a:ea typeface="210 콤퓨타세탁 L" panose="02020603020101020101" pitchFamily="18" charset="-127"/>
                <a:cs typeface="210 콤퓨타세탁"/>
                <a:sym typeface="210 콤퓨타세탁"/>
              </a:rPr>
              <a:t>기존 시스템의 한계</a:t>
            </a:r>
            <a:endParaRPr lang="en-US" sz="5000" spc="-254" dirty="0">
              <a:solidFill>
                <a:srgbClr val="4F46E5"/>
              </a:solidFill>
              <a:latin typeface="210 콤퓨타세탁 L" panose="02020603020101020101" pitchFamily="18" charset="-127"/>
              <a:ea typeface="210 콤퓨타세탁 L" panose="02020603020101020101" pitchFamily="18" charset="-127"/>
              <a:cs typeface="210 콤퓨타세탁"/>
              <a:sym typeface="210 콤퓨타세탁"/>
            </a:endParaRPr>
          </a:p>
        </p:txBody>
      </p:sp>
      <p:grpSp>
        <p:nvGrpSpPr>
          <p:cNvPr id="58" name="그룹 57">
            <a:extLst>
              <a:ext uri="{FF2B5EF4-FFF2-40B4-BE49-F238E27FC236}">
                <a16:creationId xmlns:a16="http://schemas.microsoft.com/office/drawing/2014/main" id="{80D0C6E5-75A7-ABB4-EE7E-13E87A21FBF7}"/>
              </a:ext>
            </a:extLst>
          </p:cNvPr>
          <p:cNvGrpSpPr/>
          <p:nvPr/>
        </p:nvGrpSpPr>
        <p:grpSpPr>
          <a:xfrm>
            <a:off x="221910" y="2180463"/>
            <a:ext cx="6199184" cy="6535674"/>
            <a:chOff x="3413465" y="2180463"/>
            <a:chExt cx="6199184" cy="6535674"/>
          </a:xfrm>
        </p:grpSpPr>
        <p:sp>
          <p:nvSpPr>
            <p:cNvPr id="2" name="직사각형 1">
              <a:extLst>
                <a:ext uri="{FF2B5EF4-FFF2-40B4-BE49-F238E27FC236}">
                  <a16:creationId xmlns:a16="http://schemas.microsoft.com/office/drawing/2014/main" id="{236D8108-BC95-CF14-2A3B-A927DF41A91A}"/>
                </a:ext>
              </a:extLst>
            </p:cNvPr>
            <p:cNvSpPr/>
            <p:nvPr/>
          </p:nvSpPr>
          <p:spPr>
            <a:xfrm>
              <a:off x="3923582" y="2180463"/>
              <a:ext cx="5071110" cy="6535674"/>
            </a:xfrm>
            <a:prstGeom prst="rect">
              <a:avLst/>
            </a:prstGeom>
            <a:gradFill flip="none" rotWithShape="1">
              <a:gsLst>
                <a:gs pos="100000">
                  <a:srgbClr val="5A5A5A">
                    <a:lumMod val="90000"/>
                    <a:lumOff val="10000"/>
                  </a:srgbClr>
                </a:gs>
                <a:gs pos="100000">
                  <a:schemeClr val="accent1">
                    <a:lumMod val="30000"/>
                    <a:lumOff val="70000"/>
                  </a:schemeClr>
                </a:gs>
              </a:gsLst>
              <a:lin ang="2700000" scaled="1"/>
              <a:tileRect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dirty="0"/>
            </a:p>
          </p:txBody>
        </p:sp>
        <p:sp>
          <p:nvSpPr>
            <p:cNvPr id="21" name="TextBox 20">
              <a:extLst>
                <a:ext uri="{FF2B5EF4-FFF2-40B4-BE49-F238E27FC236}">
                  <a16:creationId xmlns:a16="http://schemas.microsoft.com/office/drawing/2014/main" id="{7802BE5C-F5C3-6AAB-63FA-8DCEC6340D3D}"/>
                </a:ext>
              </a:extLst>
            </p:cNvPr>
            <p:cNvSpPr txBox="1"/>
            <p:nvPr/>
          </p:nvSpPr>
          <p:spPr>
            <a:xfrm>
              <a:off x="4817486" y="2431077"/>
              <a:ext cx="3628571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ko-KR" altLang="en-US" sz="3600" dirty="0">
                  <a:solidFill>
                    <a:schemeClr val="bg1"/>
                  </a:solidFill>
                  <a:latin typeface="210 콤퓨타세탁 L" panose="02020603020101020101" pitchFamily="18" charset="-127"/>
                  <a:ea typeface="210 콤퓨타세탁 L" panose="02020603020101020101" pitchFamily="18" charset="-127"/>
                </a:rPr>
                <a:t>수동적 대응 방식</a:t>
              </a:r>
            </a:p>
          </p:txBody>
        </p:sp>
        <p:sp>
          <p:nvSpPr>
            <p:cNvPr id="26" name="직사각형 25">
              <a:extLst>
                <a:ext uri="{FF2B5EF4-FFF2-40B4-BE49-F238E27FC236}">
                  <a16:creationId xmlns:a16="http://schemas.microsoft.com/office/drawing/2014/main" id="{366DC134-0A7A-3AC0-0978-ED330A2E055C}"/>
                </a:ext>
              </a:extLst>
            </p:cNvPr>
            <p:cNvSpPr/>
            <p:nvPr/>
          </p:nvSpPr>
          <p:spPr>
            <a:xfrm>
              <a:off x="4019009" y="3262627"/>
              <a:ext cx="4897428" cy="5273985"/>
            </a:xfrm>
            <a:prstGeom prst="rect">
              <a:avLst/>
            </a:prstGeom>
            <a:solidFill>
              <a:schemeClr val="bg1"/>
            </a:solidFill>
            <a:ln>
              <a:noFill/>
              <a:prstDash val="sysDot"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dirty="0"/>
            </a:p>
          </p:txBody>
        </p:sp>
        <p:cxnSp>
          <p:nvCxnSpPr>
            <p:cNvPr id="31" name="직선 연결선 30">
              <a:extLst>
                <a:ext uri="{FF2B5EF4-FFF2-40B4-BE49-F238E27FC236}">
                  <a16:creationId xmlns:a16="http://schemas.microsoft.com/office/drawing/2014/main" id="{8C234DEE-2B99-58A0-82FA-E4B8F559584C}"/>
                </a:ext>
              </a:extLst>
            </p:cNvPr>
            <p:cNvCxnSpPr>
              <a:cxnSpLocks/>
            </p:cNvCxnSpPr>
            <p:nvPr/>
          </p:nvCxnSpPr>
          <p:spPr>
            <a:xfrm>
              <a:off x="3940803" y="5005776"/>
              <a:ext cx="4975634" cy="0"/>
            </a:xfrm>
            <a:prstGeom prst="line">
              <a:avLst/>
            </a:prstGeom>
            <a:ln w="9525" cap="flat" cmpd="sng" algn="ctr">
              <a:solidFill>
                <a:schemeClr val="dk1"/>
              </a:solidFill>
              <a:prstDash val="dash"/>
              <a:round/>
              <a:headEnd type="none" w="med" len="med"/>
              <a:tailEnd type="none" w="med" len="med"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tx1"/>
            </a:fontRef>
          </p:style>
        </p:cxnSp>
        <p:cxnSp>
          <p:nvCxnSpPr>
            <p:cNvPr id="32" name="직선 연결선 31">
              <a:extLst>
                <a:ext uri="{FF2B5EF4-FFF2-40B4-BE49-F238E27FC236}">
                  <a16:creationId xmlns:a16="http://schemas.microsoft.com/office/drawing/2014/main" id="{E838DCA4-AD06-0EA3-4F3A-926F1B73BB42}"/>
                </a:ext>
              </a:extLst>
            </p:cNvPr>
            <p:cNvCxnSpPr>
              <a:cxnSpLocks/>
            </p:cNvCxnSpPr>
            <p:nvPr/>
          </p:nvCxnSpPr>
          <p:spPr>
            <a:xfrm>
              <a:off x="3940803" y="6658902"/>
              <a:ext cx="4975634" cy="0"/>
            </a:xfrm>
            <a:prstGeom prst="line">
              <a:avLst/>
            </a:prstGeom>
            <a:ln w="9525" cap="flat" cmpd="sng" algn="ctr">
              <a:solidFill>
                <a:schemeClr val="dk1"/>
              </a:solidFill>
              <a:prstDash val="dash"/>
              <a:round/>
              <a:headEnd type="none" w="med" len="med"/>
              <a:tailEnd type="none" w="med" len="med"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tx1"/>
            </a:fontRef>
          </p:style>
        </p:cxnSp>
        <p:sp>
          <p:nvSpPr>
            <p:cNvPr id="27" name="TextBox 26">
              <a:extLst>
                <a:ext uri="{FF2B5EF4-FFF2-40B4-BE49-F238E27FC236}">
                  <a16:creationId xmlns:a16="http://schemas.microsoft.com/office/drawing/2014/main" id="{9D198F4E-35D3-312B-71CB-C32A2F9DCB56}"/>
                </a:ext>
              </a:extLst>
            </p:cNvPr>
            <p:cNvSpPr txBox="1"/>
            <p:nvPr/>
          </p:nvSpPr>
          <p:spPr>
            <a:xfrm>
              <a:off x="4335169" y="3917603"/>
              <a:ext cx="4593206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ko-KR" altLang="en-US" sz="2700" dirty="0">
                  <a:latin typeface="210 콤퓨타세탁 L" panose="02020603020101020101" pitchFamily="18" charset="-127"/>
                  <a:ea typeface="210 콤퓨타세탁 L" panose="02020603020101020101" pitchFamily="18" charset="-127"/>
                </a:rPr>
                <a:t>각 디바이스 별 개별 보안 설정</a:t>
              </a:r>
            </a:p>
          </p:txBody>
        </p:sp>
        <p:sp>
          <p:nvSpPr>
            <p:cNvPr id="28" name="TextBox 27">
              <a:extLst>
                <a:ext uri="{FF2B5EF4-FFF2-40B4-BE49-F238E27FC236}">
                  <a16:creationId xmlns:a16="http://schemas.microsoft.com/office/drawing/2014/main" id="{06226F50-F094-608E-FE0B-D38AFAAC63FD}"/>
                </a:ext>
              </a:extLst>
            </p:cNvPr>
            <p:cNvSpPr txBox="1"/>
            <p:nvPr/>
          </p:nvSpPr>
          <p:spPr>
            <a:xfrm>
              <a:off x="4654372" y="5570729"/>
              <a:ext cx="4232872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ko-KR" altLang="en-US" sz="2700" dirty="0">
                  <a:latin typeface="210 콤퓨타세탁 L" panose="02020603020101020101" pitchFamily="18" charset="-127"/>
                  <a:ea typeface="210 콤퓨타세탁 L" panose="02020603020101020101" pitchFamily="18" charset="-127"/>
                </a:rPr>
                <a:t>관리자의 수동 개입 필요</a:t>
              </a:r>
            </a:p>
          </p:txBody>
        </p:sp>
        <p:sp>
          <p:nvSpPr>
            <p:cNvPr id="29" name="TextBox 28">
              <a:extLst>
                <a:ext uri="{FF2B5EF4-FFF2-40B4-BE49-F238E27FC236}">
                  <a16:creationId xmlns:a16="http://schemas.microsoft.com/office/drawing/2014/main" id="{9C4FC48E-6687-FBBB-1888-56199EF793E7}"/>
                </a:ext>
              </a:extLst>
            </p:cNvPr>
            <p:cNvSpPr txBox="1"/>
            <p:nvPr/>
          </p:nvSpPr>
          <p:spPr>
            <a:xfrm>
              <a:off x="3413465" y="7311267"/>
              <a:ext cx="6199184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ko-KR" altLang="en-US" sz="2700" dirty="0">
                  <a:latin typeface="210 콤퓨타세탁 L" panose="02020603020101020101" pitchFamily="18" charset="-127"/>
                  <a:ea typeface="210 콤퓨타세탁 L" panose="02020603020101020101" pitchFamily="18" charset="-127"/>
                </a:rPr>
                <a:t>대응 시간 지연으로 인한 피해 확산</a:t>
              </a:r>
            </a:p>
          </p:txBody>
        </p:sp>
      </p:grpSp>
      <p:grpSp>
        <p:nvGrpSpPr>
          <p:cNvPr id="73" name="그룹 72">
            <a:extLst>
              <a:ext uri="{FF2B5EF4-FFF2-40B4-BE49-F238E27FC236}">
                <a16:creationId xmlns:a16="http://schemas.microsoft.com/office/drawing/2014/main" id="{1F876D87-336F-6011-9D0E-E7F24A6F6206}"/>
              </a:ext>
            </a:extLst>
          </p:cNvPr>
          <p:cNvGrpSpPr/>
          <p:nvPr/>
        </p:nvGrpSpPr>
        <p:grpSpPr>
          <a:xfrm>
            <a:off x="6184536" y="2200408"/>
            <a:ext cx="6199184" cy="6535674"/>
            <a:chOff x="3413465" y="2180463"/>
            <a:chExt cx="6199184" cy="6535674"/>
          </a:xfrm>
        </p:grpSpPr>
        <p:sp>
          <p:nvSpPr>
            <p:cNvPr id="74" name="직사각형 73">
              <a:extLst>
                <a:ext uri="{FF2B5EF4-FFF2-40B4-BE49-F238E27FC236}">
                  <a16:creationId xmlns:a16="http://schemas.microsoft.com/office/drawing/2014/main" id="{605E806C-0793-2B8B-4F13-DB6E398084D5}"/>
                </a:ext>
              </a:extLst>
            </p:cNvPr>
            <p:cNvSpPr/>
            <p:nvPr/>
          </p:nvSpPr>
          <p:spPr>
            <a:xfrm>
              <a:off x="3923582" y="2180463"/>
              <a:ext cx="5071110" cy="6535674"/>
            </a:xfrm>
            <a:prstGeom prst="rect">
              <a:avLst/>
            </a:prstGeom>
            <a:gradFill flip="none" rotWithShape="1">
              <a:gsLst>
                <a:gs pos="100000">
                  <a:srgbClr val="5A5A5A">
                    <a:lumMod val="90000"/>
                    <a:lumOff val="10000"/>
                  </a:srgbClr>
                </a:gs>
                <a:gs pos="100000">
                  <a:schemeClr val="accent1">
                    <a:lumMod val="30000"/>
                    <a:lumOff val="70000"/>
                  </a:schemeClr>
                </a:gs>
              </a:gsLst>
              <a:lin ang="2700000" scaled="1"/>
              <a:tileRect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dirty="0"/>
            </a:p>
          </p:txBody>
        </p:sp>
        <p:sp>
          <p:nvSpPr>
            <p:cNvPr id="75" name="TextBox 74">
              <a:extLst>
                <a:ext uri="{FF2B5EF4-FFF2-40B4-BE49-F238E27FC236}">
                  <a16:creationId xmlns:a16="http://schemas.microsoft.com/office/drawing/2014/main" id="{97A884CC-306D-7893-8DB7-0BDA407F76DF}"/>
                </a:ext>
              </a:extLst>
            </p:cNvPr>
            <p:cNvSpPr txBox="1"/>
            <p:nvPr/>
          </p:nvSpPr>
          <p:spPr>
            <a:xfrm>
              <a:off x="4817486" y="2431077"/>
              <a:ext cx="3628571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ko-KR" altLang="en-US" sz="3600" dirty="0">
                  <a:solidFill>
                    <a:schemeClr val="bg1"/>
                  </a:solidFill>
                  <a:latin typeface="210 콤퓨타세탁 L" panose="02020603020101020101" pitchFamily="18" charset="-127"/>
                  <a:ea typeface="210 콤퓨타세탁 L" panose="02020603020101020101" pitchFamily="18" charset="-127"/>
                </a:rPr>
                <a:t>분산된 보안 관리</a:t>
              </a:r>
            </a:p>
          </p:txBody>
        </p:sp>
        <p:sp>
          <p:nvSpPr>
            <p:cNvPr id="76" name="직사각형 75">
              <a:extLst>
                <a:ext uri="{FF2B5EF4-FFF2-40B4-BE49-F238E27FC236}">
                  <a16:creationId xmlns:a16="http://schemas.microsoft.com/office/drawing/2014/main" id="{8C3500FD-E9CC-D4BC-B88E-622D1B7FC967}"/>
                </a:ext>
              </a:extLst>
            </p:cNvPr>
            <p:cNvSpPr/>
            <p:nvPr/>
          </p:nvSpPr>
          <p:spPr>
            <a:xfrm>
              <a:off x="4019009" y="3262627"/>
              <a:ext cx="4897428" cy="5273985"/>
            </a:xfrm>
            <a:prstGeom prst="rect">
              <a:avLst/>
            </a:prstGeom>
            <a:solidFill>
              <a:schemeClr val="bg1"/>
            </a:solidFill>
            <a:ln>
              <a:noFill/>
              <a:prstDash val="sysDot"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dirty="0"/>
            </a:p>
          </p:txBody>
        </p:sp>
        <p:cxnSp>
          <p:nvCxnSpPr>
            <p:cNvPr id="77" name="직선 연결선 76">
              <a:extLst>
                <a:ext uri="{FF2B5EF4-FFF2-40B4-BE49-F238E27FC236}">
                  <a16:creationId xmlns:a16="http://schemas.microsoft.com/office/drawing/2014/main" id="{D865EF19-4718-F8BF-AE53-0C7DA8D1C77D}"/>
                </a:ext>
              </a:extLst>
            </p:cNvPr>
            <p:cNvCxnSpPr>
              <a:cxnSpLocks/>
            </p:cNvCxnSpPr>
            <p:nvPr/>
          </p:nvCxnSpPr>
          <p:spPr>
            <a:xfrm>
              <a:off x="3940803" y="5005776"/>
              <a:ext cx="4975634" cy="0"/>
            </a:xfrm>
            <a:prstGeom prst="line">
              <a:avLst/>
            </a:prstGeom>
            <a:ln w="9525" cap="flat" cmpd="sng" algn="ctr">
              <a:solidFill>
                <a:schemeClr val="dk1"/>
              </a:solidFill>
              <a:prstDash val="dash"/>
              <a:round/>
              <a:headEnd type="none" w="med" len="med"/>
              <a:tailEnd type="none" w="med" len="med"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tx1"/>
            </a:fontRef>
          </p:style>
        </p:cxnSp>
        <p:cxnSp>
          <p:nvCxnSpPr>
            <p:cNvPr id="78" name="직선 연결선 77">
              <a:extLst>
                <a:ext uri="{FF2B5EF4-FFF2-40B4-BE49-F238E27FC236}">
                  <a16:creationId xmlns:a16="http://schemas.microsoft.com/office/drawing/2014/main" id="{77D986B5-1863-B6F8-9EA2-16DF256F9DDD}"/>
                </a:ext>
              </a:extLst>
            </p:cNvPr>
            <p:cNvCxnSpPr>
              <a:cxnSpLocks/>
            </p:cNvCxnSpPr>
            <p:nvPr/>
          </p:nvCxnSpPr>
          <p:spPr>
            <a:xfrm>
              <a:off x="3940803" y="6744477"/>
              <a:ext cx="4975634" cy="0"/>
            </a:xfrm>
            <a:prstGeom prst="line">
              <a:avLst/>
            </a:prstGeom>
            <a:ln w="9525" cap="flat" cmpd="sng" algn="ctr">
              <a:solidFill>
                <a:schemeClr val="dk1"/>
              </a:solidFill>
              <a:prstDash val="dash"/>
              <a:round/>
              <a:headEnd type="none" w="med" len="med"/>
              <a:tailEnd type="none" w="med" len="med"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tx1"/>
            </a:fontRef>
          </p:style>
        </p:cxnSp>
        <p:sp>
          <p:nvSpPr>
            <p:cNvPr id="79" name="TextBox 78">
              <a:extLst>
                <a:ext uri="{FF2B5EF4-FFF2-40B4-BE49-F238E27FC236}">
                  <a16:creationId xmlns:a16="http://schemas.microsoft.com/office/drawing/2014/main" id="{25517138-BFB4-C911-9DD9-F53B0B50BA08}"/>
                </a:ext>
              </a:extLst>
            </p:cNvPr>
            <p:cNvSpPr txBox="1"/>
            <p:nvPr/>
          </p:nvSpPr>
          <p:spPr>
            <a:xfrm>
              <a:off x="4408461" y="3921529"/>
              <a:ext cx="4593206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ko-KR" altLang="en-US" sz="2700" dirty="0">
                  <a:latin typeface="210 콤퓨타세탁 L" panose="02020603020101020101" pitchFamily="18" charset="-127"/>
                  <a:ea typeface="210 콤퓨타세탁 L" panose="02020603020101020101" pitchFamily="18" charset="-127"/>
                </a:rPr>
                <a:t>보안 정책 업데이트 개별 적용</a:t>
              </a:r>
            </a:p>
          </p:txBody>
        </p:sp>
        <p:sp>
          <p:nvSpPr>
            <p:cNvPr id="80" name="TextBox 79">
              <a:extLst>
                <a:ext uri="{FF2B5EF4-FFF2-40B4-BE49-F238E27FC236}">
                  <a16:creationId xmlns:a16="http://schemas.microsoft.com/office/drawing/2014/main" id="{A1FB6859-8D75-8E2C-B58D-0F5E4259B100}"/>
                </a:ext>
              </a:extLst>
            </p:cNvPr>
            <p:cNvSpPr txBox="1"/>
            <p:nvPr/>
          </p:nvSpPr>
          <p:spPr>
            <a:xfrm>
              <a:off x="4589165" y="5620862"/>
              <a:ext cx="4232872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ko-KR" altLang="en-US" sz="2700" dirty="0">
                  <a:latin typeface="210 콤퓨타세탁 L" panose="02020603020101020101" pitchFamily="18" charset="-127"/>
                  <a:ea typeface="210 콤퓨타세탁 L" panose="02020603020101020101" pitchFamily="18" charset="-127"/>
                </a:rPr>
                <a:t>일관성 없는 보안 정책 적용</a:t>
              </a:r>
            </a:p>
          </p:txBody>
        </p:sp>
        <p:sp>
          <p:nvSpPr>
            <p:cNvPr id="81" name="TextBox 80">
              <a:extLst>
                <a:ext uri="{FF2B5EF4-FFF2-40B4-BE49-F238E27FC236}">
                  <a16:creationId xmlns:a16="http://schemas.microsoft.com/office/drawing/2014/main" id="{89B5D9D7-62A7-03E7-C549-868505147056}"/>
                </a:ext>
              </a:extLst>
            </p:cNvPr>
            <p:cNvSpPr txBox="1"/>
            <p:nvPr/>
          </p:nvSpPr>
          <p:spPr>
            <a:xfrm>
              <a:off x="3413465" y="7385374"/>
              <a:ext cx="6199184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ko-KR" altLang="en-US" sz="2700" dirty="0">
                  <a:latin typeface="210 콤퓨타세탁 L" panose="02020603020101020101" pitchFamily="18" charset="-127"/>
                  <a:ea typeface="210 콤퓨타세탁 L" panose="02020603020101020101" pitchFamily="18" charset="-127"/>
                </a:rPr>
                <a:t>통합 모니터링 부재</a:t>
              </a:r>
            </a:p>
          </p:txBody>
        </p:sp>
      </p:grpSp>
      <p:grpSp>
        <p:nvGrpSpPr>
          <p:cNvPr id="119" name="그룹 118">
            <a:extLst>
              <a:ext uri="{FF2B5EF4-FFF2-40B4-BE49-F238E27FC236}">
                <a16:creationId xmlns:a16="http://schemas.microsoft.com/office/drawing/2014/main" id="{ADB638DA-0B40-159B-9AD3-EB2E83E79A0F}"/>
              </a:ext>
            </a:extLst>
          </p:cNvPr>
          <p:cNvGrpSpPr/>
          <p:nvPr/>
        </p:nvGrpSpPr>
        <p:grpSpPr>
          <a:xfrm>
            <a:off x="12039322" y="2200408"/>
            <a:ext cx="6199184" cy="6535674"/>
            <a:chOff x="3384436" y="2180463"/>
            <a:chExt cx="6199184" cy="6535674"/>
          </a:xfrm>
        </p:grpSpPr>
        <p:sp>
          <p:nvSpPr>
            <p:cNvPr id="120" name="직사각형 119">
              <a:extLst>
                <a:ext uri="{FF2B5EF4-FFF2-40B4-BE49-F238E27FC236}">
                  <a16:creationId xmlns:a16="http://schemas.microsoft.com/office/drawing/2014/main" id="{2259801F-DD76-BA62-A9E0-E075EC7716C2}"/>
                </a:ext>
              </a:extLst>
            </p:cNvPr>
            <p:cNvSpPr/>
            <p:nvPr/>
          </p:nvSpPr>
          <p:spPr>
            <a:xfrm>
              <a:off x="3923582" y="2180463"/>
              <a:ext cx="5071110" cy="6535674"/>
            </a:xfrm>
            <a:prstGeom prst="rect">
              <a:avLst/>
            </a:prstGeom>
            <a:gradFill flip="none" rotWithShape="1">
              <a:gsLst>
                <a:gs pos="100000">
                  <a:srgbClr val="5A5A5A">
                    <a:lumMod val="90000"/>
                    <a:lumOff val="10000"/>
                  </a:srgbClr>
                </a:gs>
                <a:gs pos="100000">
                  <a:schemeClr val="accent1">
                    <a:lumMod val="30000"/>
                    <a:lumOff val="70000"/>
                  </a:schemeClr>
                </a:gs>
              </a:gsLst>
              <a:lin ang="2700000" scaled="1"/>
              <a:tileRect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dirty="0"/>
            </a:p>
          </p:txBody>
        </p:sp>
        <p:sp>
          <p:nvSpPr>
            <p:cNvPr id="121" name="TextBox 120">
              <a:extLst>
                <a:ext uri="{FF2B5EF4-FFF2-40B4-BE49-F238E27FC236}">
                  <a16:creationId xmlns:a16="http://schemas.microsoft.com/office/drawing/2014/main" id="{8643C83D-EE58-B645-9831-41D3F66C26C5}"/>
                </a:ext>
              </a:extLst>
            </p:cNvPr>
            <p:cNvSpPr txBox="1"/>
            <p:nvPr/>
          </p:nvSpPr>
          <p:spPr>
            <a:xfrm>
              <a:off x="5041692" y="2431077"/>
              <a:ext cx="3628571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ko-KR" altLang="en-US" sz="3600" dirty="0">
                  <a:solidFill>
                    <a:schemeClr val="bg1"/>
                  </a:solidFill>
                  <a:latin typeface="210 콤퓨타세탁 L" panose="02020603020101020101" pitchFamily="18" charset="-127"/>
                  <a:ea typeface="210 콤퓨타세탁 L" panose="02020603020101020101" pitchFamily="18" charset="-127"/>
                </a:rPr>
                <a:t>제한적 가시성</a:t>
              </a:r>
            </a:p>
          </p:txBody>
        </p:sp>
        <p:sp>
          <p:nvSpPr>
            <p:cNvPr id="122" name="직사각형 121">
              <a:extLst>
                <a:ext uri="{FF2B5EF4-FFF2-40B4-BE49-F238E27FC236}">
                  <a16:creationId xmlns:a16="http://schemas.microsoft.com/office/drawing/2014/main" id="{B7AA7841-72D9-D5CF-CF57-72F209A31D5C}"/>
                </a:ext>
              </a:extLst>
            </p:cNvPr>
            <p:cNvSpPr/>
            <p:nvPr/>
          </p:nvSpPr>
          <p:spPr>
            <a:xfrm>
              <a:off x="4019009" y="3262627"/>
              <a:ext cx="4871192" cy="5273985"/>
            </a:xfrm>
            <a:prstGeom prst="rect">
              <a:avLst/>
            </a:prstGeom>
            <a:solidFill>
              <a:schemeClr val="bg1"/>
            </a:solidFill>
            <a:ln>
              <a:noFill/>
              <a:prstDash val="sysDot"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dirty="0"/>
            </a:p>
          </p:txBody>
        </p:sp>
        <p:cxnSp>
          <p:nvCxnSpPr>
            <p:cNvPr id="123" name="직선 연결선 122">
              <a:extLst>
                <a:ext uri="{FF2B5EF4-FFF2-40B4-BE49-F238E27FC236}">
                  <a16:creationId xmlns:a16="http://schemas.microsoft.com/office/drawing/2014/main" id="{A334626B-4A8B-545D-2B09-25892443CE22}"/>
                </a:ext>
              </a:extLst>
            </p:cNvPr>
            <p:cNvCxnSpPr>
              <a:cxnSpLocks/>
            </p:cNvCxnSpPr>
            <p:nvPr/>
          </p:nvCxnSpPr>
          <p:spPr>
            <a:xfrm>
              <a:off x="3940803" y="5005776"/>
              <a:ext cx="4975634" cy="0"/>
            </a:xfrm>
            <a:prstGeom prst="line">
              <a:avLst/>
            </a:prstGeom>
            <a:ln w="9525" cap="flat" cmpd="sng" algn="ctr">
              <a:solidFill>
                <a:schemeClr val="dk1"/>
              </a:solidFill>
              <a:prstDash val="dash"/>
              <a:round/>
              <a:headEnd type="none" w="med" len="med"/>
              <a:tailEnd type="none" w="med" len="med"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tx1"/>
            </a:fontRef>
          </p:style>
        </p:cxnSp>
        <p:cxnSp>
          <p:nvCxnSpPr>
            <p:cNvPr id="124" name="직선 연결선 123">
              <a:extLst>
                <a:ext uri="{FF2B5EF4-FFF2-40B4-BE49-F238E27FC236}">
                  <a16:creationId xmlns:a16="http://schemas.microsoft.com/office/drawing/2014/main" id="{5247999B-D320-A4AD-55E3-450830A6539D}"/>
                </a:ext>
              </a:extLst>
            </p:cNvPr>
            <p:cNvCxnSpPr>
              <a:cxnSpLocks/>
            </p:cNvCxnSpPr>
            <p:nvPr/>
          </p:nvCxnSpPr>
          <p:spPr>
            <a:xfrm>
              <a:off x="3940803" y="6744477"/>
              <a:ext cx="4975634" cy="0"/>
            </a:xfrm>
            <a:prstGeom prst="line">
              <a:avLst/>
            </a:prstGeom>
            <a:ln w="9525" cap="flat" cmpd="sng" algn="ctr">
              <a:solidFill>
                <a:schemeClr val="dk1"/>
              </a:solidFill>
              <a:prstDash val="dash"/>
              <a:round/>
              <a:headEnd type="none" w="med" len="med"/>
              <a:tailEnd type="none" w="med" len="med"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tx1"/>
            </a:fontRef>
          </p:style>
        </p:cxnSp>
        <p:sp>
          <p:nvSpPr>
            <p:cNvPr id="125" name="TextBox 124">
              <a:extLst>
                <a:ext uri="{FF2B5EF4-FFF2-40B4-BE49-F238E27FC236}">
                  <a16:creationId xmlns:a16="http://schemas.microsoft.com/office/drawing/2014/main" id="{32D882BD-E607-EFE1-53DA-5294853587F4}"/>
                </a:ext>
              </a:extLst>
            </p:cNvPr>
            <p:cNvSpPr txBox="1"/>
            <p:nvPr/>
          </p:nvSpPr>
          <p:spPr>
            <a:xfrm>
              <a:off x="4654373" y="3921529"/>
              <a:ext cx="4593206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ko-KR" altLang="en-US" sz="2700" dirty="0">
                  <a:latin typeface="210 콤퓨타세탁 L" panose="02020603020101020101" pitchFamily="18" charset="-127"/>
                  <a:ea typeface="210 콤퓨타세탁 L" panose="02020603020101020101" pitchFamily="18" charset="-127"/>
                </a:rPr>
                <a:t>실시간 위협 탐지 어려움</a:t>
              </a:r>
            </a:p>
          </p:txBody>
        </p:sp>
        <p:sp>
          <p:nvSpPr>
            <p:cNvPr id="126" name="TextBox 125">
              <a:extLst>
                <a:ext uri="{FF2B5EF4-FFF2-40B4-BE49-F238E27FC236}">
                  <a16:creationId xmlns:a16="http://schemas.microsoft.com/office/drawing/2014/main" id="{50380546-7A9D-6FA5-D03A-5F7560F73B20}"/>
                </a:ext>
              </a:extLst>
            </p:cNvPr>
            <p:cNvSpPr txBox="1"/>
            <p:nvPr/>
          </p:nvSpPr>
          <p:spPr>
            <a:xfrm>
              <a:off x="5019711" y="5678920"/>
              <a:ext cx="4232872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ko-KR" altLang="en-US" sz="2700" dirty="0">
                  <a:latin typeface="210 콤퓨타세탁 L" panose="02020603020101020101" pitchFamily="18" charset="-127"/>
                  <a:ea typeface="210 콤퓨타세탁 L" panose="02020603020101020101" pitchFamily="18" charset="-127"/>
                </a:rPr>
                <a:t>로그 분석의 복잡성</a:t>
              </a:r>
            </a:p>
          </p:txBody>
        </p:sp>
        <p:sp>
          <p:nvSpPr>
            <p:cNvPr id="127" name="TextBox 126">
              <a:extLst>
                <a:ext uri="{FF2B5EF4-FFF2-40B4-BE49-F238E27FC236}">
                  <a16:creationId xmlns:a16="http://schemas.microsoft.com/office/drawing/2014/main" id="{963D0B35-220A-4B5D-F634-7A9A038D3121}"/>
                </a:ext>
              </a:extLst>
            </p:cNvPr>
            <p:cNvSpPr txBox="1"/>
            <p:nvPr/>
          </p:nvSpPr>
          <p:spPr>
            <a:xfrm>
              <a:off x="3384436" y="7455172"/>
              <a:ext cx="6199184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ko-KR" altLang="en-US" sz="2700" dirty="0">
                  <a:latin typeface="210 콤퓨타세탁 L" panose="02020603020101020101" pitchFamily="18" charset="-127"/>
                  <a:ea typeface="210 콤퓨타세탁 L" panose="02020603020101020101" pitchFamily="18" charset="-127"/>
                </a:rPr>
                <a:t>전체적인 보안 상황 파악 곤란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19676982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spd="slow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8B60785-FCB1-AF03-4197-A09F0C05720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기존 보안 기술">
            <a:extLst>
              <a:ext uri="{FF2B5EF4-FFF2-40B4-BE49-F238E27FC236}">
                <a16:creationId xmlns:a16="http://schemas.microsoft.com/office/drawing/2014/main" id="{1B255253-BE5F-AD6B-99E8-F6549BDDCF3C}"/>
              </a:ext>
            </a:extLst>
          </p:cNvPr>
          <p:cNvSpPr txBox="1"/>
          <p:nvPr/>
        </p:nvSpPr>
        <p:spPr>
          <a:xfrm>
            <a:off x="762000" y="419100"/>
            <a:ext cx="5943600" cy="100989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8499"/>
              </a:lnSpc>
            </a:pPr>
            <a:r>
              <a:rPr lang="ko-KR" altLang="en-US" sz="5000" spc="-254" dirty="0">
                <a:solidFill>
                  <a:srgbClr val="4F46E5"/>
                </a:solidFill>
                <a:latin typeface="210 콤퓨타세탁 L" panose="02020603020101020101" pitchFamily="18" charset="-127"/>
                <a:ea typeface="210 콤퓨타세탁 L" panose="02020603020101020101" pitchFamily="18" charset="-127"/>
                <a:cs typeface="210 콤퓨타세탁"/>
                <a:sym typeface="210 콤퓨타세탁"/>
              </a:rPr>
              <a:t>기존 시스템과 </a:t>
            </a:r>
            <a:r>
              <a:rPr lang="ko-KR" altLang="en-US" sz="5000" spc="-254" dirty="0" err="1">
                <a:solidFill>
                  <a:srgbClr val="4F46E5"/>
                </a:solidFill>
                <a:latin typeface="210 콤퓨타세탁 L" panose="02020603020101020101" pitchFamily="18" charset="-127"/>
                <a:ea typeface="210 콤퓨타세탁 L" panose="02020603020101020101" pitchFamily="18" charset="-127"/>
                <a:cs typeface="210 콤퓨타세탁"/>
                <a:sym typeface="210 콤퓨타세탁"/>
              </a:rPr>
              <a:t>차별점</a:t>
            </a:r>
            <a:endParaRPr lang="en-US" sz="5000" spc="-254" dirty="0">
              <a:solidFill>
                <a:srgbClr val="4F46E5"/>
              </a:solidFill>
              <a:latin typeface="210 콤퓨타세탁 L" panose="02020603020101020101" pitchFamily="18" charset="-127"/>
              <a:ea typeface="210 콤퓨타세탁 L" panose="02020603020101020101" pitchFamily="18" charset="-127"/>
              <a:cs typeface="210 콤퓨타세탁"/>
              <a:sym typeface="210 콤퓨타세탁"/>
            </a:endParaRPr>
          </a:p>
        </p:txBody>
      </p:sp>
      <p:grpSp>
        <p:nvGrpSpPr>
          <p:cNvPr id="55" name="그룹 54">
            <a:extLst>
              <a:ext uri="{FF2B5EF4-FFF2-40B4-BE49-F238E27FC236}">
                <a16:creationId xmlns:a16="http://schemas.microsoft.com/office/drawing/2014/main" id="{C02BEFA5-D362-29AE-2E2B-9B3D6774D4C2}"/>
              </a:ext>
            </a:extLst>
          </p:cNvPr>
          <p:cNvGrpSpPr/>
          <p:nvPr/>
        </p:nvGrpSpPr>
        <p:grpSpPr>
          <a:xfrm>
            <a:off x="6705601" y="1750388"/>
            <a:ext cx="7750144" cy="7395824"/>
            <a:chOff x="7167851" y="1750388"/>
            <a:chExt cx="7750144" cy="7395824"/>
          </a:xfrm>
        </p:grpSpPr>
        <p:sp>
          <p:nvSpPr>
            <p:cNvPr id="25" name="직각 삼각형 24">
              <a:extLst>
                <a:ext uri="{FF2B5EF4-FFF2-40B4-BE49-F238E27FC236}">
                  <a16:creationId xmlns:a16="http://schemas.microsoft.com/office/drawing/2014/main" id="{9CC4B9F9-D9DD-9C31-C0DF-AD6955D1DDDD}"/>
                </a:ext>
              </a:extLst>
            </p:cNvPr>
            <p:cNvSpPr/>
            <p:nvPr/>
          </p:nvSpPr>
          <p:spPr>
            <a:xfrm rot="16200000">
              <a:off x="7241492" y="1676749"/>
              <a:ext cx="1679562" cy="1826841"/>
            </a:xfrm>
            <a:prstGeom prst="rtTriangle">
              <a:avLst/>
            </a:prstGeom>
            <a:solidFill>
              <a:srgbClr val="186FCE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dirty="0"/>
            </a:p>
          </p:txBody>
        </p:sp>
        <p:sp>
          <p:nvSpPr>
            <p:cNvPr id="23" name="직각 삼각형 22">
              <a:extLst>
                <a:ext uri="{FF2B5EF4-FFF2-40B4-BE49-F238E27FC236}">
                  <a16:creationId xmlns:a16="http://schemas.microsoft.com/office/drawing/2014/main" id="{E750513B-B088-8BC3-C731-55D6C54666EF}"/>
                </a:ext>
              </a:extLst>
            </p:cNvPr>
            <p:cNvSpPr/>
            <p:nvPr/>
          </p:nvSpPr>
          <p:spPr>
            <a:xfrm rot="10800000">
              <a:off x="7167851" y="7471615"/>
              <a:ext cx="1826841" cy="1674597"/>
            </a:xfrm>
            <a:prstGeom prst="rtTriangle">
              <a:avLst/>
            </a:prstGeom>
            <a:solidFill>
              <a:srgbClr val="5E97D7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dirty="0"/>
            </a:p>
          </p:txBody>
        </p:sp>
        <p:sp>
          <p:nvSpPr>
            <p:cNvPr id="16" name="직사각형 15">
              <a:extLst>
                <a:ext uri="{FF2B5EF4-FFF2-40B4-BE49-F238E27FC236}">
                  <a16:creationId xmlns:a16="http://schemas.microsoft.com/office/drawing/2014/main" id="{8AE552C9-AECD-AD91-51DC-C423F2BC9D4D}"/>
                </a:ext>
              </a:extLst>
            </p:cNvPr>
            <p:cNvSpPr/>
            <p:nvPr/>
          </p:nvSpPr>
          <p:spPr>
            <a:xfrm>
              <a:off x="8994692" y="1750388"/>
              <a:ext cx="5496897" cy="7395824"/>
            </a:xfrm>
            <a:prstGeom prst="rect">
              <a:avLst/>
            </a:prstGeom>
            <a:gradFill flip="none" rotWithShape="1">
              <a:gsLst>
                <a:gs pos="9000">
                  <a:srgbClr val="186FCE"/>
                </a:gs>
                <a:gs pos="100000">
                  <a:schemeClr val="accent1">
                    <a:lumMod val="45000"/>
                    <a:lumOff val="55000"/>
                  </a:schemeClr>
                </a:gs>
              </a:gsLst>
              <a:lin ang="2700000" scaled="1"/>
              <a:tileRect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dirty="0"/>
            </a:p>
          </p:txBody>
        </p:sp>
        <p:sp>
          <p:nvSpPr>
            <p:cNvPr id="43" name="TextBox 42">
              <a:extLst>
                <a:ext uri="{FF2B5EF4-FFF2-40B4-BE49-F238E27FC236}">
                  <a16:creationId xmlns:a16="http://schemas.microsoft.com/office/drawing/2014/main" id="{261794CF-62A3-6DB6-C8A8-7044EFADD4A6}"/>
                </a:ext>
              </a:extLst>
            </p:cNvPr>
            <p:cNvSpPr txBox="1"/>
            <p:nvPr/>
          </p:nvSpPr>
          <p:spPr>
            <a:xfrm>
              <a:off x="9460388" y="2046357"/>
              <a:ext cx="4997179" cy="76944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ko-KR" altLang="en-US" sz="4400" dirty="0">
                  <a:solidFill>
                    <a:schemeClr val="bg1"/>
                  </a:solidFill>
                  <a:latin typeface="210 콤퓨타세탁 L" panose="02020603020101020101" pitchFamily="18" charset="-127"/>
                  <a:ea typeface="210 콤퓨타세탁 L" panose="02020603020101020101" pitchFamily="18" charset="-127"/>
                </a:rPr>
                <a:t>통합 자동화 시스템</a:t>
              </a:r>
            </a:p>
          </p:txBody>
        </p:sp>
        <p:sp>
          <p:nvSpPr>
            <p:cNvPr id="44" name="직사각형 43">
              <a:extLst>
                <a:ext uri="{FF2B5EF4-FFF2-40B4-BE49-F238E27FC236}">
                  <a16:creationId xmlns:a16="http://schemas.microsoft.com/office/drawing/2014/main" id="{F6B9A148-C69F-014F-DE09-644BC715DE38}"/>
                </a:ext>
              </a:extLst>
            </p:cNvPr>
            <p:cNvSpPr/>
            <p:nvPr/>
          </p:nvSpPr>
          <p:spPr>
            <a:xfrm>
              <a:off x="9106158" y="3050212"/>
              <a:ext cx="5196365" cy="5903288"/>
            </a:xfrm>
            <a:prstGeom prst="rect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dirty="0"/>
            </a:p>
          </p:txBody>
        </p:sp>
        <p:sp>
          <p:nvSpPr>
            <p:cNvPr id="45" name="TextBox 44">
              <a:extLst>
                <a:ext uri="{FF2B5EF4-FFF2-40B4-BE49-F238E27FC236}">
                  <a16:creationId xmlns:a16="http://schemas.microsoft.com/office/drawing/2014/main" id="{06B63B73-A074-F12A-9A2C-3A7DD41A9177}"/>
                </a:ext>
              </a:extLst>
            </p:cNvPr>
            <p:cNvSpPr txBox="1"/>
            <p:nvPr/>
          </p:nvSpPr>
          <p:spPr>
            <a:xfrm>
              <a:off x="9506058" y="7946602"/>
              <a:ext cx="5411937" cy="55399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ko-KR" altLang="en-US" sz="3000" dirty="0">
                  <a:latin typeface="210 콤퓨타세탁 L" panose="02020603020101020101" pitchFamily="18" charset="-127"/>
                  <a:ea typeface="210 콤퓨타세탁 L" panose="02020603020101020101" pitchFamily="18" charset="-127"/>
                </a:rPr>
                <a:t>보안 위협 발생 후 자동 대응</a:t>
              </a:r>
            </a:p>
          </p:txBody>
        </p:sp>
        <p:cxnSp>
          <p:nvCxnSpPr>
            <p:cNvPr id="49" name="직선 연결선 48">
              <a:extLst>
                <a:ext uri="{FF2B5EF4-FFF2-40B4-BE49-F238E27FC236}">
                  <a16:creationId xmlns:a16="http://schemas.microsoft.com/office/drawing/2014/main" id="{68A0B3AC-3BDA-F16F-4E1F-C2C1C1FCEF8D}"/>
                </a:ext>
              </a:extLst>
            </p:cNvPr>
            <p:cNvCxnSpPr/>
            <p:nvPr/>
          </p:nvCxnSpPr>
          <p:spPr>
            <a:xfrm>
              <a:off x="9106158" y="4549489"/>
              <a:ext cx="5196365" cy="0"/>
            </a:xfrm>
            <a:prstGeom prst="line">
              <a:avLst/>
            </a:prstGeom>
            <a:ln w="19050">
              <a:prstDash val="sysDot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sp>
          <p:nvSpPr>
            <p:cNvPr id="50" name="TextBox 49">
              <a:extLst>
                <a:ext uri="{FF2B5EF4-FFF2-40B4-BE49-F238E27FC236}">
                  <a16:creationId xmlns:a16="http://schemas.microsoft.com/office/drawing/2014/main" id="{339ADF33-4259-4977-1F58-87A532B38637}"/>
                </a:ext>
              </a:extLst>
            </p:cNvPr>
            <p:cNvSpPr txBox="1"/>
            <p:nvPr/>
          </p:nvSpPr>
          <p:spPr>
            <a:xfrm>
              <a:off x="9191918" y="5070973"/>
              <a:ext cx="5411937" cy="55399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ko-KR" altLang="en-US" sz="3000" dirty="0">
                  <a:latin typeface="210 콤퓨타세탁 L" panose="02020603020101020101" pitchFamily="18" charset="-127"/>
                  <a:ea typeface="210 콤퓨타세탁 L" panose="02020603020101020101" pitchFamily="18" charset="-127"/>
                </a:rPr>
                <a:t>관리자 개입 없이 즉각 위협 차단</a:t>
              </a:r>
            </a:p>
          </p:txBody>
        </p:sp>
        <p:sp>
          <p:nvSpPr>
            <p:cNvPr id="51" name="TextBox 50">
              <a:extLst>
                <a:ext uri="{FF2B5EF4-FFF2-40B4-BE49-F238E27FC236}">
                  <a16:creationId xmlns:a16="http://schemas.microsoft.com/office/drawing/2014/main" id="{BD17BE2C-D857-4E48-F851-D6F9437A0871}"/>
                </a:ext>
              </a:extLst>
            </p:cNvPr>
            <p:cNvSpPr txBox="1"/>
            <p:nvPr/>
          </p:nvSpPr>
          <p:spPr>
            <a:xfrm>
              <a:off x="9292855" y="6487423"/>
              <a:ext cx="5411937" cy="55399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ko-KR" altLang="en-US" sz="3000" dirty="0">
                  <a:latin typeface="210 콤퓨타세탁 L" panose="02020603020101020101" pitchFamily="18" charset="-127"/>
                  <a:ea typeface="210 콤퓨타세탁 L" panose="02020603020101020101" pitchFamily="18" charset="-127"/>
                </a:rPr>
                <a:t>수동 대비 평균 대응 시간 단축</a:t>
              </a:r>
            </a:p>
          </p:txBody>
        </p:sp>
        <p:sp>
          <p:nvSpPr>
            <p:cNvPr id="52" name="TextBox 51">
              <a:extLst>
                <a:ext uri="{FF2B5EF4-FFF2-40B4-BE49-F238E27FC236}">
                  <a16:creationId xmlns:a16="http://schemas.microsoft.com/office/drawing/2014/main" id="{68EFEC2A-1E7B-2283-D2E9-75BC0FE8C800}"/>
                </a:ext>
              </a:extLst>
            </p:cNvPr>
            <p:cNvSpPr txBox="1"/>
            <p:nvPr/>
          </p:nvSpPr>
          <p:spPr>
            <a:xfrm>
              <a:off x="9313806" y="3642236"/>
              <a:ext cx="5411937" cy="55399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ko-KR" altLang="en-US" sz="3000" dirty="0">
                  <a:latin typeface="210 콤퓨타세탁 L" panose="02020603020101020101" pitchFamily="18" charset="-127"/>
                  <a:ea typeface="210 콤퓨타세탁 L" panose="02020603020101020101" pitchFamily="18" charset="-127"/>
                </a:rPr>
                <a:t>템플릿 기반 자동 설정 및 배포</a:t>
              </a:r>
            </a:p>
          </p:txBody>
        </p:sp>
        <p:cxnSp>
          <p:nvCxnSpPr>
            <p:cNvPr id="53" name="직선 연결선 52">
              <a:extLst>
                <a:ext uri="{FF2B5EF4-FFF2-40B4-BE49-F238E27FC236}">
                  <a16:creationId xmlns:a16="http://schemas.microsoft.com/office/drawing/2014/main" id="{956342B1-6CAB-95E7-268A-BF2A8793DB60}"/>
                </a:ext>
              </a:extLst>
            </p:cNvPr>
            <p:cNvCxnSpPr>
              <a:cxnSpLocks/>
            </p:cNvCxnSpPr>
            <p:nvPr/>
          </p:nvCxnSpPr>
          <p:spPr>
            <a:xfrm>
              <a:off x="9144000" y="6019177"/>
              <a:ext cx="5158523" cy="0"/>
            </a:xfrm>
            <a:prstGeom prst="line">
              <a:avLst/>
            </a:prstGeom>
            <a:ln w="19050">
              <a:prstDash val="sysDot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54" name="직선 연결선 53">
              <a:extLst>
                <a:ext uri="{FF2B5EF4-FFF2-40B4-BE49-F238E27FC236}">
                  <a16:creationId xmlns:a16="http://schemas.microsoft.com/office/drawing/2014/main" id="{4C11B00B-A96B-F643-E61E-F6BB281BB210}"/>
                </a:ext>
              </a:extLst>
            </p:cNvPr>
            <p:cNvCxnSpPr/>
            <p:nvPr/>
          </p:nvCxnSpPr>
          <p:spPr>
            <a:xfrm>
              <a:off x="9110518" y="7471615"/>
              <a:ext cx="5196365" cy="0"/>
            </a:xfrm>
            <a:prstGeom prst="line">
              <a:avLst/>
            </a:prstGeom>
            <a:ln w="19050">
              <a:prstDash val="sysDot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58" name="그룹 57">
            <a:extLst>
              <a:ext uri="{FF2B5EF4-FFF2-40B4-BE49-F238E27FC236}">
                <a16:creationId xmlns:a16="http://schemas.microsoft.com/office/drawing/2014/main" id="{AB262C85-26CD-2CFE-84C9-60BEB08D9804}"/>
              </a:ext>
            </a:extLst>
          </p:cNvPr>
          <p:cNvGrpSpPr/>
          <p:nvPr/>
        </p:nvGrpSpPr>
        <p:grpSpPr>
          <a:xfrm>
            <a:off x="2951215" y="2180463"/>
            <a:ext cx="6199184" cy="6535674"/>
            <a:chOff x="3413465" y="2180463"/>
            <a:chExt cx="6199184" cy="6535674"/>
          </a:xfrm>
        </p:grpSpPr>
        <p:sp>
          <p:nvSpPr>
            <p:cNvPr id="2" name="직사각형 1">
              <a:extLst>
                <a:ext uri="{FF2B5EF4-FFF2-40B4-BE49-F238E27FC236}">
                  <a16:creationId xmlns:a16="http://schemas.microsoft.com/office/drawing/2014/main" id="{F6C6EE2F-26C2-1624-BD0D-AF8549FD03AB}"/>
                </a:ext>
              </a:extLst>
            </p:cNvPr>
            <p:cNvSpPr/>
            <p:nvPr/>
          </p:nvSpPr>
          <p:spPr>
            <a:xfrm>
              <a:off x="3923582" y="2180463"/>
              <a:ext cx="5071110" cy="6535674"/>
            </a:xfrm>
            <a:prstGeom prst="rect">
              <a:avLst/>
            </a:prstGeom>
            <a:gradFill flip="none" rotWithShape="1">
              <a:gsLst>
                <a:gs pos="100000">
                  <a:srgbClr val="5A5A5A">
                    <a:lumMod val="90000"/>
                    <a:lumOff val="10000"/>
                  </a:srgbClr>
                </a:gs>
                <a:gs pos="100000">
                  <a:schemeClr val="accent1">
                    <a:lumMod val="30000"/>
                    <a:lumOff val="70000"/>
                  </a:schemeClr>
                </a:gs>
              </a:gsLst>
              <a:lin ang="2700000" scaled="1"/>
              <a:tileRect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dirty="0"/>
            </a:p>
          </p:txBody>
        </p:sp>
        <p:sp>
          <p:nvSpPr>
            <p:cNvPr id="21" name="TextBox 20">
              <a:extLst>
                <a:ext uri="{FF2B5EF4-FFF2-40B4-BE49-F238E27FC236}">
                  <a16:creationId xmlns:a16="http://schemas.microsoft.com/office/drawing/2014/main" id="{CF20EC2C-C58F-22C0-6C3A-0ACC4C2EF58E}"/>
                </a:ext>
              </a:extLst>
            </p:cNvPr>
            <p:cNvSpPr txBox="1"/>
            <p:nvPr/>
          </p:nvSpPr>
          <p:spPr>
            <a:xfrm>
              <a:off x="4817486" y="2431077"/>
              <a:ext cx="3628571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ko-KR" altLang="en-US" sz="3600" dirty="0">
                  <a:solidFill>
                    <a:schemeClr val="bg1"/>
                  </a:solidFill>
                  <a:latin typeface="210 콤퓨타세탁 L" panose="02020603020101020101" pitchFamily="18" charset="-127"/>
                  <a:ea typeface="210 콤퓨타세탁 L" panose="02020603020101020101" pitchFamily="18" charset="-127"/>
                </a:rPr>
                <a:t>수동적 대응 방식</a:t>
              </a:r>
            </a:p>
          </p:txBody>
        </p:sp>
        <p:sp>
          <p:nvSpPr>
            <p:cNvPr id="26" name="직사각형 25">
              <a:extLst>
                <a:ext uri="{FF2B5EF4-FFF2-40B4-BE49-F238E27FC236}">
                  <a16:creationId xmlns:a16="http://schemas.microsoft.com/office/drawing/2014/main" id="{B9A020E2-D42C-84C5-638B-653C43E01CDB}"/>
                </a:ext>
              </a:extLst>
            </p:cNvPr>
            <p:cNvSpPr/>
            <p:nvPr/>
          </p:nvSpPr>
          <p:spPr>
            <a:xfrm>
              <a:off x="4019009" y="3262627"/>
              <a:ext cx="4897428" cy="5273985"/>
            </a:xfrm>
            <a:prstGeom prst="rect">
              <a:avLst/>
            </a:prstGeom>
            <a:solidFill>
              <a:schemeClr val="bg1"/>
            </a:solidFill>
            <a:ln>
              <a:noFill/>
              <a:prstDash val="sysDot"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dirty="0"/>
            </a:p>
          </p:txBody>
        </p:sp>
        <p:cxnSp>
          <p:nvCxnSpPr>
            <p:cNvPr id="31" name="직선 연결선 30">
              <a:extLst>
                <a:ext uri="{FF2B5EF4-FFF2-40B4-BE49-F238E27FC236}">
                  <a16:creationId xmlns:a16="http://schemas.microsoft.com/office/drawing/2014/main" id="{BD6D84F2-B753-8119-EA30-956DF2F20423}"/>
                </a:ext>
              </a:extLst>
            </p:cNvPr>
            <p:cNvCxnSpPr>
              <a:cxnSpLocks/>
            </p:cNvCxnSpPr>
            <p:nvPr/>
          </p:nvCxnSpPr>
          <p:spPr>
            <a:xfrm>
              <a:off x="3940803" y="5005776"/>
              <a:ext cx="4975634" cy="0"/>
            </a:xfrm>
            <a:prstGeom prst="line">
              <a:avLst/>
            </a:prstGeom>
            <a:ln w="9525" cap="flat" cmpd="sng" algn="ctr">
              <a:solidFill>
                <a:schemeClr val="dk1"/>
              </a:solidFill>
              <a:prstDash val="dash"/>
              <a:round/>
              <a:headEnd type="none" w="med" len="med"/>
              <a:tailEnd type="none" w="med" len="med"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tx1"/>
            </a:fontRef>
          </p:style>
        </p:cxnSp>
        <p:cxnSp>
          <p:nvCxnSpPr>
            <p:cNvPr id="32" name="직선 연결선 31">
              <a:extLst>
                <a:ext uri="{FF2B5EF4-FFF2-40B4-BE49-F238E27FC236}">
                  <a16:creationId xmlns:a16="http://schemas.microsoft.com/office/drawing/2014/main" id="{6883D666-E73A-B2EB-0A43-B7356DDE184D}"/>
                </a:ext>
              </a:extLst>
            </p:cNvPr>
            <p:cNvCxnSpPr>
              <a:cxnSpLocks/>
            </p:cNvCxnSpPr>
            <p:nvPr/>
          </p:nvCxnSpPr>
          <p:spPr>
            <a:xfrm>
              <a:off x="3940803" y="6658902"/>
              <a:ext cx="4975634" cy="0"/>
            </a:xfrm>
            <a:prstGeom prst="line">
              <a:avLst/>
            </a:prstGeom>
            <a:ln w="9525" cap="flat" cmpd="sng" algn="ctr">
              <a:solidFill>
                <a:schemeClr val="dk1"/>
              </a:solidFill>
              <a:prstDash val="dash"/>
              <a:round/>
              <a:headEnd type="none" w="med" len="med"/>
              <a:tailEnd type="none" w="med" len="med"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tx1"/>
            </a:fontRef>
          </p:style>
        </p:cxnSp>
        <p:sp>
          <p:nvSpPr>
            <p:cNvPr id="27" name="TextBox 26">
              <a:extLst>
                <a:ext uri="{FF2B5EF4-FFF2-40B4-BE49-F238E27FC236}">
                  <a16:creationId xmlns:a16="http://schemas.microsoft.com/office/drawing/2014/main" id="{8A8A143C-5E36-7B62-EC30-1FCFC2161CAD}"/>
                </a:ext>
              </a:extLst>
            </p:cNvPr>
            <p:cNvSpPr txBox="1"/>
            <p:nvPr/>
          </p:nvSpPr>
          <p:spPr>
            <a:xfrm>
              <a:off x="4335169" y="3917603"/>
              <a:ext cx="4593206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ko-KR" altLang="en-US" sz="2700" dirty="0">
                  <a:latin typeface="210 콤퓨타세탁 L" panose="02020603020101020101" pitchFamily="18" charset="-127"/>
                  <a:ea typeface="210 콤퓨타세탁 L" panose="02020603020101020101" pitchFamily="18" charset="-127"/>
                </a:rPr>
                <a:t>각 디바이스 별 개별 보안 설정</a:t>
              </a:r>
            </a:p>
          </p:txBody>
        </p:sp>
        <p:sp>
          <p:nvSpPr>
            <p:cNvPr id="28" name="TextBox 27">
              <a:extLst>
                <a:ext uri="{FF2B5EF4-FFF2-40B4-BE49-F238E27FC236}">
                  <a16:creationId xmlns:a16="http://schemas.microsoft.com/office/drawing/2014/main" id="{0BCC5804-AD8C-BEB6-A65B-1B20FFEB50D4}"/>
                </a:ext>
              </a:extLst>
            </p:cNvPr>
            <p:cNvSpPr txBox="1"/>
            <p:nvPr/>
          </p:nvSpPr>
          <p:spPr>
            <a:xfrm>
              <a:off x="4654372" y="5570729"/>
              <a:ext cx="4232872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ko-KR" altLang="en-US" sz="2700" dirty="0">
                  <a:latin typeface="210 콤퓨타세탁 L" panose="02020603020101020101" pitchFamily="18" charset="-127"/>
                  <a:ea typeface="210 콤퓨타세탁 L" panose="02020603020101020101" pitchFamily="18" charset="-127"/>
                </a:rPr>
                <a:t>관리자의 수동 개입 필요</a:t>
              </a:r>
            </a:p>
          </p:txBody>
        </p:sp>
        <p:sp>
          <p:nvSpPr>
            <p:cNvPr id="29" name="TextBox 28">
              <a:extLst>
                <a:ext uri="{FF2B5EF4-FFF2-40B4-BE49-F238E27FC236}">
                  <a16:creationId xmlns:a16="http://schemas.microsoft.com/office/drawing/2014/main" id="{CE55D237-361E-BB03-918F-6F6184416AA2}"/>
                </a:ext>
              </a:extLst>
            </p:cNvPr>
            <p:cNvSpPr txBox="1"/>
            <p:nvPr/>
          </p:nvSpPr>
          <p:spPr>
            <a:xfrm>
              <a:off x="3413465" y="7311267"/>
              <a:ext cx="6199184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ko-KR" altLang="en-US" sz="2700" dirty="0">
                  <a:latin typeface="210 콤퓨타세탁 L" panose="02020603020101020101" pitchFamily="18" charset="-127"/>
                  <a:ea typeface="210 콤퓨타세탁 L" panose="02020603020101020101" pitchFamily="18" charset="-127"/>
                </a:rPr>
                <a:t>대응 시간 지연으로 인한 피해 확산</a:t>
              </a:r>
            </a:p>
          </p:txBody>
        </p:sp>
      </p:grpSp>
      <p:grpSp>
        <p:nvGrpSpPr>
          <p:cNvPr id="60" name="그룹 59">
            <a:extLst>
              <a:ext uri="{FF2B5EF4-FFF2-40B4-BE49-F238E27FC236}">
                <a16:creationId xmlns:a16="http://schemas.microsoft.com/office/drawing/2014/main" id="{0016A4A2-171A-E9E7-4560-76A27C82EF8F}"/>
              </a:ext>
            </a:extLst>
          </p:cNvPr>
          <p:cNvGrpSpPr/>
          <p:nvPr/>
        </p:nvGrpSpPr>
        <p:grpSpPr>
          <a:xfrm>
            <a:off x="6705600" y="1770333"/>
            <a:ext cx="7772151" cy="7395824"/>
            <a:chOff x="7167851" y="1750388"/>
            <a:chExt cx="7772151" cy="7395824"/>
          </a:xfrm>
        </p:grpSpPr>
        <p:sp>
          <p:nvSpPr>
            <p:cNvPr id="61" name="직각 삼각형 60">
              <a:extLst>
                <a:ext uri="{FF2B5EF4-FFF2-40B4-BE49-F238E27FC236}">
                  <a16:creationId xmlns:a16="http://schemas.microsoft.com/office/drawing/2014/main" id="{5DA70C2A-676A-263C-2AC4-2CF29186BD52}"/>
                </a:ext>
              </a:extLst>
            </p:cNvPr>
            <p:cNvSpPr/>
            <p:nvPr/>
          </p:nvSpPr>
          <p:spPr>
            <a:xfrm rot="16200000">
              <a:off x="7241492" y="1676749"/>
              <a:ext cx="1679562" cy="1826841"/>
            </a:xfrm>
            <a:prstGeom prst="rtTriangle">
              <a:avLst/>
            </a:prstGeom>
            <a:solidFill>
              <a:srgbClr val="186FCE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dirty="0"/>
            </a:p>
          </p:txBody>
        </p:sp>
        <p:sp>
          <p:nvSpPr>
            <p:cNvPr id="62" name="직각 삼각형 61">
              <a:extLst>
                <a:ext uri="{FF2B5EF4-FFF2-40B4-BE49-F238E27FC236}">
                  <a16:creationId xmlns:a16="http://schemas.microsoft.com/office/drawing/2014/main" id="{C87885FA-1960-2124-2885-D65A2BE5722D}"/>
                </a:ext>
              </a:extLst>
            </p:cNvPr>
            <p:cNvSpPr/>
            <p:nvPr/>
          </p:nvSpPr>
          <p:spPr>
            <a:xfrm rot="10800000">
              <a:off x="7167851" y="7471615"/>
              <a:ext cx="1826841" cy="1674597"/>
            </a:xfrm>
            <a:prstGeom prst="rtTriangle">
              <a:avLst/>
            </a:prstGeom>
            <a:solidFill>
              <a:srgbClr val="5E97D7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dirty="0"/>
            </a:p>
          </p:txBody>
        </p:sp>
        <p:sp>
          <p:nvSpPr>
            <p:cNvPr id="63" name="직사각형 62">
              <a:extLst>
                <a:ext uri="{FF2B5EF4-FFF2-40B4-BE49-F238E27FC236}">
                  <a16:creationId xmlns:a16="http://schemas.microsoft.com/office/drawing/2014/main" id="{8658EC30-C51A-9C9A-302A-0A5527177AAA}"/>
                </a:ext>
              </a:extLst>
            </p:cNvPr>
            <p:cNvSpPr/>
            <p:nvPr/>
          </p:nvSpPr>
          <p:spPr>
            <a:xfrm>
              <a:off x="8994692" y="1750388"/>
              <a:ext cx="5496897" cy="7395824"/>
            </a:xfrm>
            <a:prstGeom prst="rect">
              <a:avLst/>
            </a:prstGeom>
            <a:gradFill flip="none" rotWithShape="1">
              <a:gsLst>
                <a:gs pos="9000">
                  <a:srgbClr val="186FCE"/>
                </a:gs>
                <a:gs pos="100000">
                  <a:schemeClr val="accent1">
                    <a:lumMod val="45000"/>
                    <a:lumOff val="55000"/>
                  </a:schemeClr>
                </a:gs>
              </a:gsLst>
              <a:lin ang="2700000" scaled="1"/>
              <a:tileRect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dirty="0"/>
            </a:p>
          </p:txBody>
        </p:sp>
        <p:sp>
          <p:nvSpPr>
            <p:cNvPr id="64" name="TextBox 63">
              <a:extLst>
                <a:ext uri="{FF2B5EF4-FFF2-40B4-BE49-F238E27FC236}">
                  <a16:creationId xmlns:a16="http://schemas.microsoft.com/office/drawing/2014/main" id="{04F8C98A-E55A-5B90-D177-4257B76442CB}"/>
                </a:ext>
              </a:extLst>
            </p:cNvPr>
            <p:cNvSpPr txBox="1"/>
            <p:nvPr/>
          </p:nvSpPr>
          <p:spPr>
            <a:xfrm>
              <a:off x="9292855" y="2046357"/>
              <a:ext cx="4997179" cy="76944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ko-KR" sz="4400" dirty="0">
                  <a:solidFill>
                    <a:schemeClr val="bg1"/>
                  </a:solidFill>
                  <a:latin typeface="210 콤퓨타세탁 L" panose="02020603020101020101" pitchFamily="18" charset="-127"/>
                  <a:ea typeface="210 콤퓨타세탁 L" panose="02020603020101020101" pitchFamily="18" charset="-127"/>
                </a:rPr>
                <a:t>AWS </a:t>
              </a:r>
              <a:r>
                <a:rPr lang="ko-KR" altLang="en-US" sz="4400" dirty="0">
                  <a:solidFill>
                    <a:schemeClr val="bg1"/>
                  </a:solidFill>
                  <a:latin typeface="210 콤퓨타세탁 L" panose="02020603020101020101" pitchFamily="18" charset="-127"/>
                  <a:ea typeface="210 콤퓨타세탁 L" panose="02020603020101020101" pitchFamily="18" charset="-127"/>
                </a:rPr>
                <a:t>클라우드 접근</a:t>
              </a:r>
            </a:p>
          </p:txBody>
        </p:sp>
        <p:sp>
          <p:nvSpPr>
            <p:cNvPr id="65" name="직사각형 64">
              <a:extLst>
                <a:ext uri="{FF2B5EF4-FFF2-40B4-BE49-F238E27FC236}">
                  <a16:creationId xmlns:a16="http://schemas.microsoft.com/office/drawing/2014/main" id="{B353F155-7BB2-010A-C721-35270313D59F}"/>
                </a:ext>
              </a:extLst>
            </p:cNvPr>
            <p:cNvSpPr/>
            <p:nvPr/>
          </p:nvSpPr>
          <p:spPr>
            <a:xfrm>
              <a:off x="9106158" y="3050212"/>
              <a:ext cx="5196365" cy="5903288"/>
            </a:xfrm>
            <a:prstGeom prst="rect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dirty="0"/>
            </a:p>
          </p:txBody>
        </p:sp>
        <p:sp>
          <p:nvSpPr>
            <p:cNvPr id="66" name="TextBox 65">
              <a:extLst>
                <a:ext uri="{FF2B5EF4-FFF2-40B4-BE49-F238E27FC236}">
                  <a16:creationId xmlns:a16="http://schemas.microsoft.com/office/drawing/2014/main" id="{7DED2C84-BCF2-5871-9174-602B26A23666}"/>
                </a:ext>
              </a:extLst>
            </p:cNvPr>
            <p:cNvSpPr txBox="1"/>
            <p:nvPr/>
          </p:nvSpPr>
          <p:spPr>
            <a:xfrm>
              <a:off x="9359309" y="7946602"/>
              <a:ext cx="5411937" cy="55399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ko-KR" altLang="en-US" sz="3000" dirty="0">
                  <a:latin typeface="210 콤퓨타세탁 L" panose="02020603020101020101" pitchFamily="18" charset="-127"/>
                  <a:ea typeface="210 콤퓨타세탁 L" panose="02020603020101020101" pitchFamily="18" charset="-127"/>
                </a:rPr>
                <a:t>단일 콘솔 디바이스 보안 관리</a:t>
              </a:r>
            </a:p>
          </p:txBody>
        </p:sp>
        <p:cxnSp>
          <p:nvCxnSpPr>
            <p:cNvPr id="67" name="직선 연결선 66">
              <a:extLst>
                <a:ext uri="{FF2B5EF4-FFF2-40B4-BE49-F238E27FC236}">
                  <a16:creationId xmlns:a16="http://schemas.microsoft.com/office/drawing/2014/main" id="{5CE2149A-980B-6742-DEC6-E65D2C39F6A7}"/>
                </a:ext>
              </a:extLst>
            </p:cNvPr>
            <p:cNvCxnSpPr/>
            <p:nvPr/>
          </p:nvCxnSpPr>
          <p:spPr>
            <a:xfrm>
              <a:off x="9106158" y="4549489"/>
              <a:ext cx="5196365" cy="0"/>
            </a:xfrm>
            <a:prstGeom prst="line">
              <a:avLst/>
            </a:prstGeom>
            <a:ln w="19050">
              <a:prstDash val="sysDot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sp>
          <p:nvSpPr>
            <p:cNvPr id="68" name="TextBox 67">
              <a:extLst>
                <a:ext uri="{FF2B5EF4-FFF2-40B4-BE49-F238E27FC236}">
                  <a16:creationId xmlns:a16="http://schemas.microsoft.com/office/drawing/2014/main" id="{5851687C-5F38-3D40-E79B-71BB0242CB67}"/>
                </a:ext>
              </a:extLst>
            </p:cNvPr>
            <p:cNvSpPr txBox="1"/>
            <p:nvPr/>
          </p:nvSpPr>
          <p:spPr>
            <a:xfrm>
              <a:off x="9528065" y="5158530"/>
              <a:ext cx="5411937" cy="55399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ko-KR" altLang="en-US" sz="3000" dirty="0">
                  <a:latin typeface="210 콤퓨타세탁 L" panose="02020603020101020101" pitchFamily="18" charset="-127"/>
                  <a:ea typeface="210 콤퓨타세탁 L" panose="02020603020101020101" pitchFamily="18" charset="-127"/>
                </a:rPr>
                <a:t>일관된 보안 정책 자동 적용</a:t>
              </a:r>
            </a:p>
          </p:txBody>
        </p:sp>
        <p:sp>
          <p:nvSpPr>
            <p:cNvPr id="69" name="TextBox 68">
              <a:extLst>
                <a:ext uri="{FF2B5EF4-FFF2-40B4-BE49-F238E27FC236}">
                  <a16:creationId xmlns:a16="http://schemas.microsoft.com/office/drawing/2014/main" id="{C6D07186-B7DD-504C-A4FD-5B1B39FAE025}"/>
                </a:ext>
              </a:extLst>
            </p:cNvPr>
            <p:cNvSpPr txBox="1"/>
            <p:nvPr/>
          </p:nvSpPr>
          <p:spPr>
            <a:xfrm>
              <a:off x="9258930" y="6481415"/>
              <a:ext cx="5411937" cy="55399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ko-KR" sz="3000" dirty="0">
                  <a:latin typeface="210 콤퓨타세탁 L" panose="02020603020101020101" pitchFamily="18" charset="-127"/>
                  <a:ea typeface="210 콤퓨타세탁 L" panose="02020603020101020101" pitchFamily="18" charset="-127"/>
                </a:rPr>
                <a:t>CloudWatch </a:t>
              </a:r>
              <a:r>
                <a:rPr lang="ko-KR" altLang="en-US" sz="3000" dirty="0">
                  <a:latin typeface="210 콤퓨타세탁 L" panose="02020603020101020101" pitchFamily="18" charset="-127"/>
                  <a:ea typeface="210 콤퓨타세탁 L" panose="02020603020101020101" pitchFamily="18" charset="-127"/>
                </a:rPr>
                <a:t>통합 모니터링</a:t>
              </a:r>
            </a:p>
          </p:txBody>
        </p:sp>
        <p:sp>
          <p:nvSpPr>
            <p:cNvPr id="70" name="TextBox 69">
              <a:extLst>
                <a:ext uri="{FF2B5EF4-FFF2-40B4-BE49-F238E27FC236}">
                  <a16:creationId xmlns:a16="http://schemas.microsoft.com/office/drawing/2014/main" id="{6D3194C8-C68B-ACE7-8B5F-379DF7E95371}"/>
                </a:ext>
              </a:extLst>
            </p:cNvPr>
            <p:cNvSpPr txBox="1"/>
            <p:nvPr/>
          </p:nvSpPr>
          <p:spPr>
            <a:xfrm>
              <a:off x="9460389" y="3642236"/>
              <a:ext cx="5411937" cy="55399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ko-KR" sz="3000" dirty="0">
                  <a:latin typeface="210 콤퓨타세탁 L" panose="02020603020101020101" pitchFamily="18" charset="-127"/>
                  <a:ea typeface="210 콤퓨타세탁 L" panose="02020603020101020101" pitchFamily="18" charset="-127"/>
                </a:rPr>
                <a:t>IoT Policy</a:t>
              </a:r>
              <a:r>
                <a:rPr lang="ko-KR" altLang="en-US" sz="3000" dirty="0">
                  <a:latin typeface="210 콤퓨타세탁 L" panose="02020603020101020101" pitchFamily="18" charset="-127"/>
                  <a:ea typeface="210 콤퓨타세탁 L" panose="02020603020101020101" pitchFamily="18" charset="-127"/>
                </a:rPr>
                <a:t> 기반 정책 관리</a:t>
              </a:r>
            </a:p>
          </p:txBody>
        </p:sp>
        <p:cxnSp>
          <p:nvCxnSpPr>
            <p:cNvPr id="71" name="직선 연결선 70">
              <a:extLst>
                <a:ext uri="{FF2B5EF4-FFF2-40B4-BE49-F238E27FC236}">
                  <a16:creationId xmlns:a16="http://schemas.microsoft.com/office/drawing/2014/main" id="{FE836CA8-E71E-655A-ADD4-99E9B09BC87B}"/>
                </a:ext>
              </a:extLst>
            </p:cNvPr>
            <p:cNvCxnSpPr>
              <a:cxnSpLocks/>
            </p:cNvCxnSpPr>
            <p:nvPr/>
          </p:nvCxnSpPr>
          <p:spPr>
            <a:xfrm>
              <a:off x="9144000" y="6019177"/>
              <a:ext cx="5158523" cy="0"/>
            </a:xfrm>
            <a:prstGeom prst="line">
              <a:avLst/>
            </a:prstGeom>
            <a:ln w="19050">
              <a:prstDash val="sysDot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72" name="직선 연결선 71">
              <a:extLst>
                <a:ext uri="{FF2B5EF4-FFF2-40B4-BE49-F238E27FC236}">
                  <a16:creationId xmlns:a16="http://schemas.microsoft.com/office/drawing/2014/main" id="{44935E41-E736-5483-32C4-33DF5FDBBA17}"/>
                </a:ext>
              </a:extLst>
            </p:cNvPr>
            <p:cNvCxnSpPr/>
            <p:nvPr/>
          </p:nvCxnSpPr>
          <p:spPr>
            <a:xfrm>
              <a:off x="9110518" y="7471615"/>
              <a:ext cx="5196365" cy="0"/>
            </a:xfrm>
            <a:prstGeom prst="line">
              <a:avLst/>
            </a:prstGeom>
            <a:ln w="19050">
              <a:prstDash val="sysDot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73" name="그룹 72">
            <a:extLst>
              <a:ext uri="{FF2B5EF4-FFF2-40B4-BE49-F238E27FC236}">
                <a16:creationId xmlns:a16="http://schemas.microsoft.com/office/drawing/2014/main" id="{54CD31E4-DC05-33C7-CB2F-8733F432636B}"/>
              </a:ext>
            </a:extLst>
          </p:cNvPr>
          <p:cNvGrpSpPr/>
          <p:nvPr/>
        </p:nvGrpSpPr>
        <p:grpSpPr>
          <a:xfrm>
            <a:off x="2951214" y="2200408"/>
            <a:ext cx="6199184" cy="6535674"/>
            <a:chOff x="3413465" y="2180463"/>
            <a:chExt cx="6199184" cy="6535674"/>
          </a:xfrm>
        </p:grpSpPr>
        <p:sp>
          <p:nvSpPr>
            <p:cNvPr id="74" name="직사각형 73">
              <a:extLst>
                <a:ext uri="{FF2B5EF4-FFF2-40B4-BE49-F238E27FC236}">
                  <a16:creationId xmlns:a16="http://schemas.microsoft.com/office/drawing/2014/main" id="{87EB5124-E8C3-8AE3-6ADE-B676836B235D}"/>
                </a:ext>
              </a:extLst>
            </p:cNvPr>
            <p:cNvSpPr/>
            <p:nvPr/>
          </p:nvSpPr>
          <p:spPr>
            <a:xfrm>
              <a:off x="3923582" y="2180463"/>
              <a:ext cx="5071110" cy="6535674"/>
            </a:xfrm>
            <a:prstGeom prst="rect">
              <a:avLst/>
            </a:prstGeom>
            <a:gradFill flip="none" rotWithShape="1">
              <a:gsLst>
                <a:gs pos="100000">
                  <a:srgbClr val="5A5A5A">
                    <a:lumMod val="90000"/>
                    <a:lumOff val="10000"/>
                  </a:srgbClr>
                </a:gs>
                <a:gs pos="100000">
                  <a:schemeClr val="accent1">
                    <a:lumMod val="30000"/>
                    <a:lumOff val="70000"/>
                  </a:schemeClr>
                </a:gs>
              </a:gsLst>
              <a:lin ang="2700000" scaled="1"/>
              <a:tileRect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dirty="0"/>
            </a:p>
          </p:txBody>
        </p:sp>
        <p:sp>
          <p:nvSpPr>
            <p:cNvPr id="75" name="TextBox 74">
              <a:extLst>
                <a:ext uri="{FF2B5EF4-FFF2-40B4-BE49-F238E27FC236}">
                  <a16:creationId xmlns:a16="http://schemas.microsoft.com/office/drawing/2014/main" id="{1E20FA00-0AE9-6BD4-5B68-DA1B281A4838}"/>
                </a:ext>
              </a:extLst>
            </p:cNvPr>
            <p:cNvSpPr txBox="1"/>
            <p:nvPr/>
          </p:nvSpPr>
          <p:spPr>
            <a:xfrm>
              <a:off x="4817486" y="2431077"/>
              <a:ext cx="3628571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ko-KR" altLang="en-US" sz="3600" dirty="0">
                  <a:solidFill>
                    <a:schemeClr val="bg1"/>
                  </a:solidFill>
                  <a:latin typeface="210 콤퓨타세탁 L" panose="02020603020101020101" pitchFamily="18" charset="-127"/>
                  <a:ea typeface="210 콤퓨타세탁 L" panose="02020603020101020101" pitchFamily="18" charset="-127"/>
                </a:rPr>
                <a:t>분산된 보안 관리</a:t>
              </a:r>
            </a:p>
          </p:txBody>
        </p:sp>
        <p:sp>
          <p:nvSpPr>
            <p:cNvPr id="76" name="직사각형 75">
              <a:extLst>
                <a:ext uri="{FF2B5EF4-FFF2-40B4-BE49-F238E27FC236}">
                  <a16:creationId xmlns:a16="http://schemas.microsoft.com/office/drawing/2014/main" id="{14780074-6C09-8189-D0B6-C3CCB7D9B3FF}"/>
                </a:ext>
              </a:extLst>
            </p:cNvPr>
            <p:cNvSpPr/>
            <p:nvPr/>
          </p:nvSpPr>
          <p:spPr>
            <a:xfrm>
              <a:off x="4019009" y="3262627"/>
              <a:ext cx="4897428" cy="5273985"/>
            </a:xfrm>
            <a:prstGeom prst="rect">
              <a:avLst/>
            </a:prstGeom>
            <a:solidFill>
              <a:schemeClr val="bg1"/>
            </a:solidFill>
            <a:ln>
              <a:noFill/>
              <a:prstDash val="sysDot"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dirty="0"/>
            </a:p>
          </p:txBody>
        </p:sp>
        <p:cxnSp>
          <p:nvCxnSpPr>
            <p:cNvPr id="77" name="직선 연결선 76">
              <a:extLst>
                <a:ext uri="{FF2B5EF4-FFF2-40B4-BE49-F238E27FC236}">
                  <a16:creationId xmlns:a16="http://schemas.microsoft.com/office/drawing/2014/main" id="{E6330FE0-FF8F-CD9D-1804-C614E92BE4C8}"/>
                </a:ext>
              </a:extLst>
            </p:cNvPr>
            <p:cNvCxnSpPr>
              <a:cxnSpLocks/>
            </p:cNvCxnSpPr>
            <p:nvPr/>
          </p:nvCxnSpPr>
          <p:spPr>
            <a:xfrm>
              <a:off x="3940803" y="5005776"/>
              <a:ext cx="4975634" cy="0"/>
            </a:xfrm>
            <a:prstGeom prst="line">
              <a:avLst/>
            </a:prstGeom>
            <a:ln w="9525" cap="flat" cmpd="sng" algn="ctr">
              <a:solidFill>
                <a:schemeClr val="dk1"/>
              </a:solidFill>
              <a:prstDash val="dash"/>
              <a:round/>
              <a:headEnd type="none" w="med" len="med"/>
              <a:tailEnd type="none" w="med" len="med"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tx1"/>
            </a:fontRef>
          </p:style>
        </p:cxnSp>
        <p:cxnSp>
          <p:nvCxnSpPr>
            <p:cNvPr id="78" name="직선 연결선 77">
              <a:extLst>
                <a:ext uri="{FF2B5EF4-FFF2-40B4-BE49-F238E27FC236}">
                  <a16:creationId xmlns:a16="http://schemas.microsoft.com/office/drawing/2014/main" id="{F46DABBF-7D49-9BEB-99B1-3E2CAEDC3BA7}"/>
                </a:ext>
              </a:extLst>
            </p:cNvPr>
            <p:cNvCxnSpPr>
              <a:cxnSpLocks/>
            </p:cNvCxnSpPr>
            <p:nvPr/>
          </p:nvCxnSpPr>
          <p:spPr>
            <a:xfrm>
              <a:off x="3940803" y="6744477"/>
              <a:ext cx="4975634" cy="0"/>
            </a:xfrm>
            <a:prstGeom prst="line">
              <a:avLst/>
            </a:prstGeom>
            <a:ln w="9525" cap="flat" cmpd="sng" algn="ctr">
              <a:solidFill>
                <a:schemeClr val="dk1"/>
              </a:solidFill>
              <a:prstDash val="dash"/>
              <a:round/>
              <a:headEnd type="none" w="med" len="med"/>
              <a:tailEnd type="none" w="med" len="med"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tx1"/>
            </a:fontRef>
          </p:style>
        </p:cxnSp>
        <p:sp>
          <p:nvSpPr>
            <p:cNvPr id="79" name="TextBox 78">
              <a:extLst>
                <a:ext uri="{FF2B5EF4-FFF2-40B4-BE49-F238E27FC236}">
                  <a16:creationId xmlns:a16="http://schemas.microsoft.com/office/drawing/2014/main" id="{6B5802B8-469A-E6E5-FFC5-66F5D73D66AF}"/>
                </a:ext>
              </a:extLst>
            </p:cNvPr>
            <p:cNvSpPr txBox="1"/>
            <p:nvPr/>
          </p:nvSpPr>
          <p:spPr>
            <a:xfrm>
              <a:off x="4408461" y="3921529"/>
              <a:ext cx="4593206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ko-KR" altLang="en-US" sz="2700" dirty="0">
                  <a:latin typeface="210 콤퓨타세탁 L" panose="02020603020101020101" pitchFamily="18" charset="-127"/>
                  <a:ea typeface="210 콤퓨타세탁 L" panose="02020603020101020101" pitchFamily="18" charset="-127"/>
                </a:rPr>
                <a:t>보안 정책 업데이트 개별 적용</a:t>
              </a:r>
            </a:p>
          </p:txBody>
        </p:sp>
        <p:sp>
          <p:nvSpPr>
            <p:cNvPr id="80" name="TextBox 79">
              <a:extLst>
                <a:ext uri="{FF2B5EF4-FFF2-40B4-BE49-F238E27FC236}">
                  <a16:creationId xmlns:a16="http://schemas.microsoft.com/office/drawing/2014/main" id="{2D9B5803-FFB1-07D9-512A-9DF594E6F311}"/>
                </a:ext>
              </a:extLst>
            </p:cNvPr>
            <p:cNvSpPr txBox="1"/>
            <p:nvPr/>
          </p:nvSpPr>
          <p:spPr>
            <a:xfrm>
              <a:off x="4589165" y="5620862"/>
              <a:ext cx="4232872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ko-KR" altLang="en-US" sz="2700" dirty="0">
                  <a:latin typeface="210 콤퓨타세탁 L" panose="02020603020101020101" pitchFamily="18" charset="-127"/>
                  <a:ea typeface="210 콤퓨타세탁 L" panose="02020603020101020101" pitchFamily="18" charset="-127"/>
                </a:rPr>
                <a:t>일관성 없는 보안 정책 적용</a:t>
              </a:r>
            </a:p>
          </p:txBody>
        </p:sp>
        <p:sp>
          <p:nvSpPr>
            <p:cNvPr id="81" name="TextBox 80">
              <a:extLst>
                <a:ext uri="{FF2B5EF4-FFF2-40B4-BE49-F238E27FC236}">
                  <a16:creationId xmlns:a16="http://schemas.microsoft.com/office/drawing/2014/main" id="{A74C6FC0-6890-7AA9-FC2D-987FEC2B60FB}"/>
                </a:ext>
              </a:extLst>
            </p:cNvPr>
            <p:cNvSpPr txBox="1"/>
            <p:nvPr/>
          </p:nvSpPr>
          <p:spPr>
            <a:xfrm>
              <a:off x="3413465" y="7385374"/>
              <a:ext cx="6199184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ko-KR" altLang="en-US" sz="2700" dirty="0">
                  <a:latin typeface="210 콤퓨타세탁 L" panose="02020603020101020101" pitchFamily="18" charset="-127"/>
                  <a:ea typeface="210 콤퓨타세탁 L" panose="02020603020101020101" pitchFamily="18" charset="-127"/>
                </a:rPr>
                <a:t>통합 모니터링 부재</a:t>
              </a:r>
            </a:p>
          </p:txBody>
        </p:sp>
      </p:grpSp>
      <p:grpSp>
        <p:nvGrpSpPr>
          <p:cNvPr id="106" name="그룹 105">
            <a:extLst>
              <a:ext uri="{FF2B5EF4-FFF2-40B4-BE49-F238E27FC236}">
                <a16:creationId xmlns:a16="http://schemas.microsoft.com/office/drawing/2014/main" id="{8C7F352C-FA5D-DA99-5255-E7592EEEFBE4}"/>
              </a:ext>
            </a:extLst>
          </p:cNvPr>
          <p:cNvGrpSpPr/>
          <p:nvPr/>
        </p:nvGrpSpPr>
        <p:grpSpPr>
          <a:xfrm>
            <a:off x="6705600" y="1730443"/>
            <a:ext cx="7917285" cy="7395824"/>
            <a:chOff x="7167851" y="1750388"/>
            <a:chExt cx="7917285" cy="7395824"/>
          </a:xfrm>
        </p:grpSpPr>
        <p:sp>
          <p:nvSpPr>
            <p:cNvPr id="109" name="직사각형 108">
              <a:extLst>
                <a:ext uri="{FF2B5EF4-FFF2-40B4-BE49-F238E27FC236}">
                  <a16:creationId xmlns:a16="http://schemas.microsoft.com/office/drawing/2014/main" id="{5CB719D1-A235-854E-807E-359DED206A07}"/>
                </a:ext>
              </a:extLst>
            </p:cNvPr>
            <p:cNvSpPr/>
            <p:nvPr/>
          </p:nvSpPr>
          <p:spPr>
            <a:xfrm>
              <a:off x="8994692" y="1750388"/>
              <a:ext cx="5496897" cy="7395824"/>
            </a:xfrm>
            <a:prstGeom prst="rect">
              <a:avLst/>
            </a:prstGeom>
            <a:gradFill flip="none" rotWithShape="1">
              <a:gsLst>
                <a:gs pos="9000">
                  <a:srgbClr val="186FCE"/>
                </a:gs>
                <a:gs pos="100000">
                  <a:schemeClr val="accent1">
                    <a:lumMod val="45000"/>
                    <a:lumOff val="55000"/>
                  </a:schemeClr>
                </a:gs>
              </a:gsLst>
              <a:lin ang="2700000" scaled="1"/>
              <a:tileRect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dirty="0"/>
            </a:p>
          </p:txBody>
        </p:sp>
        <p:sp>
          <p:nvSpPr>
            <p:cNvPr id="107" name="직각 삼각형 106">
              <a:extLst>
                <a:ext uri="{FF2B5EF4-FFF2-40B4-BE49-F238E27FC236}">
                  <a16:creationId xmlns:a16="http://schemas.microsoft.com/office/drawing/2014/main" id="{016C7CD4-3C59-5166-ED88-92F3A465C5E9}"/>
                </a:ext>
              </a:extLst>
            </p:cNvPr>
            <p:cNvSpPr/>
            <p:nvPr/>
          </p:nvSpPr>
          <p:spPr>
            <a:xfrm rot="16200000">
              <a:off x="7241492" y="1676749"/>
              <a:ext cx="1679562" cy="1826841"/>
            </a:xfrm>
            <a:prstGeom prst="rtTriangle">
              <a:avLst/>
            </a:prstGeom>
            <a:solidFill>
              <a:srgbClr val="186FCE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dirty="0"/>
            </a:p>
          </p:txBody>
        </p:sp>
        <p:sp>
          <p:nvSpPr>
            <p:cNvPr id="108" name="직각 삼각형 107">
              <a:extLst>
                <a:ext uri="{FF2B5EF4-FFF2-40B4-BE49-F238E27FC236}">
                  <a16:creationId xmlns:a16="http://schemas.microsoft.com/office/drawing/2014/main" id="{AE5AA377-DC60-25E6-7AC7-2ACC0D02E760}"/>
                </a:ext>
              </a:extLst>
            </p:cNvPr>
            <p:cNvSpPr/>
            <p:nvPr/>
          </p:nvSpPr>
          <p:spPr>
            <a:xfrm rot="10800000">
              <a:off x="7167851" y="7471615"/>
              <a:ext cx="1826841" cy="1674597"/>
            </a:xfrm>
            <a:prstGeom prst="rtTriangle">
              <a:avLst/>
            </a:prstGeom>
            <a:solidFill>
              <a:srgbClr val="5E97D7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dirty="0"/>
            </a:p>
          </p:txBody>
        </p:sp>
        <p:sp>
          <p:nvSpPr>
            <p:cNvPr id="110" name="TextBox 109">
              <a:extLst>
                <a:ext uri="{FF2B5EF4-FFF2-40B4-BE49-F238E27FC236}">
                  <a16:creationId xmlns:a16="http://schemas.microsoft.com/office/drawing/2014/main" id="{4844C878-0FF7-00BD-670F-4EDF8387E467}"/>
                </a:ext>
              </a:extLst>
            </p:cNvPr>
            <p:cNvSpPr txBox="1"/>
            <p:nvPr/>
          </p:nvSpPr>
          <p:spPr>
            <a:xfrm>
              <a:off x="9162226" y="2046357"/>
              <a:ext cx="5196365" cy="76944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ko-KR" altLang="en-US" sz="4400" dirty="0">
                  <a:solidFill>
                    <a:schemeClr val="bg1"/>
                  </a:solidFill>
                  <a:latin typeface="210 콤퓨타세탁 L" panose="02020603020101020101" pitchFamily="18" charset="-127"/>
                  <a:ea typeface="210 콤퓨타세탁 L" panose="02020603020101020101" pitchFamily="18" charset="-127"/>
                </a:rPr>
                <a:t>실시간 통합 대시보드</a:t>
              </a:r>
            </a:p>
          </p:txBody>
        </p:sp>
        <p:sp>
          <p:nvSpPr>
            <p:cNvPr id="111" name="직사각형 110">
              <a:extLst>
                <a:ext uri="{FF2B5EF4-FFF2-40B4-BE49-F238E27FC236}">
                  <a16:creationId xmlns:a16="http://schemas.microsoft.com/office/drawing/2014/main" id="{CE91764B-83B8-6F38-DE8A-F0A19C210686}"/>
                </a:ext>
              </a:extLst>
            </p:cNvPr>
            <p:cNvSpPr/>
            <p:nvPr/>
          </p:nvSpPr>
          <p:spPr>
            <a:xfrm>
              <a:off x="9106158" y="3050212"/>
              <a:ext cx="5196365" cy="5903288"/>
            </a:xfrm>
            <a:prstGeom prst="rect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dirty="0"/>
            </a:p>
          </p:txBody>
        </p:sp>
        <p:sp>
          <p:nvSpPr>
            <p:cNvPr id="112" name="TextBox 111">
              <a:extLst>
                <a:ext uri="{FF2B5EF4-FFF2-40B4-BE49-F238E27FC236}">
                  <a16:creationId xmlns:a16="http://schemas.microsoft.com/office/drawing/2014/main" id="{A0A968AE-BC5D-9A16-66EC-BA0065F72736}"/>
                </a:ext>
              </a:extLst>
            </p:cNvPr>
            <p:cNvSpPr txBox="1"/>
            <p:nvPr/>
          </p:nvSpPr>
          <p:spPr>
            <a:xfrm>
              <a:off x="8987607" y="7728763"/>
              <a:ext cx="5433465" cy="98488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ko-KR" altLang="en-US" sz="2900" dirty="0">
                  <a:latin typeface="210 콤퓨타세탁 L" panose="02020603020101020101" pitchFamily="18" charset="-127"/>
                  <a:ea typeface="210 콤퓨타세탁 L" panose="02020603020101020101" pitchFamily="18" charset="-127"/>
                </a:rPr>
                <a:t>단일 대시보드에서 </a:t>
              </a:r>
              <a:endParaRPr lang="en-US" altLang="ko-KR" sz="2900" dirty="0">
                <a:latin typeface="210 콤퓨타세탁 L" panose="02020603020101020101" pitchFamily="18" charset="-127"/>
                <a:ea typeface="210 콤퓨타세탁 L" panose="02020603020101020101" pitchFamily="18" charset="-127"/>
              </a:endParaRPr>
            </a:p>
            <a:p>
              <a:pPr algn="ctr"/>
              <a:r>
                <a:rPr lang="ko-KR" altLang="en-US" sz="2900" dirty="0">
                  <a:latin typeface="210 콤퓨타세탁 L" panose="02020603020101020101" pitchFamily="18" charset="-127"/>
                  <a:ea typeface="210 콤퓨타세탁 L" panose="02020603020101020101" pitchFamily="18" charset="-127"/>
                </a:rPr>
                <a:t>모든 </a:t>
              </a:r>
              <a:r>
                <a:rPr lang="en-US" altLang="ko-KR" sz="2900" dirty="0">
                  <a:latin typeface="210 콤퓨타세탁 L" panose="02020603020101020101" pitchFamily="18" charset="-127"/>
                  <a:ea typeface="210 콤퓨타세탁 L" panose="02020603020101020101" pitchFamily="18" charset="-127"/>
                </a:rPr>
                <a:t>IoT </a:t>
              </a:r>
              <a:r>
                <a:rPr lang="ko-KR" altLang="en-US" sz="2900" dirty="0">
                  <a:latin typeface="210 콤퓨타세탁 L" panose="02020603020101020101" pitchFamily="18" charset="-127"/>
                  <a:ea typeface="210 콤퓨타세탁 L" panose="02020603020101020101" pitchFamily="18" charset="-127"/>
                </a:rPr>
                <a:t>디바이스 관제</a:t>
              </a:r>
            </a:p>
          </p:txBody>
        </p:sp>
        <p:cxnSp>
          <p:nvCxnSpPr>
            <p:cNvPr id="113" name="직선 연결선 112">
              <a:extLst>
                <a:ext uri="{FF2B5EF4-FFF2-40B4-BE49-F238E27FC236}">
                  <a16:creationId xmlns:a16="http://schemas.microsoft.com/office/drawing/2014/main" id="{7E90C294-5E77-05F1-6687-C824980A8C47}"/>
                </a:ext>
              </a:extLst>
            </p:cNvPr>
            <p:cNvCxnSpPr/>
            <p:nvPr/>
          </p:nvCxnSpPr>
          <p:spPr>
            <a:xfrm>
              <a:off x="9106158" y="4549489"/>
              <a:ext cx="5196365" cy="0"/>
            </a:xfrm>
            <a:prstGeom prst="line">
              <a:avLst/>
            </a:prstGeom>
            <a:ln w="19050">
              <a:prstDash val="sysDot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sp>
          <p:nvSpPr>
            <p:cNvPr id="114" name="TextBox 113">
              <a:extLst>
                <a:ext uri="{FF2B5EF4-FFF2-40B4-BE49-F238E27FC236}">
                  <a16:creationId xmlns:a16="http://schemas.microsoft.com/office/drawing/2014/main" id="{6ECC3138-C117-33B7-4317-1A2CE47E25E2}"/>
                </a:ext>
              </a:extLst>
            </p:cNvPr>
            <p:cNvSpPr txBox="1"/>
            <p:nvPr/>
          </p:nvSpPr>
          <p:spPr>
            <a:xfrm>
              <a:off x="9114147" y="5043404"/>
              <a:ext cx="5411937" cy="55399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ko-KR" sz="2900" dirty="0">
                  <a:latin typeface="210 콤퓨타세탁 L" panose="02020603020101020101" pitchFamily="18" charset="-127"/>
                  <a:ea typeface="210 콤퓨타세탁 L" panose="02020603020101020101" pitchFamily="18" charset="-127"/>
                </a:rPr>
                <a:t>S3 + Athena </a:t>
              </a:r>
              <a:r>
                <a:rPr lang="ko-KR" altLang="en-US" sz="2900" dirty="0">
                  <a:latin typeface="210 콤퓨타세탁 L" panose="02020603020101020101" pitchFamily="18" charset="-127"/>
                  <a:ea typeface="210 콤퓨타세탁 L" panose="02020603020101020101" pitchFamily="18" charset="-127"/>
                </a:rPr>
                <a:t>기반 데이터 분석</a:t>
              </a:r>
            </a:p>
          </p:txBody>
        </p:sp>
        <p:sp>
          <p:nvSpPr>
            <p:cNvPr id="115" name="TextBox 114">
              <a:extLst>
                <a:ext uri="{FF2B5EF4-FFF2-40B4-BE49-F238E27FC236}">
                  <a16:creationId xmlns:a16="http://schemas.microsoft.com/office/drawing/2014/main" id="{278D979D-E4BA-7BE6-F9CF-3CF32FCF66BD}"/>
                </a:ext>
              </a:extLst>
            </p:cNvPr>
            <p:cNvSpPr txBox="1"/>
            <p:nvPr/>
          </p:nvSpPr>
          <p:spPr>
            <a:xfrm>
              <a:off x="9258930" y="6471985"/>
              <a:ext cx="5411937" cy="55399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ko-KR" altLang="en-US" sz="2900" dirty="0">
                  <a:latin typeface="210 콤퓨타세탁 L" panose="02020603020101020101" pitchFamily="18" charset="-127"/>
                  <a:ea typeface="210 콤퓨타세탁 L" panose="02020603020101020101" pitchFamily="18" charset="-127"/>
                </a:rPr>
                <a:t>실시간 모니터링</a:t>
              </a:r>
              <a:r>
                <a:rPr lang="en-US" altLang="ko-KR" sz="2900" dirty="0">
                  <a:latin typeface="210 콤퓨타세탁 L" panose="02020603020101020101" pitchFamily="18" charset="-127"/>
                  <a:ea typeface="210 콤퓨타세탁 L" panose="02020603020101020101" pitchFamily="18" charset="-127"/>
                </a:rPr>
                <a:t>, </a:t>
              </a:r>
              <a:r>
                <a:rPr lang="ko-KR" altLang="en-US" sz="2900" dirty="0">
                  <a:latin typeface="210 콤퓨타세탁 L" panose="02020603020101020101" pitchFamily="18" charset="-127"/>
                  <a:ea typeface="210 콤퓨타세탁 L" panose="02020603020101020101" pitchFamily="18" charset="-127"/>
                </a:rPr>
                <a:t>히스토리 분석</a:t>
              </a:r>
            </a:p>
          </p:txBody>
        </p:sp>
        <p:sp>
          <p:nvSpPr>
            <p:cNvPr id="116" name="TextBox 115">
              <a:extLst>
                <a:ext uri="{FF2B5EF4-FFF2-40B4-BE49-F238E27FC236}">
                  <a16:creationId xmlns:a16="http://schemas.microsoft.com/office/drawing/2014/main" id="{967547E1-B779-8C7C-7997-8332A0E810F8}"/>
                </a:ext>
              </a:extLst>
            </p:cNvPr>
            <p:cNvSpPr txBox="1"/>
            <p:nvPr/>
          </p:nvSpPr>
          <p:spPr>
            <a:xfrm>
              <a:off x="9673199" y="3524370"/>
              <a:ext cx="5411937" cy="55399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ko-KR" sz="2900" dirty="0">
                  <a:latin typeface="210 콤퓨타세탁 L" panose="02020603020101020101" pitchFamily="18" charset="-127"/>
                  <a:ea typeface="210 콤퓨타세탁 L" panose="02020603020101020101" pitchFamily="18" charset="-127"/>
                </a:rPr>
                <a:t>Grafana</a:t>
              </a:r>
              <a:r>
                <a:rPr lang="ko-KR" altLang="en-US" sz="2900" dirty="0">
                  <a:latin typeface="210 콤퓨타세탁 L" panose="02020603020101020101" pitchFamily="18" charset="-127"/>
                  <a:ea typeface="210 콤퓨타세탁 L" panose="02020603020101020101" pitchFamily="18" charset="-127"/>
                </a:rPr>
                <a:t>를 통한 시각화</a:t>
              </a:r>
            </a:p>
          </p:txBody>
        </p:sp>
        <p:cxnSp>
          <p:nvCxnSpPr>
            <p:cNvPr id="117" name="직선 연결선 116">
              <a:extLst>
                <a:ext uri="{FF2B5EF4-FFF2-40B4-BE49-F238E27FC236}">
                  <a16:creationId xmlns:a16="http://schemas.microsoft.com/office/drawing/2014/main" id="{D7F4AD59-8A6F-1F2F-A26E-9561AD239108}"/>
                </a:ext>
              </a:extLst>
            </p:cNvPr>
            <p:cNvCxnSpPr>
              <a:cxnSpLocks/>
            </p:cNvCxnSpPr>
            <p:nvPr/>
          </p:nvCxnSpPr>
          <p:spPr>
            <a:xfrm>
              <a:off x="9144000" y="6019177"/>
              <a:ext cx="5158523" cy="0"/>
            </a:xfrm>
            <a:prstGeom prst="line">
              <a:avLst/>
            </a:prstGeom>
            <a:ln w="19050">
              <a:prstDash val="sysDot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18" name="직선 연결선 117">
              <a:extLst>
                <a:ext uri="{FF2B5EF4-FFF2-40B4-BE49-F238E27FC236}">
                  <a16:creationId xmlns:a16="http://schemas.microsoft.com/office/drawing/2014/main" id="{47B70325-9B91-92F9-C779-7CE21774C503}"/>
                </a:ext>
              </a:extLst>
            </p:cNvPr>
            <p:cNvCxnSpPr/>
            <p:nvPr/>
          </p:nvCxnSpPr>
          <p:spPr>
            <a:xfrm>
              <a:off x="9110518" y="7471615"/>
              <a:ext cx="5196365" cy="0"/>
            </a:xfrm>
            <a:prstGeom prst="line">
              <a:avLst/>
            </a:prstGeom>
            <a:ln w="19050">
              <a:prstDash val="sysDot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119" name="그룹 118">
            <a:extLst>
              <a:ext uri="{FF2B5EF4-FFF2-40B4-BE49-F238E27FC236}">
                <a16:creationId xmlns:a16="http://schemas.microsoft.com/office/drawing/2014/main" id="{8CDCFA33-E20A-F9B8-01B9-0017EF331575}"/>
              </a:ext>
            </a:extLst>
          </p:cNvPr>
          <p:cNvGrpSpPr/>
          <p:nvPr/>
        </p:nvGrpSpPr>
        <p:grpSpPr>
          <a:xfrm>
            <a:off x="2922185" y="2160518"/>
            <a:ext cx="6199184" cy="6535674"/>
            <a:chOff x="3384436" y="2180463"/>
            <a:chExt cx="6199184" cy="6535674"/>
          </a:xfrm>
        </p:grpSpPr>
        <p:sp>
          <p:nvSpPr>
            <p:cNvPr id="120" name="직사각형 119">
              <a:extLst>
                <a:ext uri="{FF2B5EF4-FFF2-40B4-BE49-F238E27FC236}">
                  <a16:creationId xmlns:a16="http://schemas.microsoft.com/office/drawing/2014/main" id="{BD35A19E-059C-2A00-2FC0-DEEB3B03CC60}"/>
                </a:ext>
              </a:extLst>
            </p:cNvPr>
            <p:cNvSpPr/>
            <p:nvPr/>
          </p:nvSpPr>
          <p:spPr>
            <a:xfrm>
              <a:off x="3923582" y="2180463"/>
              <a:ext cx="5071110" cy="6535674"/>
            </a:xfrm>
            <a:prstGeom prst="rect">
              <a:avLst/>
            </a:prstGeom>
            <a:gradFill flip="none" rotWithShape="1">
              <a:gsLst>
                <a:gs pos="100000">
                  <a:srgbClr val="5A5A5A">
                    <a:lumMod val="90000"/>
                    <a:lumOff val="10000"/>
                  </a:srgbClr>
                </a:gs>
                <a:gs pos="100000">
                  <a:schemeClr val="accent1">
                    <a:lumMod val="30000"/>
                    <a:lumOff val="70000"/>
                  </a:schemeClr>
                </a:gs>
              </a:gsLst>
              <a:lin ang="2700000" scaled="1"/>
              <a:tileRect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dirty="0"/>
            </a:p>
          </p:txBody>
        </p:sp>
        <p:sp>
          <p:nvSpPr>
            <p:cNvPr id="121" name="TextBox 120">
              <a:extLst>
                <a:ext uri="{FF2B5EF4-FFF2-40B4-BE49-F238E27FC236}">
                  <a16:creationId xmlns:a16="http://schemas.microsoft.com/office/drawing/2014/main" id="{BC729481-1DF5-6FA1-8B2F-3B3F2E8D0491}"/>
                </a:ext>
              </a:extLst>
            </p:cNvPr>
            <p:cNvSpPr txBox="1"/>
            <p:nvPr/>
          </p:nvSpPr>
          <p:spPr>
            <a:xfrm>
              <a:off x="5041692" y="2431077"/>
              <a:ext cx="3628571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ko-KR" altLang="en-US" sz="3600" dirty="0">
                  <a:solidFill>
                    <a:schemeClr val="bg1"/>
                  </a:solidFill>
                  <a:latin typeface="210 콤퓨타세탁 L" panose="02020603020101020101" pitchFamily="18" charset="-127"/>
                  <a:ea typeface="210 콤퓨타세탁 L" panose="02020603020101020101" pitchFamily="18" charset="-127"/>
                </a:rPr>
                <a:t>제한적 가시성</a:t>
              </a:r>
            </a:p>
          </p:txBody>
        </p:sp>
        <p:sp>
          <p:nvSpPr>
            <p:cNvPr id="122" name="직사각형 121">
              <a:extLst>
                <a:ext uri="{FF2B5EF4-FFF2-40B4-BE49-F238E27FC236}">
                  <a16:creationId xmlns:a16="http://schemas.microsoft.com/office/drawing/2014/main" id="{5997F682-CD0E-0527-5319-79399FC80D41}"/>
                </a:ext>
              </a:extLst>
            </p:cNvPr>
            <p:cNvSpPr/>
            <p:nvPr/>
          </p:nvSpPr>
          <p:spPr>
            <a:xfrm>
              <a:off x="4019009" y="3262627"/>
              <a:ext cx="4871192" cy="5273985"/>
            </a:xfrm>
            <a:prstGeom prst="rect">
              <a:avLst/>
            </a:prstGeom>
            <a:solidFill>
              <a:schemeClr val="bg1"/>
            </a:solidFill>
            <a:ln>
              <a:noFill/>
              <a:prstDash val="sysDot"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dirty="0"/>
            </a:p>
          </p:txBody>
        </p:sp>
        <p:cxnSp>
          <p:nvCxnSpPr>
            <p:cNvPr id="123" name="직선 연결선 122">
              <a:extLst>
                <a:ext uri="{FF2B5EF4-FFF2-40B4-BE49-F238E27FC236}">
                  <a16:creationId xmlns:a16="http://schemas.microsoft.com/office/drawing/2014/main" id="{5E676995-DDA4-B7F7-83E2-6FF92602F9D2}"/>
                </a:ext>
              </a:extLst>
            </p:cNvPr>
            <p:cNvCxnSpPr>
              <a:cxnSpLocks/>
            </p:cNvCxnSpPr>
            <p:nvPr/>
          </p:nvCxnSpPr>
          <p:spPr>
            <a:xfrm>
              <a:off x="3940803" y="5005776"/>
              <a:ext cx="4975634" cy="0"/>
            </a:xfrm>
            <a:prstGeom prst="line">
              <a:avLst/>
            </a:prstGeom>
            <a:ln w="9525" cap="flat" cmpd="sng" algn="ctr">
              <a:solidFill>
                <a:schemeClr val="dk1"/>
              </a:solidFill>
              <a:prstDash val="dash"/>
              <a:round/>
              <a:headEnd type="none" w="med" len="med"/>
              <a:tailEnd type="none" w="med" len="med"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tx1"/>
            </a:fontRef>
          </p:style>
        </p:cxnSp>
        <p:cxnSp>
          <p:nvCxnSpPr>
            <p:cNvPr id="124" name="직선 연결선 123">
              <a:extLst>
                <a:ext uri="{FF2B5EF4-FFF2-40B4-BE49-F238E27FC236}">
                  <a16:creationId xmlns:a16="http://schemas.microsoft.com/office/drawing/2014/main" id="{9B100B36-417E-AADF-FC51-C2837F643E1A}"/>
                </a:ext>
              </a:extLst>
            </p:cNvPr>
            <p:cNvCxnSpPr>
              <a:cxnSpLocks/>
            </p:cNvCxnSpPr>
            <p:nvPr/>
          </p:nvCxnSpPr>
          <p:spPr>
            <a:xfrm>
              <a:off x="3940803" y="6744477"/>
              <a:ext cx="4975634" cy="0"/>
            </a:xfrm>
            <a:prstGeom prst="line">
              <a:avLst/>
            </a:prstGeom>
            <a:ln w="9525" cap="flat" cmpd="sng" algn="ctr">
              <a:solidFill>
                <a:schemeClr val="dk1"/>
              </a:solidFill>
              <a:prstDash val="dash"/>
              <a:round/>
              <a:headEnd type="none" w="med" len="med"/>
              <a:tailEnd type="none" w="med" len="med"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tx1"/>
            </a:fontRef>
          </p:style>
        </p:cxnSp>
        <p:sp>
          <p:nvSpPr>
            <p:cNvPr id="125" name="TextBox 124">
              <a:extLst>
                <a:ext uri="{FF2B5EF4-FFF2-40B4-BE49-F238E27FC236}">
                  <a16:creationId xmlns:a16="http://schemas.microsoft.com/office/drawing/2014/main" id="{240D8EA6-FE5C-EFBC-9DB6-32EA1E5D7117}"/>
                </a:ext>
              </a:extLst>
            </p:cNvPr>
            <p:cNvSpPr txBox="1"/>
            <p:nvPr/>
          </p:nvSpPr>
          <p:spPr>
            <a:xfrm>
              <a:off x="4654373" y="3921529"/>
              <a:ext cx="4593206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ko-KR" altLang="en-US" sz="2700" dirty="0">
                  <a:latin typeface="210 콤퓨타세탁 L" panose="02020603020101020101" pitchFamily="18" charset="-127"/>
                  <a:ea typeface="210 콤퓨타세탁 L" panose="02020603020101020101" pitchFamily="18" charset="-127"/>
                </a:rPr>
                <a:t>실시간 위협 탐지 어려움</a:t>
              </a:r>
            </a:p>
          </p:txBody>
        </p:sp>
        <p:sp>
          <p:nvSpPr>
            <p:cNvPr id="126" name="TextBox 125">
              <a:extLst>
                <a:ext uri="{FF2B5EF4-FFF2-40B4-BE49-F238E27FC236}">
                  <a16:creationId xmlns:a16="http://schemas.microsoft.com/office/drawing/2014/main" id="{7505AC8D-E947-64A6-4708-AF222A353F0B}"/>
                </a:ext>
              </a:extLst>
            </p:cNvPr>
            <p:cNvSpPr txBox="1"/>
            <p:nvPr/>
          </p:nvSpPr>
          <p:spPr>
            <a:xfrm>
              <a:off x="5019711" y="5678920"/>
              <a:ext cx="4232872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ko-KR" altLang="en-US" sz="2700" dirty="0">
                  <a:latin typeface="210 콤퓨타세탁 L" panose="02020603020101020101" pitchFamily="18" charset="-127"/>
                  <a:ea typeface="210 콤퓨타세탁 L" panose="02020603020101020101" pitchFamily="18" charset="-127"/>
                </a:rPr>
                <a:t>로그 분석의 복잡성</a:t>
              </a:r>
            </a:p>
          </p:txBody>
        </p:sp>
        <p:sp>
          <p:nvSpPr>
            <p:cNvPr id="127" name="TextBox 126">
              <a:extLst>
                <a:ext uri="{FF2B5EF4-FFF2-40B4-BE49-F238E27FC236}">
                  <a16:creationId xmlns:a16="http://schemas.microsoft.com/office/drawing/2014/main" id="{48DC67EE-8A50-9AA3-BB01-B6A3229C3CC5}"/>
                </a:ext>
              </a:extLst>
            </p:cNvPr>
            <p:cNvSpPr txBox="1"/>
            <p:nvPr/>
          </p:nvSpPr>
          <p:spPr>
            <a:xfrm>
              <a:off x="3384436" y="7455172"/>
              <a:ext cx="6199184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ko-KR" altLang="en-US" sz="2700" dirty="0">
                  <a:latin typeface="210 콤퓨타세탁 L" panose="02020603020101020101" pitchFamily="18" charset="-127"/>
                  <a:ea typeface="210 콤퓨타세탁 L" panose="02020603020101020101" pitchFamily="18" charset="-127"/>
                </a:rPr>
                <a:t>전체적인 보안 상황 파악 곤란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03740069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spd="slow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75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75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750"/>
                                        <p:tgtEl>
                                          <p:spTgt spid="1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750"/>
                                        <p:tgtEl>
                                          <p:spTgt spid="1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806B1F1-BDB4-139E-DCBD-C91B3EDE88C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>
            <a:extLst>
              <a:ext uri="{FF2B5EF4-FFF2-40B4-BE49-F238E27FC236}">
                <a16:creationId xmlns:a16="http://schemas.microsoft.com/office/drawing/2014/main" id="{63837A98-D45A-ED60-201A-316D226C8F78}"/>
              </a:ext>
            </a:extLst>
          </p:cNvPr>
          <p:cNvSpPr txBox="1"/>
          <p:nvPr/>
        </p:nvSpPr>
        <p:spPr>
          <a:xfrm>
            <a:off x="762000" y="419100"/>
            <a:ext cx="7772400" cy="100989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8499"/>
              </a:lnSpc>
            </a:pPr>
            <a:r>
              <a:rPr lang="ko-KR" altLang="en-US" sz="5000" spc="-254" dirty="0">
                <a:solidFill>
                  <a:srgbClr val="4F46E5"/>
                </a:solidFill>
                <a:latin typeface="210 콤퓨타세탁 L" panose="02020603020101020101" pitchFamily="18" charset="-127"/>
                <a:ea typeface="210 콤퓨타세탁 L" panose="02020603020101020101" pitchFamily="18" charset="-127"/>
                <a:cs typeface="210 콤퓨타세탁"/>
                <a:sym typeface="210 콤퓨타세탁"/>
              </a:rPr>
              <a:t>주제 선정 배경</a:t>
            </a:r>
            <a:r>
              <a:rPr lang="en-US" altLang="ko-KR" sz="5000" spc="-254" dirty="0">
                <a:solidFill>
                  <a:srgbClr val="4F46E5"/>
                </a:solidFill>
                <a:latin typeface="210 콤퓨타세탁 L" panose="02020603020101020101" pitchFamily="18" charset="-127"/>
                <a:ea typeface="210 콤퓨타세탁 L" panose="02020603020101020101" pitchFamily="18" charset="-127"/>
                <a:cs typeface="210 콤퓨타세탁"/>
                <a:sym typeface="210 콤퓨타세탁"/>
              </a:rPr>
              <a:t> - </a:t>
            </a:r>
            <a:r>
              <a:rPr lang="ko-KR" altLang="en-US" sz="5000" spc="-254" dirty="0">
                <a:solidFill>
                  <a:srgbClr val="4F46E5"/>
                </a:solidFill>
                <a:latin typeface="210 콤퓨타세탁 L" panose="02020603020101020101" pitchFamily="18" charset="-127"/>
                <a:ea typeface="210 콤퓨타세탁 L" panose="02020603020101020101" pitchFamily="18" charset="-127"/>
                <a:cs typeface="210 콤퓨타세탁"/>
                <a:sym typeface="210 콤퓨타세탁"/>
              </a:rPr>
              <a:t>피해사례 </a:t>
            </a:r>
            <a:r>
              <a:rPr lang="en-US" altLang="ko-KR" sz="5000" spc="-254" dirty="0">
                <a:solidFill>
                  <a:srgbClr val="4F46E5"/>
                </a:solidFill>
                <a:latin typeface="210 콤퓨타세탁 L" panose="02020603020101020101" pitchFamily="18" charset="-127"/>
                <a:ea typeface="210 콤퓨타세탁 L" panose="02020603020101020101" pitchFamily="18" charset="-127"/>
                <a:cs typeface="210 콤퓨타세탁"/>
                <a:sym typeface="210 콤퓨타세탁"/>
              </a:rPr>
              <a:t>1</a:t>
            </a:r>
            <a:endParaRPr lang="en-US" sz="5000" spc="-254" dirty="0">
              <a:solidFill>
                <a:srgbClr val="4F46E5"/>
              </a:solidFill>
              <a:latin typeface="210 콤퓨타세탁 L" panose="02020603020101020101" pitchFamily="18" charset="-127"/>
              <a:ea typeface="210 콤퓨타세탁 L" panose="02020603020101020101" pitchFamily="18" charset="-127"/>
              <a:cs typeface="210 콤퓨타세탁"/>
              <a:sym typeface="210 콤퓨타세탁"/>
            </a:endParaRPr>
          </a:p>
        </p:txBody>
      </p:sp>
      <p:pic>
        <p:nvPicPr>
          <p:cNvPr id="41" name="그림 40">
            <a:extLst>
              <a:ext uri="{FF2B5EF4-FFF2-40B4-BE49-F238E27FC236}">
                <a16:creationId xmlns:a16="http://schemas.microsoft.com/office/drawing/2014/main" id="{BB5CF61B-AAD7-7848-0E23-758CE878D41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0914" y="1694251"/>
            <a:ext cx="7257143" cy="8592749"/>
          </a:xfrm>
          <a:prstGeom prst="rect">
            <a:avLst/>
          </a:prstGeom>
        </p:spPr>
      </p:pic>
      <p:grpSp>
        <p:nvGrpSpPr>
          <p:cNvPr id="22" name="그룹 21">
            <a:extLst>
              <a:ext uri="{FF2B5EF4-FFF2-40B4-BE49-F238E27FC236}">
                <a16:creationId xmlns:a16="http://schemas.microsoft.com/office/drawing/2014/main" id="{C22CF5B1-517D-F5C8-98F6-3FA9B8F2C63D}"/>
              </a:ext>
            </a:extLst>
          </p:cNvPr>
          <p:cNvGrpSpPr/>
          <p:nvPr/>
        </p:nvGrpSpPr>
        <p:grpSpPr>
          <a:xfrm>
            <a:off x="8077200" y="876299"/>
            <a:ext cx="9753600" cy="9280088"/>
            <a:chOff x="7772400" y="32650"/>
            <a:chExt cx="9753600" cy="10367646"/>
          </a:xfrm>
        </p:grpSpPr>
        <p:sp>
          <p:nvSpPr>
            <p:cNvPr id="13" name="직사각형 12">
              <a:hlinkClick r:id="rId4" action="ppaction://hlinksldjump"/>
              <a:extLst>
                <a:ext uri="{FF2B5EF4-FFF2-40B4-BE49-F238E27FC236}">
                  <a16:creationId xmlns:a16="http://schemas.microsoft.com/office/drawing/2014/main" id="{7E12B3D6-F261-CF7A-9218-791EA35CCDA9}"/>
                </a:ext>
              </a:extLst>
            </p:cNvPr>
            <p:cNvSpPr/>
            <p:nvPr/>
          </p:nvSpPr>
          <p:spPr>
            <a:xfrm>
              <a:off x="7772400" y="32650"/>
              <a:ext cx="9753600" cy="10367645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ko-KR" altLang="en-US" dirty="0"/>
            </a:p>
          </p:txBody>
        </p:sp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803BEE60-BA55-BC44-DBE7-C1A669CE18A1}"/>
                </a:ext>
              </a:extLst>
            </p:cNvPr>
            <p:cNvSpPr txBox="1"/>
            <p:nvPr/>
          </p:nvSpPr>
          <p:spPr>
            <a:xfrm>
              <a:off x="8229600" y="967327"/>
              <a:ext cx="8839200" cy="461665"/>
            </a:xfrm>
            <a:prstGeom prst="rect">
              <a:avLst/>
            </a:prstGeom>
            <a:solidFill>
              <a:schemeClr val="bg1"/>
            </a:solidFill>
          </p:spPr>
          <p:txBody>
            <a:bodyPr wrap="square" rtlCol="0">
              <a:spAutoFit/>
            </a:bodyPr>
            <a:lstStyle/>
            <a:p>
              <a:r>
                <a:rPr lang="en-US" altLang="ko-KR" sz="2400" b="1" dirty="0">
                  <a:latin typeface="+mn-ea"/>
                </a:rPr>
                <a:t>IP</a:t>
              </a:r>
              <a:r>
                <a:rPr lang="ko-KR" altLang="en-US" sz="2400" b="1" dirty="0">
                  <a:latin typeface="+mn-ea"/>
                </a:rPr>
                <a:t>캠에 담긴 사생활 </a:t>
              </a:r>
              <a:r>
                <a:rPr lang="en-US" altLang="ko-KR" sz="2400" b="1" dirty="0">
                  <a:latin typeface="+mn-ea"/>
                </a:rPr>
                <a:t>180</a:t>
              </a:r>
              <a:r>
                <a:rPr lang="ko-KR" altLang="en-US" sz="2400" b="1" dirty="0">
                  <a:latin typeface="+mn-ea"/>
                </a:rPr>
                <a:t>여 건 무단 유출</a:t>
              </a:r>
              <a:r>
                <a:rPr lang="en-US" altLang="ko-KR" sz="2400" b="1" dirty="0">
                  <a:latin typeface="+mn-ea"/>
                </a:rPr>
                <a:t>…</a:t>
              </a:r>
              <a:r>
                <a:rPr lang="ko-KR" altLang="en-US" sz="2400" b="1" dirty="0">
                  <a:latin typeface="+mn-ea"/>
                </a:rPr>
                <a:t>불법 음란사이트 유포 </a:t>
              </a:r>
            </a:p>
          </p:txBody>
        </p:sp>
        <p:grpSp>
          <p:nvGrpSpPr>
            <p:cNvPr id="17" name="그룹 16">
              <a:extLst>
                <a:ext uri="{FF2B5EF4-FFF2-40B4-BE49-F238E27FC236}">
                  <a16:creationId xmlns:a16="http://schemas.microsoft.com/office/drawing/2014/main" id="{8B37D751-C01D-2945-E4C8-6C865C0B8750}"/>
                </a:ext>
              </a:extLst>
            </p:cNvPr>
            <p:cNvGrpSpPr/>
            <p:nvPr/>
          </p:nvGrpSpPr>
          <p:grpSpPr>
            <a:xfrm>
              <a:off x="9144000" y="32651"/>
              <a:ext cx="6858000" cy="788727"/>
              <a:chOff x="9144000" y="527662"/>
              <a:chExt cx="6858000" cy="788727"/>
            </a:xfrm>
          </p:grpSpPr>
          <p:pic>
            <p:nvPicPr>
              <p:cNvPr id="5" name="그림 4">
                <a:extLst>
                  <a:ext uri="{FF2B5EF4-FFF2-40B4-BE49-F238E27FC236}">
                    <a16:creationId xmlns:a16="http://schemas.microsoft.com/office/drawing/2014/main" id="{AA1410B1-7326-4742-4FD4-BD808F1E3F43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11048684" y="527662"/>
                <a:ext cx="3106373" cy="788727"/>
              </a:xfrm>
              <a:prstGeom prst="rect">
                <a:avLst/>
              </a:prstGeom>
            </p:spPr>
          </p:pic>
          <p:cxnSp>
            <p:nvCxnSpPr>
              <p:cNvPr id="15" name="직선 연결선 14">
                <a:extLst>
                  <a:ext uri="{FF2B5EF4-FFF2-40B4-BE49-F238E27FC236}">
                    <a16:creationId xmlns:a16="http://schemas.microsoft.com/office/drawing/2014/main" id="{8EB66DB0-1CF2-8E0B-702F-4B6BC09A6548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9144000" y="1316389"/>
                <a:ext cx="6858000" cy="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9" name="TextBox 8">
              <a:extLst>
                <a:ext uri="{FF2B5EF4-FFF2-40B4-BE49-F238E27FC236}">
                  <a16:creationId xmlns:a16="http://schemas.microsoft.com/office/drawing/2014/main" id="{921B0D13-AF0A-D58B-BBC4-1CE1B11BE910}"/>
                </a:ext>
              </a:extLst>
            </p:cNvPr>
            <p:cNvSpPr txBox="1"/>
            <p:nvPr/>
          </p:nvSpPr>
          <p:spPr>
            <a:xfrm>
              <a:off x="8229600" y="1604040"/>
              <a:ext cx="167640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ko-KR" altLang="en-US" b="1" dirty="0">
                  <a:solidFill>
                    <a:schemeClr val="tx2"/>
                  </a:solidFill>
                </a:rPr>
                <a:t>유영규 기자</a:t>
              </a:r>
            </a:p>
          </p:txBody>
        </p:sp>
        <p:sp>
          <p:nvSpPr>
            <p:cNvPr id="11" name="TextBox 10">
              <a:extLst>
                <a:ext uri="{FF2B5EF4-FFF2-40B4-BE49-F238E27FC236}">
                  <a16:creationId xmlns:a16="http://schemas.microsoft.com/office/drawing/2014/main" id="{4EBDF3FE-CD7A-149F-D5AF-A1546706B973}"/>
                </a:ext>
              </a:extLst>
            </p:cNvPr>
            <p:cNvSpPr txBox="1"/>
            <p:nvPr/>
          </p:nvSpPr>
          <p:spPr>
            <a:xfrm>
              <a:off x="9677400" y="1604039"/>
              <a:ext cx="243840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ko-KR" altLang="en-US" dirty="0"/>
                <a:t>작성 </a:t>
              </a:r>
              <a:r>
                <a:rPr lang="en-US" altLang="ko-KR" dirty="0"/>
                <a:t>2024.08.05 08:45</a:t>
              </a:r>
              <a:endParaRPr lang="ko-KR" altLang="en-US" dirty="0"/>
            </a:p>
          </p:txBody>
        </p:sp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6FA064D8-C573-7857-B108-6749F61C5307}"/>
                </a:ext>
              </a:extLst>
            </p:cNvPr>
            <p:cNvSpPr txBox="1"/>
            <p:nvPr/>
          </p:nvSpPr>
          <p:spPr>
            <a:xfrm>
              <a:off x="12097657" y="1604038"/>
              <a:ext cx="182880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ko-KR" altLang="en-US" dirty="0"/>
                <a:t>조회 </a:t>
              </a:r>
              <a:r>
                <a:rPr lang="en-US" altLang="ko-KR" dirty="0"/>
                <a:t>18,358</a:t>
              </a:r>
              <a:endParaRPr lang="ko-KR" altLang="en-US" dirty="0"/>
            </a:p>
          </p:txBody>
        </p:sp>
        <p:cxnSp>
          <p:nvCxnSpPr>
            <p:cNvPr id="19" name="직선 연결선 18">
              <a:extLst>
                <a:ext uri="{FF2B5EF4-FFF2-40B4-BE49-F238E27FC236}">
                  <a16:creationId xmlns:a16="http://schemas.microsoft.com/office/drawing/2014/main" id="{C1F936C3-A02D-E77C-6D4F-C6BFB260E16B}"/>
                </a:ext>
              </a:extLst>
            </p:cNvPr>
            <p:cNvCxnSpPr>
              <a:cxnSpLocks/>
            </p:cNvCxnSpPr>
            <p:nvPr/>
          </p:nvCxnSpPr>
          <p:spPr>
            <a:xfrm>
              <a:off x="7924800" y="2019300"/>
              <a:ext cx="9372600" cy="0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sp>
          <p:nvSpPr>
            <p:cNvPr id="21" name="TextBox 20">
              <a:extLst>
                <a:ext uri="{FF2B5EF4-FFF2-40B4-BE49-F238E27FC236}">
                  <a16:creationId xmlns:a16="http://schemas.microsoft.com/office/drawing/2014/main" id="{64DAF679-B86F-7776-5BBC-131CACF1226B}"/>
                </a:ext>
              </a:extLst>
            </p:cNvPr>
            <p:cNvSpPr txBox="1"/>
            <p:nvPr/>
          </p:nvSpPr>
          <p:spPr>
            <a:xfrm>
              <a:off x="8001000" y="2165191"/>
              <a:ext cx="9296400" cy="823510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ko-KR" altLang="en-US" sz="2150" dirty="0">
                  <a:latin typeface="+mn-ea"/>
                </a:rPr>
                <a:t>가정집 내부와 펜션 수영장 등에서 여성들의 사생활이 촬영된 </a:t>
              </a:r>
              <a:r>
                <a:rPr lang="en-US" altLang="ko-KR" sz="2150" dirty="0">
                  <a:latin typeface="+mn-ea"/>
                </a:rPr>
                <a:t>IP(</a:t>
              </a:r>
              <a:r>
                <a:rPr lang="ko-KR" altLang="en-US" sz="2150" dirty="0">
                  <a:latin typeface="+mn-ea"/>
                </a:rPr>
                <a:t>인터넷 프로토콜</a:t>
              </a:r>
              <a:r>
                <a:rPr lang="en-US" altLang="ko-KR" sz="2150" dirty="0">
                  <a:latin typeface="+mn-ea"/>
                </a:rPr>
                <a:t>) </a:t>
              </a:r>
              <a:r>
                <a:rPr lang="ko-KR" altLang="en-US" sz="2150" dirty="0">
                  <a:latin typeface="+mn-ea"/>
                </a:rPr>
                <a:t>카메라 영상 </a:t>
              </a:r>
              <a:r>
                <a:rPr lang="en-US" altLang="ko-KR" sz="2150" dirty="0">
                  <a:latin typeface="+mn-ea"/>
                </a:rPr>
                <a:t>180</a:t>
              </a:r>
              <a:r>
                <a:rPr lang="ko-KR" altLang="en-US" sz="2150" dirty="0">
                  <a:latin typeface="+mn-ea"/>
                </a:rPr>
                <a:t>여 건이 무단 유출돼 논란이 일고 있습니다</a:t>
              </a:r>
              <a:r>
                <a:rPr lang="en-US" altLang="ko-KR" sz="2150" dirty="0">
                  <a:latin typeface="+mn-ea"/>
                </a:rPr>
                <a:t>.</a:t>
              </a:r>
            </a:p>
            <a:p>
              <a:r>
                <a:rPr lang="en-US" altLang="ko-KR" sz="2150" dirty="0">
                  <a:latin typeface="+mn-ea"/>
                </a:rPr>
                <a:t> </a:t>
              </a:r>
            </a:p>
            <a:p>
              <a:r>
                <a:rPr lang="en-US" altLang="ko-KR" sz="2150" dirty="0">
                  <a:latin typeface="+mn-ea"/>
                </a:rPr>
                <a:t>3</a:t>
              </a:r>
              <a:r>
                <a:rPr lang="ko-KR" altLang="en-US" sz="2150" dirty="0">
                  <a:latin typeface="+mn-ea"/>
                </a:rPr>
                <a:t>일 언론 취재를 종합하면 지난달 초부터 국내외 불법 음란물 공유 사이트를 중심으로 이들 영상이 유포됐습니다</a:t>
              </a:r>
              <a:r>
                <a:rPr lang="en-US" altLang="ko-KR" sz="2150" dirty="0">
                  <a:latin typeface="+mn-ea"/>
                </a:rPr>
                <a:t>. </a:t>
              </a:r>
            </a:p>
            <a:p>
              <a:endParaRPr lang="en-US" altLang="ko-KR" sz="2150" dirty="0">
                <a:latin typeface="+mn-ea"/>
              </a:endParaRPr>
            </a:p>
            <a:p>
              <a:r>
                <a:rPr lang="ko-KR" altLang="en-US" sz="2150" dirty="0">
                  <a:latin typeface="+mn-ea"/>
                </a:rPr>
                <a:t>문제의 영상들은 </a:t>
              </a:r>
              <a:r>
                <a:rPr lang="en-US" altLang="ko-KR" sz="2150" dirty="0">
                  <a:latin typeface="+mn-ea"/>
                </a:rPr>
                <a:t>2017</a:t>
              </a:r>
              <a:r>
                <a:rPr lang="ko-KR" altLang="en-US" sz="2150" dirty="0">
                  <a:latin typeface="+mn-ea"/>
                </a:rPr>
                <a:t>년부터 올해 </a:t>
              </a:r>
              <a:r>
                <a:rPr lang="en-US" altLang="ko-KR" sz="2150" dirty="0">
                  <a:latin typeface="+mn-ea"/>
                </a:rPr>
                <a:t>6</a:t>
              </a:r>
              <a:r>
                <a:rPr lang="ko-KR" altLang="en-US" sz="2150" dirty="0">
                  <a:latin typeface="+mn-ea"/>
                </a:rPr>
                <a:t>월까지 촬영됐으며 해킹된 </a:t>
              </a:r>
              <a:r>
                <a:rPr lang="en-US" altLang="ko-KR" sz="2150" dirty="0">
                  <a:latin typeface="+mn-ea"/>
                </a:rPr>
                <a:t>IP</a:t>
              </a:r>
              <a:r>
                <a:rPr lang="ko-KR" altLang="en-US" sz="2150" dirty="0">
                  <a:latin typeface="+mn-ea"/>
                </a:rPr>
                <a:t>캠의 촬영 파일로 추정됩니다</a:t>
              </a:r>
              <a:r>
                <a:rPr lang="en-US" altLang="ko-KR" sz="2150" dirty="0">
                  <a:latin typeface="+mn-ea"/>
                </a:rPr>
                <a:t>. </a:t>
              </a:r>
              <a:r>
                <a:rPr lang="ko-KR" altLang="en-US" sz="2150" dirty="0">
                  <a:latin typeface="+mn-ea"/>
                </a:rPr>
                <a:t>유포된 </a:t>
              </a:r>
              <a:r>
                <a:rPr lang="ko-KR" altLang="en-US" sz="2150" dirty="0" err="1">
                  <a:latin typeface="+mn-ea"/>
                </a:rPr>
                <a:t>영상들에는</a:t>
              </a:r>
              <a:r>
                <a:rPr lang="ko-KR" altLang="en-US" sz="2150" dirty="0">
                  <a:latin typeface="+mn-ea"/>
                </a:rPr>
                <a:t> 여성이 옷을 갈아입는 장면부터 </a:t>
              </a:r>
              <a:r>
                <a:rPr lang="ko-KR" altLang="en-US" sz="2150" dirty="0" err="1">
                  <a:latin typeface="+mn-ea"/>
                </a:rPr>
                <a:t>연인끼리의</a:t>
              </a:r>
              <a:r>
                <a:rPr lang="ko-KR" altLang="en-US" sz="2150" dirty="0">
                  <a:latin typeface="+mn-ea"/>
                </a:rPr>
                <a:t> 민감한 사생활까지 고스란히 녹화됐습니다</a:t>
              </a:r>
              <a:r>
                <a:rPr lang="en-US" altLang="ko-KR" sz="2150" dirty="0">
                  <a:latin typeface="+mn-ea"/>
                </a:rPr>
                <a:t>. </a:t>
              </a:r>
            </a:p>
            <a:p>
              <a:endParaRPr lang="en-US" altLang="ko-KR" sz="2150" dirty="0">
                <a:latin typeface="+mn-ea"/>
              </a:endParaRPr>
            </a:p>
            <a:p>
              <a:r>
                <a:rPr lang="ko-KR" altLang="en-US" sz="2150" dirty="0" err="1">
                  <a:latin typeface="+mn-ea"/>
                </a:rPr>
                <a:t>가정집뿐만</a:t>
              </a:r>
              <a:r>
                <a:rPr lang="ko-KR" altLang="en-US" sz="2150" dirty="0">
                  <a:latin typeface="+mn-ea"/>
                </a:rPr>
                <a:t> 아니라 펜션 수영장과 코인 노래방</a:t>
              </a:r>
              <a:r>
                <a:rPr lang="en-US" altLang="ko-KR" sz="2150" dirty="0">
                  <a:latin typeface="+mn-ea"/>
                </a:rPr>
                <a:t>, </a:t>
              </a:r>
              <a:r>
                <a:rPr lang="ko-KR" altLang="en-US" sz="2150" dirty="0">
                  <a:latin typeface="+mn-ea"/>
                </a:rPr>
                <a:t>병원</a:t>
              </a:r>
              <a:r>
                <a:rPr lang="en-US" altLang="ko-KR" sz="2150" dirty="0">
                  <a:latin typeface="+mn-ea"/>
                </a:rPr>
                <a:t>, </a:t>
              </a:r>
              <a:r>
                <a:rPr lang="ko-KR" altLang="en-US" sz="2150" dirty="0">
                  <a:latin typeface="+mn-ea"/>
                </a:rPr>
                <a:t>회사 사무실 등도 예외가 아니었습니다</a:t>
              </a:r>
              <a:r>
                <a:rPr lang="en-US" altLang="ko-KR" sz="2150" dirty="0">
                  <a:latin typeface="+mn-ea"/>
                </a:rPr>
                <a:t>. </a:t>
              </a:r>
            </a:p>
            <a:p>
              <a:endParaRPr lang="en-US" altLang="ko-KR" sz="2150" dirty="0">
                <a:latin typeface="+mn-ea"/>
              </a:endParaRPr>
            </a:p>
            <a:p>
              <a:r>
                <a:rPr lang="ko-KR" altLang="en-US" sz="2150" dirty="0">
                  <a:latin typeface="+mn-ea"/>
                </a:rPr>
                <a:t>한 피해자의 안방은 </a:t>
              </a:r>
              <a:r>
                <a:rPr lang="en-US" altLang="ko-KR" sz="2150" dirty="0">
                  <a:latin typeface="+mn-ea"/>
                </a:rPr>
                <a:t>2021</a:t>
              </a:r>
              <a:r>
                <a:rPr lang="ko-KR" altLang="en-US" sz="2150" dirty="0">
                  <a:latin typeface="+mn-ea"/>
                </a:rPr>
                <a:t>년 </a:t>
              </a:r>
              <a:r>
                <a:rPr lang="en-US" altLang="ko-KR" sz="2150" dirty="0">
                  <a:latin typeface="+mn-ea"/>
                </a:rPr>
                <a:t>8</a:t>
              </a:r>
              <a:r>
                <a:rPr lang="ko-KR" altLang="en-US" sz="2150" dirty="0">
                  <a:latin typeface="+mn-ea"/>
                </a:rPr>
                <a:t>월부터 지난해 </a:t>
              </a:r>
              <a:r>
                <a:rPr lang="en-US" altLang="ko-KR" sz="2150" dirty="0">
                  <a:latin typeface="+mn-ea"/>
                </a:rPr>
                <a:t>11</a:t>
              </a:r>
              <a:r>
                <a:rPr lang="ko-KR" altLang="en-US" sz="2150" dirty="0">
                  <a:latin typeface="+mn-ea"/>
                </a:rPr>
                <a:t>월까지 </a:t>
              </a:r>
              <a:r>
                <a:rPr lang="en-US" altLang="ko-KR" sz="2150" dirty="0">
                  <a:latin typeface="+mn-ea"/>
                </a:rPr>
                <a:t>2</a:t>
              </a:r>
              <a:r>
                <a:rPr lang="ko-KR" altLang="en-US" sz="2150" dirty="0" err="1">
                  <a:latin typeface="+mn-ea"/>
                </a:rPr>
                <a:t>년여</a:t>
              </a:r>
              <a:r>
                <a:rPr lang="ko-KR" altLang="en-US" sz="2150" dirty="0">
                  <a:latin typeface="+mn-ea"/>
                </a:rPr>
                <a:t> 동안 촬영돼 </a:t>
              </a:r>
              <a:r>
                <a:rPr lang="en-US" altLang="ko-KR" sz="2150" dirty="0">
                  <a:latin typeface="+mn-ea"/>
                </a:rPr>
                <a:t>30</a:t>
              </a:r>
              <a:r>
                <a:rPr lang="ko-KR" altLang="en-US" sz="2150" dirty="0">
                  <a:latin typeface="+mn-ea"/>
                </a:rPr>
                <a:t>여 건의 영상이 유포되기도 했습니다</a:t>
              </a:r>
              <a:r>
                <a:rPr lang="en-US" altLang="ko-KR" sz="2150" dirty="0">
                  <a:latin typeface="+mn-ea"/>
                </a:rPr>
                <a:t>. </a:t>
              </a:r>
            </a:p>
            <a:p>
              <a:endParaRPr lang="en-US" altLang="ko-KR" sz="2150" dirty="0">
                <a:latin typeface="+mn-ea"/>
              </a:endParaRPr>
            </a:p>
            <a:p>
              <a:r>
                <a:rPr lang="ko-KR" altLang="en-US" sz="2150" dirty="0">
                  <a:latin typeface="+mn-ea"/>
                </a:rPr>
                <a:t>불법 촬영 영상이 주로 게시되는 중국의 한 사이트는 이들 영상을 하나당 </a:t>
              </a:r>
              <a:r>
                <a:rPr lang="en-US" altLang="ko-KR" sz="2150" dirty="0">
                  <a:latin typeface="+mn-ea"/>
                </a:rPr>
                <a:t>10∼15</a:t>
              </a:r>
              <a:r>
                <a:rPr lang="ko-KR" altLang="en-US" sz="2150" dirty="0">
                  <a:latin typeface="+mn-ea"/>
                </a:rPr>
                <a:t>달러에 팔고 있습니다</a:t>
              </a:r>
              <a:r>
                <a:rPr lang="en-US" altLang="ko-KR" sz="2150" dirty="0">
                  <a:latin typeface="+mn-ea"/>
                </a:rPr>
                <a:t>. </a:t>
              </a:r>
            </a:p>
            <a:p>
              <a:endParaRPr lang="en-US" altLang="ko-KR" sz="2150" dirty="0">
                <a:latin typeface="+mn-ea"/>
              </a:endParaRPr>
            </a:p>
            <a:p>
              <a:r>
                <a:rPr lang="ko-KR" altLang="en-US" sz="2150" dirty="0">
                  <a:latin typeface="+mn-ea"/>
                </a:rPr>
                <a:t>이들 영상의 조회 수는 최대 </a:t>
              </a:r>
              <a:r>
                <a:rPr lang="en-US" altLang="ko-KR" sz="2150" dirty="0">
                  <a:latin typeface="+mn-ea"/>
                </a:rPr>
                <a:t>14</a:t>
              </a:r>
              <a:r>
                <a:rPr lang="ko-KR" altLang="en-US" sz="2150" dirty="0">
                  <a:latin typeface="+mn-ea"/>
                </a:rPr>
                <a:t>만 건을 기록하며 온라인상에서 빠르게 유포되고 있지만 피해자 대다수가 피해 사실을 인지조차 하지 못하고 있는 것으로 보입니다</a:t>
              </a:r>
              <a:r>
                <a:rPr lang="en-US" altLang="ko-KR" sz="2150" dirty="0">
                  <a:latin typeface="+mn-ea"/>
                </a:rPr>
                <a:t>. </a:t>
              </a:r>
              <a:endParaRPr lang="ko-KR" altLang="en-US" sz="2150" dirty="0">
                <a:latin typeface="+mn-ea"/>
              </a:endParaRPr>
            </a:p>
          </p:txBody>
        </p:sp>
      </p:grpSp>
      <p:pic>
        <p:nvPicPr>
          <p:cNvPr id="24" name="그림 23">
            <a:extLst>
              <a:ext uri="{FF2B5EF4-FFF2-40B4-BE49-F238E27FC236}">
                <a16:creationId xmlns:a16="http://schemas.microsoft.com/office/drawing/2014/main" id="{4455F516-7205-2E43-C89A-C83A80441B6A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1341" y="1665670"/>
            <a:ext cx="7459116" cy="8592749"/>
          </a:xfrm>
          <a:prstGeom prst="rect">
            <a:avLst/>
          </a:prstGeom>
        </p:spPr>
      </p:pic>
      <p:sp>
        <p:nvSpPr>
          <p:cNvPr id="8" name="직사각형 7">
            <a:extLst>
              <a:ext uri="{FF2B5EF4-FFF2-40B4-BE49-F238E27FC236}">
                <a16:creationId xmlns:a16="http://schemas.microsoft.com/office/drawing/2014/main" id="{FCD82EAE-0C47-87B0-C205-D3DB7EAFC805}"/>
              </a:ext>
            </a:extLst>
          </p:cNvPr>
          <p:cNvSpPr/>
          <p:nvPr/>
        </p:nvSpPr>
        <p:spPr>
          <a:xfrm>
            <a:off x="8120743" y="876299"/>
            <a:ext cx="9710057" cy="9220202"/>
          </a:xfrm>
          <a:prstGeom prst="rect">
            <a:avLst/>
          </a:prstGeom>
          <a:solidFill>
            <a:schemeClr val="bg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827D016-BA25-D803-0691-836BED9E51BF}"/>
              </a:ext>
            </a:extLst>
          </p:cNvPr>
          <p:cNvSpPr txBox="1"/>
          <p:nvPr/>
        </p:nvSpPr>
        <p:spPr>
          <a:xfrm>
            <a:off x="8307161" y="4762500"/>
            <a:ext cx="8675914" cy="14157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sz="2150" dirty="0">
                <a:solidFill>
                  <a:srgbClr val="FF0000"/>
                </a:solidFill>
                <a:latin typeface="+mn-ea"/>
              </a:rPr>
              <a:t>문제의 영상들은 </a:t>
            </a:r>
            <a:r>
              <a:rPr lang="en-US" altLang="ko-KR" sz="2150" dirty="0">
                <a:solidFill>
                  <a:srgbClr val="FF0000"/>
                </a:solidFill>
                <a:latin typeface="+mn-ea"/>
              </a:rPr>
              <a:t>2017</a:t>
            </a:r>
            <a:r>
              <a:rPr lang="ko-KR" altLang="en-US" sz="2150" dirty="0">
                <a:solidFill>
                  <a:srgbClr val="FF0000"/>
                </a:solidFill>
                <a:latin typeface="+mn-ea"/>
              </a:rPr>
              <a:t>년부터 올해 </a:t>
            </a:r>
            <a:r>
              <a:rPr lang="en-US" altLang="ko-KR" sz="2150" dirty="0">
                <a:solidFill>
                  <a:srgbClr val="FF0000"/>
                </a:solidFill>
                <a:latin typeface="+mn-ea"/>
              </a:rPr>
              <a:t>6</a:t>
            </a:r>
            <a:r>
              <a:rPr lang="ko-KR" altLang="en-US" sz="2150" dirty="0">
                <a:solidFill>
                  <a:srgbClr val="FF0000"/>
                </a:solidFill>
                <a:latin typeface="+mn-ea"/>
              </a:rPr>
              <a:t>월까지 촬영됐으며 해킹된 </a:t>
            </a:r>
            <a:r>
              <a:rPr lang="en-US" altLang="ko-KR" sz="2150" dirty="0">
                <a:solidFill>
                  <a:srgbClr val="FF0000"/>
                </a:solidFill>
                <a:latin typeface="+mn-ea"/>
              </a:rPr>
              <a:t>IP</a:t>
            </a:r>
            <a:r>
              <a:rPr lang="ko-KR" altLang="en-US" sz="2150" dirty="0">
                <a:solidFill>
                  <a:srgbClr val="FF0000"/>
                </a:solidFill>
                <a:latin typeface="+mn-ea"/>
              </a:rPr>
              <a:t>캠의 촬영 파일로 추정됩니다</a:t>
            </a:r>
            <a:r>
              <a:rPr lang="en-US" altLang="ko-KR" sz="2150" dirty="0">
                <a:solidFill>
                  <a:srgbClr val="FF0000"/>
                </a:solidFill>
                <a:latin typeface="+mn-ea"/>
              </a:rPr>
              <a:t>. </a:t>
            </a:r>
            <a:r>
              <a:rPr lang="ko-KR" altLang="en-US" sz="2150" dirty="0">
                <a:solidFill>
                  <a:srgbClr val="FF0000"/>
                </a:solidFill>
                <a:latin typeface="+mn-ea"/>
              </a:rPr>
              <a:t>유포된 </a:t>
            </a:r>
            <a:r>
              <a:rPr lang="ko-KR" altLang="en-US" sz="2150" dirty="0" err="1">
                <a:solidFill>
                  <a:srgbClr val="FF0000"/>
                </a:solidFill>
                <a:latin typeface="+mn-ea"/>
              </a:rPr>
              <a:t>영상들에는</a:t>
            </a:r>
            <a:r>
              <a:rPr lang="ko-KR" altLang="en-US" sz="2150" dirty="0">
                <a:solidFill>
                  <a:srgbClr val="FF0000"/>
                </a:solidFill>
                <a:latin typeface="+mn-ea"/>
              </a:rPr>
              <a:t> 여성이 옷을 갈아입는 장면부터 </a:t>
            </a:r>
            <a:r>
              <a:rPr lang="ko-KR" altLang="en-US" sz="2150" dirty="0" err="1">
                <a:solidFill>
                  <a:srgbClr val="FF0000"/>
                </a:solidFill>
                <a:latin typeface="+mn-ea"/>
              </a:rPr>
              <a:t>연인끼리의</a:t>
            </a:r>
            <a:r>
              <a:rPr lang="ko-KR" altLang="en-US" sz="2150" dirty="0">
                <a:solidFill>
                  <a:srgbClr val="FF0000"/>
                </a:solidFill>
                <a:latin typeface="+mn-ea"/>
              </a:rPr>
              <a:t> 민감한 사생활까지 고스란히 녹화됐습니다</a:t>
            </a:r>
            <a:r>
              <a:rPr lang="en-US" altLang="ko-KR" sz="2150" dirty="0">
                <a:solidFill>
                  <a:srgbClr val="FF0000"/>
                </a:solidFill>
                <a:latin typeface="+mn-ea"/>
              </a:rPr>
              <a:t>. </a:t>
            </a:r>
          </a:p>
          <a:p>
            <a:endParaRPr lang="ko-KR" altLang="en-US" sz="2150" dirty="0">
              <a:solidFill>
                <a:srgbClr val="FF0000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A84CCA4-F79C-4F55-9E78-9773394A5940}"/>
              </a:ext>
            </a:extLst>
          </p:cNvPr>
          <p:cNvSpPr txBox="1"/>
          <p:nvPr/>
        </p:nvSpPr>
        <p:spPr>
          <a:xfrm>
            <a:off x="8305800" y="9011588"/>
            <a:ext cx="9296400" cy="10849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sz="2150" dirty="0">
                <a:solidFill>
                  <a:srgbClr val="FF0000"/>
                </a:solidFill>
                <a:latin typeface="+mn-ea"/>
              </a:rPr>
              <a:t>이들 영상의 조회 수는 최대 </a:t>
            </a:r>
            <a:r>
              <a:rPr lang="en-US" altLang="ko-KR" sz="2150" dirty="0">
                <a:solidFill>
                  <a:srgbClr val="FF0000"/>
                </a:solidFill>
                <a:latin typeface="+mn-ea"/>
              </a:rPr>
              <a:t>14</a:t>
            </a:r>
            <a:r>
              <a:rPr lang="ko-KR" altLang="en-US" sz="2150" dirty="0">
                <a:solidFill>
                  <a:srgbClr val="FF0000"/>
                </a:solidFill>
                <a:latin typeface="+mn-ea"/>
              </a:rPr>
              <a:t>만 건을 기록하며 온라인상에서 빠르게 유포되고 있지만 피해자 대다수가 피해 사실을 인지조차 하지 못하고 있는 것으로 보입니다</a:t>
            </a:r>
            <a:r>
              <a:rPr lang="en-US" altLang="ko-KR" sz="2150" dirty="0">
                <a:solidFill>
                  <a:srgbClr val="FF0000"/>
                </a:solidFill>
                <a:latin typeface="+mn-ea"/>
              </a:rPr>
              <a:t>. </a:t>
            </a:r>
            <a:endParaRPr lang="ko-KR" altLang="en-US" sz="2150" dirty="0">
              <a:solidFill>
                <a:srgbClr val="FF0000"/>
              </a:solidFill>
              <a:latin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215868996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med" p14:dur="700">
        <p159:morph option="byObject"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8" grpId="1" animBg="1"/>
      <p:bldP spid="8" grpId="2" animBg="1"/>
      <p:bldP spid="3" grpId="0"/>
      <p:bldP spid="3" grpId="1"/>
      <p:bldP spid="4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73E517C-4E3B-146C-3CDB-E2A8C6EE380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>
            <a:extLst>
              <a:ext uri="{FF2B5EF4-FFF2-40B4-BE49-F238E27FC236}">
                <a16:creationId xmlns:a16="http://schemas.microsoft.com/office/drawing/2014/main" id="{7D0CC0E8-8E7E-194D-E637-FD250D8D8F0F}"/>
              </a:ext>
            </a:extLst>
          </p:cNvPr>
          <p:cNvSpPr txBox="1"/>
          <p:nvPr/>
        </p:nvSpPr>
        <p:spPr>
          <a:xfrm>
            <a:off x="762000" y="419100"/>
            <a:ext cx="8001000" cy="100989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8499"/>
              </a:lnSpc>
            </a:pPr>
            <a:r>
              <a:rPr lang="ko-KR" altLang="en-US" sz="5000" spc="-254" dirty="0">
                <a:solidFill>
                  <a:srgbClr val="4F46E5"/>
                </a:solidFill>
                <a:latin typeface="210 콤퓨타세탁 L" panose="02020603020101020101" pitchFamily="18" charset="-127"/>
                <a:ea typeface="210 콤퓨타세탁 L" panose="02020603020101020101" pitchFamily="18" charset="-127"/>
                <a:cs typeface="210 콤퓨타세탁"/>
                <a:sym typeface="210 콤퓨타세탁"/>
              </a:rPr>
              <a:t>주제 선정 배경 </a:t>
            </a:r>
            <a:r>
              <a:rPr lang="en-US" altLang="ko-KR" sz="5000" spc="-254" dirty="0">
                <a:solidFill>
                  <a:srgbClr val="4F46E5"/>
                </a:solidFill>
                <a:latin typeface="210 콤퓨타세탁 L" panose="02020603020101020101" pitchFamily="18" charset="-127"/>
                <a:ea typeface="210 콤퓨타세탁 L" panose="02020603020101020101" pitchFamily="18" charset="-127"/>
                <a:cs typeface="210 콤퓨타세탁"/>
                <a:sym typeface="210 콤퓨타세탁"/>
              </a:rPr>
              <a:t>– </a:t>
            </a:r>
            <a:r>
              <a:rPr lang="ko-KR" altLang="en-US" sz="5000" spc="-254" dirty="0">
                <a:solidFill>
                  <a:srgbClr val="4F46E5"/>
                </a:solidFill>
                <a:latin typeface="210 콤퓨타세탁 L" panose="02020603020101020101" pitchFamily="18" charset="-127"/>
                <a:ea typeface="210 콤퓨타세탁 L" panose="02020603020101020101" pitchFamily="18" charset="-127"/>
                <a:cs typeface="210 콤퓨타세탁"/>
                <a:sym typeface="210 콤퓨타세탁"/>
              </a:rPr>
              <a:t>피해사례 </a:t>
            </a:r>
            <a:r>
              <a:rPr lang="en-US" altLang="ko-KR" sz="5000" spc="-254" dirty="0">
                <a:solidFill>
                  <a:srgbClr val="4F46E5"/>
                </a:solidFill>
                <a:latin typeface="210 콤퓨타세탁 L" panose="02020603020101020101" pitchFamily="18" charset="-127"/>
                <a:ea typeface="210 콤퓨타세탁 L" panose="02020603020101020101" pitchFamily="18" charset="-127"/>
                <a:cs typeface="210 콤퓨타세탁"/>
                <a:sym typeface="210 콤퓨타세탁"/>
              </a:rPr>
              <a:t>2</a:t>
            </a:r>
            <a:endParaRPr lang="en-US" sz="5000" spc="-254" dirty="0">
              <a:solidFill>
                <a:srgbClr val="4F46E5"/>
              </a:solidFill>
              <a:latin typeface="210 콤퓨타세탁 L" panose="02020603020101020101" pitchFamily="18" charset="-127"/>
              <a:ea typeface="210 콤퓨타세탁 L" panose="02020603020101020101" pitchFamily="18" charset="-127"/>
              <a:cs typeface="210 콤퓨타세탁"/>
              <a:sym typeface="210 콤퓨타세탁"/>
            </a:endParaRPr>
          </a:p>
        </p:txBody>
      </p:sp>
      <p:cxnSp>
        <p:nvCxnSpPr>
          <p:cNvPr id="25" name="직선 연결선 24">
            <a:extLst>
              <a:ext uri="{FF2B5EF4-FFF2-40B4-BE49-F238E27FC236}">
                <a16:creationId xmlns:a16="http://schemas.microsoft.com/office/drawing/2014/main" id="{3F413E3D-AC6B-8D18-B21D-503CE05CA8CE}"/>
              </a:ext>
            </a:extLst>
          </p:cNvPr>
          <p:cNvCxnSpPr/>
          <p:nvPr/>
        </p:nvCxnSpPr>
        <p:spPr>
          <a:xfrm>
            <a:off x="9144000" y="1638300"/>
            <a:ext cx="8686800" cy="0"/>
          </a:xfrm>
          <a:prstGeom prst="line">
            <a:avLst/>
          </a:prstGeom>
          <a:noFill/>
          <a:ln>
            <a:noFill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24" name="그림 23">
            <a:extLst>
              <a:ext uri="{FF2B5EF4-FFF2-40B4-BE49-F238E27FC236}">
                <a16:creationId xmlns:a16="http://schemas.microsoft.com/office/drawing/2014/main" id="{D4BFEFA0-A5E9-347F-DC71-325A62D5BEB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9932" y="1866900"/>
            <a:ext cx="16548137" cy="8036477"/>
          </a:xfrm>
          <a:prstGeom prst="rect">
            <a:avLst/>
          </a:prstGeom>
        </p:spPr>
      </p:pic>
      <p:pic>
        <p:nvPicPr>
          <p:cNvPr id="27" name="그림 26">
            <a:extLst>
              <a:ext uri="{FF2B5EF4-FFF2-40B4-BE49-F238E27FC236}">
                <a16:creationId xmlns:a16="http://schemas.microsoft.com/office/drawing/2014/main" id="{C36AE81B-3A1B-E351-EE2A-0E541E19178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71115" y="1433653"/>
            <a:ext cx="12793028" cy="4390662"/>
          </a:xfrm>
          <a:prstGeom prst="rect">
            <a:avLst/>
          </a:prstGeom>
        </p:spPr>
      </p:pic>
      <p:pic>
        <p:nvPicPr>
          <p:cNvPr id="29" name="그림 28">
            <a:extLst>
              <a:ext uri="{FF2B5EF4-FFF2-40B4-BE49-F238E27FC236}">
                <a16:creationId xmlns:a16="http://schemas.microsoft.com/office/drawing/2014/main" id="{DE33A74C-659D-C722-E322-63A7DAB972BA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8610600" y="4104661"/>
            <a:ext cx="11299822" cy="9657818"/>
          </a:xfrm>
          <a:prstGeom prst="rect">
            <a:avLst/>
          </a:prstGeom>
        </p:spPr>
      </p:pic>
      <p:pic>
        <p:nvPicPr>
          <p:cNvPr id="33" name="그림 32">
            <a:extLst>
              <a:ext uri="{FF2B5EF4-FFF2-40B4-BE49-F238E27FC236}">
                <a16:creationId xmlns:a16="http://schemas.microsoft.com/office/drawing/2014/main" id="{A9F4F00D-1CD1-F37D-3DA7-7D69719005DE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8231" y="1660273"/>
            <a:ext cx="8181671" cy="8114972"/>
          </a:xfrm>
          <a:prstGeom prst="rect">
            <a:avLst/>
          </a:prstGeom>
        </p:spPr>
      </p:pic>
      <p:pic>
        <p:nvPicPr>
          <p:cNvPr id="2052" name="Picture 4" descr="[서울=뉴시스]중국 로봇청소기 제품의 해킹 우려를 표하는 한 커뮤니티의 댓글 캡처. (사진=이지용 기자) 2024.10.28. leejy5223@newsis.com *재판매 및 DB 금지">
            <a:extLst>
              <a:ext uri="{FF2B5EF4-FFF2-40B4-BE49-F238E27FC236}">
                <a16:creationId xmlns:a16="http://schemas.microsoft.com/office/drawing/2014/main" id="{CA13A370-37AA-178C-8E40-9CA56F20C44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57" y="4796790"/>
            <a:ext cx="10058400" cy="54902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2" name="그룹 11">
            <a:extLst>
              <a:ext uri="{FF2B5EF4-FFF2-40B4-BE49-F238E27FC236}">
                <a16:creationId xmlns:a16="http://schemas.microsoft.com/office/drawing/2014/main" id="{8E66E76C-D53F-D80D-A770-388E4C411235}"/>
              </a:ext>
            </a:extLst>
          </p:cNvPr>
          <p:cNvGrpSpPr/>
          <p:nvPr/>
        </p:nvGrpSpPr>
        <p:grpSpPr>
          <a:xfrm>
            <a:off x="8763000" y="800100"/>
            <a:ext cx="11658600" cy="9503166"/>
            <a:chOff x="8763000" y="800100"/>
            <a:chExt cx="11658600" cy="9503166"/>
          </a:xfrm>
        </p:grpSpPr>
        <p:sp>
          <p:nvSpPr>
            <p:cNvPr id="15" name="직사각형 14">
              <a:extLst>
                <a:ext uri="{FF2B5EF4-FFF2-40B4-BE49-F238E27FC236}">
                  <a16:creationId xmlns:a16="http://schemas.microsoft.com/office/drawing/2014/main" id="{2C029CC5-CE5D-C90C-A6E5-FE52874C466C}"/>
                </a:ext>
              </a:extLst>
            </p:cNvPr>
            <p:cNvSpPr/>
            <p:nvPr/>
          </p:nvSpPr>
          <p:spPr>
            <a:xfrm>
              <a:off x="8763000" y="800100"/>
              <a:ext cx="9220200" cy="922020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dirty="0"/>
            </a:p>
          </p:txBody>
        </p:sp>
        <p:pic>
          <p:nvPicPr>
            <p:cNvPr id="9" name="그림 8">
              <a:extLst>
                <a:ext uri="{FF2B5EF4-FFF2-40B4-BE49-F238E27FC236}">
                  <a16:creationId xmlns:a16="http://schemas.microsoft.com/office/drawing/2014/main" id="{DBE444AC-DA82-297B-9C7C-E2B807C08C04}"/>
                </a:ext>
              </a:extLst>
            </p:cNvPr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>
              <a:off x="11667629" y="800100"/>
              <a:ext cx="3267286" cy="939345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DECDE16F-037C-711D-4A3D-D62580024811}"/>
                </a:ext>
              </a:extLst>
            </p:cNvPr>
            <p:cNvSpPr txBox="1"/>
            <p:nvPr/>
          </p:nvSpPr>
          <p:spPr>
            <a:xfrm>
              <a:off x="9144000" y="1704946"/>
              <a:ext cx="11277600" cy="830997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/>
            <a:p>
              <a:r>
                <a:rPr lang="ko-KR" altLang="en-US" sz="2400" b="1" dirty="0"/>
                <a:t>중국산 로봇청소기 쓰다 사생활 털린다</a:t>
              </a:r>
              <a:r>
                <a:rPr lang="en-US" altLang="ko-KR" sz="2400" b="1" dirty="0"/>
                <a:t>…‘</a:t>
              </a:r>
              <a:r>
                <a:rPr lang="ko-KR" altLang="en-US" sz="2400" b="1" dirty="0"/>
                <a:t>가성비 </a:t>
              </a:r>
              <a:r>
                <a:rPr lang="en-US" altLang="ko-KR" sz="2400" b="1" dirty="0"/>
                <a:t>3</a:t>
              </a:r>
              <a:r>
                <a:rPr lang="ko-KR" altLang="en-US" sz="2400" b="1" dirty="0"/>
                <a:t>종’ 해킹 취약</a:t>
              </a:r>
            </a:p>
            <a:p>
              <a:endParaRPr lang="ko-KR" altLang="en-US" sz="2400" dirty="0"/>
            </a:p>
          </p:txBody>
        </p:sp>
        <p:sp>
          <p:nvSpPr>
            <p:cNvPr id="19" name="TextBox 18">
              <a:extLst>
                <a:ext uri="{FF2B5EF4-FFF2-40B4-BE49-F238E27FC236}">
                  <a16:creationId xmlns:a16="http://schemas.microsoft.com/office/drawing/2014/main" id="{E3A965CA-401D-EFF8-6AA9-C701CCBD37A5}"/>
                </a:ext>
              </a:extLst>
            </p:cNvPr>
            <p:cNvSpPr txBox="1"/>
            <p:nvPr/>
          </p:nvSpPr>
          <p:spPr>
            <a:xfrm>
              <a:off x="9149443" y="2247900"/>
              <a:ext cx="3657600" cy="369332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/>
            <a:p>
              <a:r>
                <a:rPr lang="ko-KR" altLang="en-US" dirty="0"/>
                <a:t>업데이트 </a:t>
              </a:r>
              <a:r>
                <a:rPr lang="en-US" altLang="ko-KR" dirty="0"/>
                <a:t>2025-09-02 21:48</a:t>
              </a:r>
              <a:endParaRPr lang="ko-KR" altLang="en-US" dirty="0"/>
            </a:p>
          </p:txBody>
        </p:sp>
        <p:sp>
          <p:nvSpPr>
            <p:cNvPr id="21" name="TextBox 20">
              <a:extLst>
                <a:ext uri="{FF2B5EF4-FFF2-40B4-BE49-F238E27FC236}">
                  <a16:creationId xmlns:a16="http://schemas.microsoft.com/office/drawing/2014/main" id="{D1077EED-8B13-24D5-FD17-44F70847B045}"/>
                </a:ext>
              </a:extLst>
            </p:cNvPr>
            <p:cNvSpPr txBox="1"/>
            <p:nvPr/>
          </p:nvSpPr>
          <p:spPr>
            <a:xfrm>
              <a:off x="9224572" y="2703732"/>
              <a:ext cx="8153400" cy="1569660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/>
            <a:p>
              <a:r>
                <a:rPr lang="ko-KR" altLang="en-US" sz="2400" dirty="0">
                  <a:latin typeface="+mn-ea"/>
                </a:rPr>
                <a:t>가성비 제품으로 인기가 많은 중국산 로봇청소기 제품에서 사생활 침해와 개인정보 유출 가능성이 있는 보안 취약점들이 대거 확인됐다</a:t>
              </a:r>
              <a:r>
                <a:rPr lang="en-US" altLang="ko-KR" sz="2400" dirty="0">
                  <a:latin typeface="+mn-ea"/>
                </a:rPr>
                <a:t>.</a:t>
              </a:r>
              <a:r>
                <a:rPr lang="ko-KR" altLang="en-US" sz="2400" dirty="0">
                  <a:latin typeface="+mn-ea"/>
                </a:rPr>
                <a:t/>
              </a:r>
              <a:br>
                <a:rPr lang="ko-KR" altLang="en-US" sz="2400" dirty="0">
                  <a:latin typeface="+mn-ea"/>
                </a:rPr>
              </a:br>
              <a:endParaRPr lang="ko-KR" altLang="en-US" sz="2400" dirty="0">
                <a:latin typeface="+mn-ea"/>
              </a:endParaRPr>
            </a:p>
          </p:txBody>
        </p:sp>
        <p:sp>
          <p:nvSpPr>
            <p:cNvPr id="22" name="TextBox 21">
              <a:extLst>
                <a:ext uri="{FF2B5EF4-FFF2-40B4-BE49-F238E27FC236}">
                  <a16:creationId xmlns:a16="http://schemas.microsoft.com/office/drawing/2014/main" id="{6BE2C622-C318-AF0A-C65F-940E23E65B96}"/>
                </a:ext>
              </a:extLst>
            </p:cNvPr>
            <p:cNvSpPr txBox="1"/>
            <p:nvPr/>
          </p:nvSpPr>
          <p:spPr>
            <a:xfrm>
              <a:off x="9224572" y="5410200"/>
              <a:ext cx="8758628" cy="2677656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/>
            <a:p>
              <a:r>
                <a:rPr lang="ko-KR" altLang="en-US" sz="2400" dirty="0"/>
                <a:t>한국소비자원과 한국인터넷진흥원</a:t>
              </a:r>
              <a:r>
                <a:rPr lang="en-US" altLang="ko-KR" sz="2400" dirty="0"/>
                <a:t>(KISA)</a:t>
              </a:r>
              <a:r>
                <a:rPr lang="ko-KR" altLang="en-US" sz="2400" dirty="0"/>
                <a:t>은 </a:t>
              </a:r>
              <a:r>
                <a:rPr lang="en-US" altLang="ko-KR" sz="2400" dirty="0"/>
                <a:t>2</a:t>
              </a:r>
              <a:r>
                <a:rPr lang="ko-KR" altLang="en-US" sz="2400" dirty="0"/>
                <a:t>일 </a:t>
              </a:r>
              <a:r>
                <a:rPr lang="ko-KR" altLang="en-US" sz="2400" dirty="0" err="1"/>
                <a:t>이같은</a:t>
              </a:r>
              <a:r>
                <a:rPr lang="ko-KR" altLang="en-US" sz="2400" dirty="0"/>
                <a:t> 내용의 국내 주요 로봇청소기 보안 실태 조사 결과를 발표했다</a:t>
              </a:r>
              <a:r>
                <a:rPr lang="en-US" altLang="ko-KR" sz="2400" dirty="0"/>
                <a:t>.</a:t>
              </a:r>
            </a:p>
            <a:p>
              <a:endParaRPr lang="en-US" altLang="ko-KR" sz="2400" dirty="0"/>
            </a:p>
            <a:p>
              <a:r>
                <a:rPr lang="ko-KR" altLang="en-US" sz="2400" dirty="0"/>
                <a:t>소비자원은 시중에서 많이 판매되는 </a:t>
              </a:r>
              <a:r>
                <a:rPr lang="en-US" altLang="ko-KR" sz="2400" dirty="0"/>
                <a:t>6</a:t>
              </a:r>
              <a:r>
                <a:rPr lang="ko-KR" altLang="en-US" sz="2400" dirty="0"/>
                <a:t>개 모델을 대상으로 올 </a:t>
              </a:r>
              <a:r>
                <a:rPr lang="en-US" altLang="ko-KR" sz="2400" dirty="0"/>
                <a:t>3~7</a:t>
              </a:r>
              <a:r>
                <a:rPr lang="ko-KR" altLang="en-US" sz="2400" dirty="0"/>
                <a:t>월 </a:t>
              </a:r>
              <a:r>
                <a:rPr lang="en-US" altLang="ko-KR" sz="2400" dirty="0"/>
                <a:t>5</a:t>
              </a:r>
              <a:r>
                <a:rPr lang="ko-KR" altLang="en-US" sz="2400" dirty="0"/>
                <a:t>개월간 </a:t>
              </a:r>
              <a:r>
                <a:rPr lang="ko-KR" altLang="en-US" sz="2400" dirty="0" err="1"/>
                <a:t>모바일앱</a:t>
              </a:r>
              <a:r>
                <a:rPr lang="ko-KR" altLang="en-US" sz="2400" dirty="0"/>
                <a:t> 보안</a:t>
              </a:r>
              <a:r>
                <a:rPr lang="en-US" altLang="ko-KR" sz="2400" dirty="0"/>
                <a:t>, </a:t>
              </a:r>
              <a:r>
                <a:rPr lang="ko-KR" altLang="en-US" sz="2400" dirty="0"/>
                <a:t>기기 보안 등 </a:t>
              </a:r>
              <a:r>
                <a:rPr lang="en-US" altLang="ko-KR" sz="2400" dirty="0"/>
                <a:t>40</a:t>
              </a:r>
              <a:r>
                <a:rPr lang="ko-KR" altLang="en-US" sz="2400" dirty="0"/>
                <a:t>개 항목을 점검했다</a:t>
              </a:r>
              <a:r>
                <a:rPr lang="en-US" altLang="ko-KR" sz="2400" dirty="0"/>
                <a:t>.</a:t>
              </a:r>
            </a:p>
            <a:p>
              <a:r>
                <a:rPr lang="en-US" altLang="ko-KR" sz="2400" dirty="0"/>
                <a:t> </a:t>
              </a:r>
            </a:p>
          </p:txBody>
        </p:sp>
        <p:sp>
          <p:nvSpPr>
            <p:cNvPr id="3" name="TextBox 2">
              <a:extLst>
                <a:ext uri="{FF2B5EF4-FFF2-40B4-BE49-F238E27FC236}">
                  <a16:creationId xmlns:a16="http://schemas.microsoft.com/office/drawing/2014/main" id="{B92BAD29-2796-199D-6C61-AD96A1A56939}"/>
                </a:ext>
              </a:extLst>
            </p:cNvPr>
            <p:cNvSpPr txBox="1"/>
            <p:nvPr/>
          </p:nvSpPr>
          <p:spPr>
            <a:xfrm>
              <a:off x="9214104" y="4152900"/>
              <a:ext cx="8153400" cy="120032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ko-KR" altLang="en-US" sz="2400" dirty="0">
                  <a:latin typeface="+mn-ea"/>
                </a:rPr>
                <a:t>집안을 실시간으로 모니터링하는 로봇청소기가 찍은 사진이 외부로 유출되거나</a:t>
              </a:r>
              <a:r>
                <a:rPr lang="en-US" altLang="ko-KR" sz="2400" dirty="0">
                  <a:latin typeface="+mn-ea"/>
                </a:rPr>
                <a:t>, </a:t>
              </a:r>
              <a:r>
                <a:rPr lang="ko-KR" altLang="en-US" sz="2400" dirty="0">
                  <a:latin typeface="+mn-ea"/>
                </a:rPr>
                <a:t>제</a:t>
              </a:r>
              <a:r>
                <a:rPr lang="en-US" altLang="ko-KR" sz="2400" dirty="0">
                  <a:latin typeface="+mn-ea"/>
                </a:rPr>
                <a:t>3</a:t>
              </a:r>
              <a:r>
                <a:rPr lang="ko-KR" altLang="en-US" sz="2400" dirty="0">
                  <a:latin typeface="+mn-ea"/>
                </a:rPr>
                <a:t>자에 의해 강제로 카메라가 켜질 수 있다는 것이다</a:t>
              </a:r>
              <a:r>
                <a:rPr lang="en-US" altLang="ko-KR" sz="2400" dirty="0">
                  <a:latin typeface="+mn-ea"/>
                </a:rPr>
                <a:t>.</a:t>
              </a:r>
              <a:endParaRPr lang="ko-KR" altLang="en-US" sz="2400" dirty="0"/>
            </a:p>
          </p:txBody>
        </p:sp>
        <p:sp>
          <p:nvSpPr>
            <p:cNvPr id="4" name="TextBox 3">
              <a:extLst>
                <a:ext uri="{FF2B5EF4-FFF2-40B4-BE49-F238E27FC236}">
                  <a16:creationId xmlns:a16="http://schemas.microsoft.com/office/drawing/2014/main" id="{4B8EA4B2-5738-2E21-2093-4B4AAF773D88}"/>
                </a:ext>
              </a:extLst>
            </p:cNvPr>
            <p:cNvSpPr txBox="1"/>
            <p:nvPr/>
          </p:nvSpPr>
          <p:spPr>
            <a:xfrm>
              <a:off x="9220200" y="7994942"/>
              <a:ext cx="8763000" cy="230832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ko-KR" sz="2400" dirty="0"/>
                <a:t>6</a:t>
              </a:r>
              <a:r>
                <a:rPr lang="ko-KR" altLang="en-US" sz="2400" dirty="0"/>
                <a:t>개 중 문제가 된 제품은 중국산 제품인 </a:t>
              </a:r>
              <a:r>
                <a:rPr lang="ko-KR" altLang="en-US" sz="2400" dirty="0" err="1"/>
                <a:t>드리미와</a:t>
              </a:r>
              <a:r>
                <a:rPr lang="ko-KR" altLang="en-US" sz="2400" dirty="0"/>
                <a:t> </a:t>
              </a:r>
              <a:r>
                <a:rPr lang="ko-KR" altLang="en-US" sz="2400" dirty="0" err="1"/>
                <a:t>에코백스</a:t>
              </a:r>
              <a:r>
                <a:rPr lang="en-US" altLang="ko-KR" sz="2400" dirty="0"/>
                <a:t>, </a:t>
              </a:r>
              <a:r>
                <a:rPr lang="ko-KR" altLang="en-US" sz="2400" dirty="0" err="1"/>
                <a:t>나르왈</a:t>
              </a:r>
              <a:r>
                <a:rPr lang="ko-KR" altLang="en-US" sz="2400" dirty="0"/>
                <a:t> 등 </a:t>
              </a:r>
              <a:r>
                <a:rPr lang="en-US" altLang="ko-KR" sz="2400" dirty="0"/>
                <a:t>3</a:t>
              </a:r>
              <a:r>
                <a:rPr lang="ko-KR" altLang="en-US" sz="2400" dirty="0"/>
                <a:t>개 제품이었다</a:t>
              </a:r>
              <a:r>
                <a:rPr lang="en-US" altLang="ko-KR" sz="2400" dirty="0"/>
                <a:t>. </a:t>
              </a:r>
              <a:r>
                <a:rPr lang="ko-KR" altLang="en-US" sz="2400" dirty="0"/>
                <a:t>프리미엄 제품인 중국산 </a:t>
              </a:r>
              <a:r>
                <a:rPr lang="ko-KR" altLang="en-US" sz="2400" dirty="0" err="1"/>
                <a:t>로보락보다</a:t>
              </a:r>
              <a:r>
                <a:rPr lang="ko-KR" altLang="en-US" sz="2400" dirty="0"/>
                <a:t> 저렴한 ‘가성비 </a:t>
              </a:r>
              <a:r>
                <a:rPr lang="ko-KR" altLang="en-US" sz="2400" dirty="0" err="1"/>
                <a:t>제품’으로</a:t>
              </a:r>
              <a:r>
                <a:rPr lang="ko-KR" altLang="en-US" sz="2400" dirty="0"/>
                <a:t> 꼽힌다</a:t>
              </a:r>
              <a:endParaRPr lang="en-US" altLang="ko-KR" sz="2400" dirty="0"/>
            </a:p>
            <a:p>
              <a:r>
                <a:rPr lang="ko-KR" altLang="en-US" sz="2400" dirty="0"/>
                <a:t>이 </a:t>
              </a:r>
              <a:r>
                <a:rPr lang="en-US" altLang="ko-KR" sz="2400" dirty="0"/>
                <a:t>3</a:t>
              </a:r>
              <a:r>
                <a:rPr lang="ko-KR" altLang="en-US" sz="2400" dirty="0"/>
                <a:t>개 제품은 사용자 인증 절차를 제대로 갖추지 않아 불법적 접근이나 조작 가능성이 있는 것으로 나타났다</a:t>
              </a:r>
              <a:r>
                <a:rPr lang="en-US" altLang="ko-KR" sz="2400" dirty="0"/>
                <a:t>. </a:t>
              </a:r>
            </a:p>
            <a:p>
              <a:endParaRPr lang="ko-KR" altLang="en-US" sz="2400" dirty="0"/>
            </a:p>
          </p:txBody>
        </p:sp>
      </p:grpSp>
      <p:sp>
        <p:nvSpPr>
          <p:cNvPr id="5" name="직사각형 4">
            <a:extLst>
              <a:ext uri="{FF2B5EF4-FFF2-40B4-BE49-F238E27FC236}">
                <a16:creationId xmlns:a16="http://schemas.microsoft.com/office/drawing/2014/main" id="{5E667FF1-D4A0-FCEF-B82B-5DABDBA8B732}"/>
              </a:ext>
            </a:extLst>
          </p:cNvPr>
          <p:cNvSpPr/>
          <p:nvPr/>
        </p:nvSpPr>
        <p:spPr>
          <a:xfrm>
            <a:off x="8763000" y="800099"/>
            <a:ext cx="9220200" cy="9220200"/>
          </a:xfrm>
          <a:prstGeom prst="rect">
            <a:avLst/>
          </a:prstGeom>
          <a:solidFill>
            <a:schemeClr val="bg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dirty="0"/>
          </a:p>
        </p:txBody>
      </p:sp>
      <p:grpSp>
        <p:nvGrpSpPr>
          <p:cNvPr id="14" name="그룹 13">
            <a:extLst>
              <a:ext uri="{FF2B5EF4-FFF2-40B4-BE49-F238E27FC236}">
                <a16:creationId xmlns:a16="http://schemas.microsoft.com/office/drawing/2014/main" id="{7940246C-D44E-BD4A-62F9-1B0D22652964}"/>
              </a:ext>
            </a:extLst>
          </p:cNvPr>
          <p:cNvGrpSpPr/>
          <p:nvPr/>
        </p:nvGrpSpPr>
        <p:grpSpPr>
          <a:xfrm>
            <a:off x="9217152" y="4152900"/>
            <a:ext cx="8540496" cy="5791200"/>
            <a:chOff x="9217152" y="4152900"/>
            <a:chExt cx="8540496" cy="5791200"/>
          </a:xfrm>
        </p:grpSpPr>
        <p:sp>
          <p:nvSpPr>
            <p:cNvPr id="7" name="TextBox 6">
              <a:extLst>
                <a:ext uri="{FF2B5EF4-FFF2-40B4-BE49-F238E27FC236}">
                  <a16:creationId xmlns:a16="http://schemas.microsoft.com/office/drawing/2014/main" id="{103557B1-647F-37CA-87D9-FF9A11A19476}"/>
                </a:ext>
              </a:extLst>
            </p:cNvPr>
            <p:cNvSpPr txBox="1"/>
            <p:nvPr/>
          </p:nvSpPr>
          <p:spPr>
            <a:xfrm>
              <a:off x="9220200" y="4152900"/>
              <a:ext cx="8153400" cy="1200329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ko-KR" altLang="en-US" sz="2400" dirty="0">
                  <a:solidFill>
                    <a:srgbClr val="FF0000"/>
                  </a:solidFill>
                  <a:latin typeface="+mn-ea"/>
                </a:rPr>
                <a:t>집안을 실시간으로 모니터링하는 로봇청소기가 찍은 사진이 외부로 유출되거나</a:t>
              </a:r>
              <a:r>
                <a:rPr lang="en-US" altLang="ko-KR" sz="2400" dirty="0">
                  <a:solidFill>
                    <a:srgbClr val="FF0000"/>
                  </a:solidFill>
                  <a:latin typeface="+mn-ea"/>
                </a:rPr>
                <a:t>, </a:t>
              </a:r>
              <a:r>
                <a:rPr lang="ko-KR" altLang="en-US" sz="2400" dirty="0">
                  <a:solidFill>
                    <a:srgbClr val="FF0000"/>
                  </a:solidFill>
                  <a:latin typeface="+mn-ea"/>
                </a:rPr>
                <a:t>제</a:t>
              </a:r>
              <a:r>
                <a:rPr lang="en-US" altLang="ko-KR" sz="2400" dirty="0">
                  <a:solidFill>
                    <a:srgbClr val="FF0000"/>
                  </a:solidFill>
                  <a:latin typeface="+mn-ea"/>
                </a:rPr>
                <a:t>3</a:t>
              </a:r>
              <a:r>
                <a:rPr lang="ko-KR" altLang="en-US" sz="2400" dirty="0">
                  <a:solidFill>
                    <a:srgbClr val="FF0000"/>
                  </a:solidFill>
                  <a:latin typeface="+mn-ea"/>
                </a:rPr>
                <a:t>자에 의해 강제로 카메라가 켜질 수 있다는 것이다</a:t>
              </a:r>
              <a:r>
                <a:rPr lang="en-US" altLang="ko-KR" sz="2400" dirty="0">
                  <a:solidFill>
                    <a:srgbClr val="FF0000"/>
                  </a:solidFill>
                  <a:latin typeface="+mn-ea"/>
                </a:rPr>
                <a:t>.</a:t>
              </a:r>
              <a:endParaRPr lang="ko-KR" altLang="en-US" sz="2400" dirty="0">
                <a:solidFill>
                  <a:srgbClr val="FF0000"/>
                </a:solidFill>
              </a:endParaRPr>
            </a:p>
          </p:txBody>
        </p:sp>
        <p:sp>
          <p:nvSpPr>
            <p:cNvPr id="11" name="TextBox 10">
              <a:extLst>
                <a:ext uri="{FF2B5EF4-FFF2-40B4-BE49-F238E27FC236}">
                  <a16:creationId xmlns:a16="http://schemas.microsoft.com/office/drawing/2014/main" id="{537862DC-9DFA-3852-3463-9336C0472C0B}"/>
                </a:ext>
              </a:extLst>
            </p:cNvPr>
            <p:cNvSpPr txBox="1"/>
            <p:nvPr/>
          </p:nvSpPr>
          <p:spPr>
            <a:xfrm>
              <a:off x="9217152" y="8005108"/>
              <a:ext cx="8540496" cy="1938992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US" altLang="ko-KR" sz="2400" dirty="0">
                  <a:solidFill>
                    <a:srgbClr val="FF0000"/>
                  </a:solidFill>
                </a:rPr>
                <a:t>6</a:t>
              </a:r>
              <a:r>
                <a:rPr lang="ko-KR" altLang="en-US" sz="2400" dirty="0">
                  <a:solidFill>
                    <a:srgbClr val="FF0000"/>
                  </a:solidFill>
                </a:rPr>
                <a:t>개 중 문제가 된 제품은 중국산 제품인 </a:t>
              </a:r>
              <a:r>
                <a:rPr lang="ko-KR" altLang="en-US" sz="2400" dirty="0" err="1">
                  <a:solidFill>
                    <a:srgbClr val="FF0000"/>
                  </a:solidFill>
                </a:rPr>
                <a:t>드리미와</a:t>
              </a:r>
              <a:r>
                <a:rPr lang="ko-KR" altLang="en-US" sz="2400" dirty="0">
                  <a:solidFill>
                    <a:srgbClr val="FF0000"/>
                  </a:solidFill>
                </a:rPr>
                <a:t> </a:t>
              </a:r>
              <a:r>
                <a:rPr lang="ko-KR" altLang="en-US" sz="2400" dirty="0" err="1">
                  <a:solidFill>
                    <a:srgbClr val="FF0000"/>
                  </a:solidFill>
                </a:rPr>
                <a:t>에코백스</a:t>
              </a:r>
              <a:r>
                <a:rPr lang="en-US" altLang="ko-KR" sz="2400" dirty="0">
                  <a:solidFill>
                    <a:srgbClr val="FF0000"/>
                  </a:solidFill>
                </a:rPr>
                <a:t>, </a:t>
              </a:r>
              <a:r>
                <a:rPr lang="ko-KR" altLang="en-US" sz="2400" dirty="0" err="1">
                  <a:solidFill>
                    <a:srgbClr val="FF0000"/>
                  </a:solidFill>
                </a:rPr>
                <a:t>나르왈</a:t>
              </a:r>
              <a:r>
                <a:rPr lang="ko-KR" altLang="en-US" sz="2400" dirty="0">
                  <a:solidFill>
                    <a:srgbClr val="FF0000"/>
                  </a:solidFill>
                </a:rPr>
                <a:t> 등 </a:t>
              </a:r>
              <a:r>
                <a:rPr lang="en-US" altLang="ko-KR" sz="2400" dirty="0">
                  <a:solidFill>
                    <a:srgbClr val="FF0000"/>
                  </a:solidFill>
                </a:rPr>
                <a:t>3</a:t>
              </a:r>
              <a:r>
                <a:rPr lang="ko-KR" altLang="en-US" sz="2400" dirty="0">
                  <a:solidFill>
                    <a:srgbClr val="FF0000"/>
                  </a:solidFill>
                </a:rPr>
                <a:t>개 제품이었다</a:t>
              </a:r>
              <a:r>
                <a:rPr lang="en-US" altLang="ko-KR" sz="2400" dirty="0">
                  <a:solidFill>
                    <a:srgbClr val="FF0000"/>
                  </a:solidFill>
                </a:rPr>
                <a:t>. </a:t>
              </a:r>
              <a:r>
                <a:rPr lang="ko-KR" altLang="en-US" sz="2400" dirty="0">
                  <a:solidFill>
                    <a:srgbClr val="FF0000"/>
                  </a:solidFill>
                </a:rPr>
                <a:t>프리미엄 제품인 중국산 </a:t>
              </a:r>
              <a:r>
                <a:rPr lang="ko-KR" altLang="en-US" sz="2400" dirty="0" err="1">
                  <a:solidFill>
                    <a:srgbClr val="FF0000"/>
                  </a:solidFill>
                </a:rPr>
                <a:t>로보락보다</a:t>
              </a:r>
              <a:r>
                <a:rPr lang="ko-KR" altLang="en-US" sz="2400" dirty="0">
                  <a:solidFill>
                    <a:srgbClr val="FF0000"/>
                  </a:solidFill>
                </a:rPr>
                <a:t> 저렴한 ‘가성비 </a:t>
              </a:r>
              <a:r>
                <a:rPr lang="ko-KR" altLang="en-US" sz="2400" dirty="0" err="1">
                  <a:solidFill>
                    <a:srgbClr val="FF0000"/>
                  </a:solidFill>
                </a:rPr>
                <a:t>제품’으로</a:t>
              </a:r>
              <a:r>
                <a:rPr lang="ko-KR" altLang="en-US" sz="2400" dirty="0">
                  <a:solidFill>
                    <a:srgbClr val="FF0000"/>
                  </a:solidFill>
                </a:rPr>
                <a:t> 꼽힌다</a:t>
              </a:r>
              <a:endParaRPr lang="en-US" altLang="ko-KR" sz="2400" dirty="0">
                <a:solidFill>
                  <a:srgbClr val="FF0000"/>
                </a:solidFill>
              </a:endParaRPr>
            </a:p>
            <a:p>
              <a:r>
                <a:rPr lang="ko-KR" altLang="en-US" sz="2400" dirty="0">
                  <a:solidFill>
                    <a:srgbClr val="FF0000"/>
                  </a:solidFill>
                </a:rPr>
                <a:t>이 </a:t>
              </a:r>
              <a:r>
                <a:rPr lang="en-US" altLang="ko-KR" sz="2400" dirty="0">
                  <a:solidFill>
                    <a:srgbClr val="FF0000"/>
                  </a:solidFill>
                </a:rPr>
                <a:t>3</a:t>
              </a:r>
              <a:r>
                <a:rPr lang="ko-KR" altLang="en-US" sz="2400" dirty="0">
                  <a:solidFill>
                    <a:srgbClr val="FF0000"/>
                  </a:solidFill>
                </a:rPr>
                <a:t>개 제품은 사용자 인증 절차를 제대로 갖추지 않아 불법적 접근이나 조작 가능성이 있는 것으로 나타났다</a:t>
              </a:r>
              <a:r>
                <a:rPr lang="en-US" altLang="ko-KR" sz="2400" dirty="0">
                  <a:solidFill>
                    <a:srgbClr val="FF0000"/>
                  </a:solidFill>
                </a:rPr>
                <a:t>. 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66590959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med" p14:dur="700">
        <p159:morph option="byObject"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5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0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500"/>
                            </p:stCondLst>
                            <p:childTnLst>
                              <p:par>
                                <p:cTn id="36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1000"/>
                            </p:stCondLst>
                            <p:childTnLst>
                              <p:par>
                                <p:cTn id="40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5" grpId="1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79FCFCB-12A2-CAB0-F0BE-452E32B2FB0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P 카메라 최종">
            <a:hlinkClick r:id="" action="ppaction://media"/>
            <a:extLst>
              <a:ext uri="{FF2B5EF4-FFF2-40B4-BE49-F238E27FC236}">
                <a16:creationId xmlns:a16="http://schemas.microsoft.com/office/drawing/2014/main" id="{687481C5-714B-35F5-327B-84A862289F41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0" y="-38100"/>
            <a:ext cx="18288000" cy="10287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356231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med" p14:dur="700">
        <p159:morph option="byObject"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901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4E9D050-8B59-737B-21E0-9636744EB94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그림 9">
            <a:extLst>
              <a:ext uri="{FF2B5EF4-FFF2-40B4-BE49-F238E27FC236}">
                <a16:creationId xmlns:a16="http://schemas.microsoft.com/office/drawing/2014/main" id="{22D52CEC-1BE9-3FA9-041D-EAF8F9A72F7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76400" y="6970599"/>
            <a:ext cx="15229212" cy="2570053"/>
          </a:xfrm>
          <a:prstGeom prst="rect">
            <a:avLst/>
          </a:prstGeom>
        </p:spPr>
      </p:pic>
      <p:pic>
        <p:nvPicPr>
          <p:cNvPr id="6" name="그림 5">
            <a:extLst>
              <a:ext uri="{FF2B5EF4-FFF2-40B4-BE49-F238E27FC236}">
                <a16:creationId xmlns:a16="http://schemas.microsoft.com/office/drawing/2014/main" id="{402E4341-12AF-1AED-BB5B-5367897D0AB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76400" y="4425923"/>
            <a:ext cx="15229212" cy="2553056"/>
          </a:xfrm>
          <a:prstGeom prst="rect">
            <a:avLst/>
          </a:prstGeom>
          <a:ln>
            <a:noFill/>
          </a:ln>
        </p:spPr>
      </p:pic>
      <p:sp>
        <p:nvSpPr>
          <p:cNvPr id="2" name="TextBox 2">
            <a:extLst>
              <a:ext uri="{FF2B5EF4-FFF2-40B4-BE49-F238E27FC236}">
                <a16:creationId xmlns:a16="http://schemas.microsoft.com/office/drawing/2014/main" id="{45179443-8F30-81D5-AD3A-5D575E65B42B}"/>
              </a:ext>
            </a:extLst>
          </p:cNvPr>
          <p:cNvSpPr txBox="1"/>
          <p:nvPr/>
        </p:nvSpPr>
        <p:spPr>
          <a:xfrm>
            <a:off x="762000" y="419100"/>
            <a:ext cx="7772400" cy="100989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8499"/>
              </a:lnSpc>
            </a:pPr>
            <a:r>
              <a:rPr lang="ko-KR" altLang="en-US" sz="5000" spc="-254" dirty="0">
                <a:solidFill>
                  <a:srgbClr val="4F46E5"/>
                </a:solidFill>
                <a:latin typeface="210 콤퓨타세탁 L" panose="02020603020101020101" pitchFamily="18" charset="-127"/>
                <a:ea typeface="210 콤퓨타세탁 L" panose="02020603020101020101" pitchFamily="18" charset="-127"/>
                <a:cs typeface="210 콤퓨타세탁"/>
                <a:sym typeface="210 콤퓨타세탁"/>
              </a:rPr>
              <a:t>주제 선정 배경</a:t>
            </a:r>
            <a:endParaRPr lang="en-US" sz="5000" spc="-254" dirty="0">
              <a:solidFill>
                <a:srgbClr val="4F46E5"/>
              </a:solidFill>
              <a:latin typeface="210 콤퓨타세탁 L" panose="02020603020101020101" pitchFamily="18" charset="-127"/>
              <a:ea typeface="210 콤퓨타세탁 L" panose="02020603020101020101" pitchFamily="18" charset="-127"/>
              <a:cs typeface="210 콤퓨타세탁"/>
              <a:sym typeface="210 콤퓨타세탁"/>
            </a:endParaRPr>
          </a:p>
        </p:txBody>
      </p:sp>
      <p:pic>
        <p:nvPicPr>
          <p:cNvPr id="4" name="그림 3">
            <a:extLst>
              <a:ext uri="{FF2B5EF4-FFF2-40B4-BE49-F238E27FC236}">
                <a16:creationId xmlns:a16="http://schemas.microsoft.com/office/drawing/2014/main" id="{98F7ADE8-1D09-D653-2D23-5C7FB5689051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76400" y="2133265"/>
            <a:ext cx="15229212" cy="2400635"/>
          </a:xfrm>
          <a:prstGeom prst="rect">
            <a:avLst/>
          </a:prstGeom>
          <a:ln>
            <a:noFill/>
          </a:ln>
        </p:spPr>
      </p:pic>
      <p:pic>
        <p:nvPicPr>
          <p:cNvPr id="8" name="그림 7">
            <a:extLst>
              <a:ext uri="{FF2B5EF4-FFF2-40B4-BE49-F238E27FC236}">
                <a16:creationId xmlns:a16="http://schemas.microsoft.com/office/drawing/2014/main" id="{79850212-F7B0-186A-9BEB-9D4B265C0C93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29001" y="1418585"/>
            <a:ext cx="12344400" cy="8830304"/>
          </a:xfrm>
          <a:prstGeom prst="rect">
            <a:avLst/>
          </a:prstGeom>
        </p:spPr>
      </p:pic>
      <p:pic>
        <p:nvPicPr>
          <p:cNvPr id="21" name="그림 20">
            <a:extLst>
              <a:ext uri="{FF2B5EF4-FFF2-40B4-BE49-F238E27FC236}">
                <a16:creationId xmlns:a16="http://schemas.microsoft.com/office/drawing/2014/main" id="{FDA6CA40-6FF8-3578-8E0B-549460E82BF2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76400" y="6959022"/>
            <a:ext cx="15229212" cy="2543530"/>
          </a:xfrm>
          <a:prstGeom prst="rect">
            <a:avLst/>
          </a:prstGeom>
        </p:spPr>
      </p:pic>
      <p:sp>
        <p:nvSpPr>
          <p:cNvPr id="3" name="직사각형 2">
            <a:extLst>
              <a:ext uri="{FF2B5EF4-FFF2-40B4-BE49-F238E27FC236}">
                <a16:creationId xmlns:a16="http://schemas.microsoft.com/office/drawing/2014/main" id="{49000524-86E1-A5E5-29B2-31D64A7BCA50}"/>
              </a:ext>
            </a:extLst>
          </p:cNvPr>
          <p:cNvSpPr/>
          <p:nvPr/>
        </p:nvSpPr>
        <p:spPr>
          <a:xfrm>
            <a:off x="5410200" y="3238500"/>
            <a:ext cx="7772400" cy="762000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>
              <a:noFill/>
            </a:endParaRPr>
          </a:p>
        </p:txBody>
      </p:sp>
    </p:spTree>
    <p:extLst>
      <p:ext uri="{BB962C8B-B14F-4D97-AF65-F5344CB8AC3E}">
        <p14:creationId xmlns:p14="http://schemas.microsoft.com/office/powerpoint/2010/main" val="109661052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med" p14:dur="700">
        <p159:morph option="byObject"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"/>
                            </p:stCondLst>
                            <p:childTnLst>
                              <p:par>
                                <p:cTn id="1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3" grpId="1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DEDE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8" name="그룹 27">
            <a:extLst>
              <a:ext uri="{FF2B5EF4-FFF2-40B4-BE49-F238E27FC236}">
                <a16:creationId xmlns:a16="http://schemas.microsoft.com/office/drawing/2014/main" id="{0E995648-4554-1E90-5922-98F803A5552E}"/>
              </a:ext>
            </a:extLst>
          </p:cNvPr>
          <p:cNvGrpSpPr/>
          <p:nvPr/>
        </p:nvGrpSpPr>
        <p:grpSpPr>
          <a:xfrm>
            <a:off x="762000" y="4405886"/>
            <a:ext cx="5560828" cy="2530215"/>
            <a:chOff x="634766" y="3254454"/>
            <a:chExt cx="5560828" cy="2530215"/>
          </a:xfrm>
        </p:grpSpPr>
        <p:sp>
          <p:nvSpPr>
            <p:cNvPr id="16" name="Text 1">
              <a:extLst>
                <a:ext uri="{FF2B5EF4-FFF2-40B4-BE49-F238E27FC236}">
                  <a16:creationId xmlns:a16="http://schemas.microsoft.com/office/drawing/2014/main" id="{79206D4F-C8A2-A040-F79E-E44154A5E859}"/>
                </a:ext>
              </a:extLst>
            </p:cNvPr>
            <p:cNvSpPr/>
            <p:nvPr/>
          </p:nvSpPr>
          <p:spPr>
            <a:xfrm>
              <a:off x="634766" y="3254454"/>
              <a:ext cx="3800407" cy="354330"/>
            </a:xfrm>
            <a:prstGeom prst="rect">
              <a:avLst/>
            </a:prstGeom>
            <a:noFill/>
            <a:ln/>
          </p:spPr>
          <p:txBody>
            <a:bodyPr wrap="none" lIns="0" tIns="0" rIns="0" bIns="0" rtlCol="0" anchor="t"/>
            <a:lstStyle/>
            <a:p>
              <a:pPr marL="0" indent="0" algn="l">
                <a:lnSpc>
                  <a:spcPts val="2750"/>
                </a:lnSpc>
                <a:buNone/>
              </a:pPr>
              <a:r>
                <a:rPr lang="en-US" sz="3600" dirty="0">
                  <a:solidFill>
                    <a:srgbClr val="4F46E5"/>
                  </a:solidFill>
                  <a:latin typeface="210 콤퓨타세탁 L" panose="02020603020101020101" pitchFamily="18" charset="-127"/>
                  <a:ea typeface="210 콤퓨타세탁 L" panose="02020603020101020101" pitchFamily="18" charset="-127"/>
                  <a:cs typeface="Kanit Light" pitchFamily="34" charset="-120"/>
                </a:rPr>
                <a:t>현실적 필요성</a:t>
              </a:r>
              <a:endParaRPr lang="en-US" sz="3600" dirty="0">
                <a:solidFill>
                  <a:srgbClr val="4F46E5"/>
                </a:solidFill>
                <a:latin typeface="210 콤퓨타세탁 L" panose="02020603020101020101" pitchFamily="18" charset="-127"/>
                <a:ea typeface="210 콤퓨타세탁 L" panose="02020603020101020101" pitchFamily="18" charset="-127"/>
              </a:endParaRPr>
            </a:p>
          </p:txBody>
        </p:sp>
        <p:sp>
          <p:nvSpPr>
            <p:cNvPr id="17" name="Text 2">
              <a:extLst>
                <a:ext uri="{FF2B5EF4-FFF2-40B4-BE49-F238E27FC236}">
                  <a16:creationId xmlns:a16="http://schemas.microsoft.com/office/drawing/2014/main" id="{ED3A5850-7FB1-CC85-9221-B44EAE00EF60}"/>
                </a:ext>
              </a:extLst>
            </p:cNvPr>
            <p:cNvSpPr/>
            <p:nvPr/>
          </p:nvSpPr>
          <p:spPr>
            <a:xfrm>
              <a:off x="634766" y="3835598"/>
              <a:ext cx="5332348" cy="725805"/>
            </a:xfrm>
            <a:prstGeom prst="rect">
              <a:avLst/>
            </a:prstGeom>
            <a:noFill/>
            <a:ln/>
          </p:spPr>
          <p:txBody>
            <a:bodyPr wrap="square" lIns="0" tIns="0" rIns="0" bIns="0" rtlCol="0" anchor="t"/>
            <a:lstStyle/>
            <a:p>
              <a:pPr marL="342900" indent="-342900" algn="l">
                <a:lnSpc>
                  <a:spcPts val="2850"/>
                </a:lnSpc>
                <a:buSzPct val="100000"/>
                <a:buChar char="•"/>
              </a:pPr>
              <a:r>
                <a:rPr lang="en-US" sz="2150" dirty="0">
                  <a:solidFill>
                    <a:srgbClr val="424242"/>
                  </a:solidFill>
                  <a:latin typeface="210 콤퓨타세탁 L" panose="02020603020101020101" pitchFamily="18" charset="-127"/>
                  <a:ea typeface="210 콤퓨타세탁 L" panose="02020603020101020101" pitchFamily="18" charset="-127"/>
                  <a:cs typeface="Martel Sans" pitchFamily="34" charset="-120"/>
                </a:rPr>
                <a:t>IoT 디바이스 급증에 따른 보안 취약점 확산</a:t>
              </a:r>
              <a:endParaRPr lang="en-US" sz="2150" dirty="0">
                <a:solidFill>
                  <a:srgbClr val="424242"/>
                </a:solidFill>
                <a:latin typeface="210 콤퓨타세탁 L" panose="02020603020101020101" pitchFamily="18" charset="-127"/>
                <a:ea typeface="210 콤퓨타세탁 L" panose="02020603020101020101" pitchFamily="18" charset="-127"/>
              </a:endParaRPr>
            </a:p>
          </p:txBody>
        </p:sp>
        <p:sp>
          <p:nvSpPr>
            <p:cNvPr id="18" name="Text 3">
              <a:extLst>
                <a:ext uri="{FF2B5EF4-FFF2-40B4-BE49-F238E27FC236}">
                  <a16:creationId xmlns:a16="http://schemas.microsoft.com/office/drawing/2014/main" id="{3423FC7C-2994-2ACC-CA39-2D8381BD6FFA}"/>
                </a:ext>
              </a:extLst>
            </p:cNvPr>
            <p:cNvSpPr/>
            <p:nvPr/>
          </p:nvSpPr>
          <p:spPr>
            <a:xfrm>
              <a:off x="634766" y="4447231"/>
              <a:ext cx="5332348" cy="362903"/>
            </a:xfrm>
            <a:prstGeom prst="rect">
              <a:avLst/>
            </a:prstGeom>
            <a:noFill/>
            <a:ln/>
          </p:spPr>
          <p:txBody>
            <a:bodyPr wrap="none" lIns="0" tIns="0" rIns="0" bIns="0" rtlCol="0" anchor="t"/>
            <a:lstStyle/>
            <a:p>
              <a:pPr marL="342900" indent="-342900" algn="l">
                <a:lnSpc>
                  <a:spcPts val="2850"/>
                </a:lnSpc>
                <a:buSzPct val="100000"/>
                <a:buChar char="•"/>
              </a:pPr>
              <a:r>
                <a:rPr lang="en-US" sz="2150" dirty="0">
                  <a:solidFill>
                    <a:srgbClr val="424242"/>
                  </a:solidFill>
                  <a:latin typeface="210 콤퓨타세탁 L" panose="02020603020101020101" pitchFamily="18" charset="-127"/>
                  <a:ea typeface="210 콤퓨타세탁 L" panose="02020603020101020101" pitchFamily="18" charset="-127"/>
                  <a:cs typeface="Martel Sans" pitchFamily="34" charset="-120"/>
                </a:rPr>
                <a:t>전통적인 수동 보안 관리의 한계</a:t>
              </a:r>
              <a:endParaRPr lang="en-US" sz="2150" dirty="0">
                <a:solidFill>
                  <a:srgbClr val="424242"/>
                </a:solidFill>
                <a:latin typeface="210 콤퓨타세탁 L" panose="02020603020101020101" pitchFamily="18" charset="-127"/>
                <a:ea typeface="210 콤퓨타세탁 L" panose="02020603020101020101" pitchFamily="18" charset="-127"/>
              </a:endParaRPr>
            </a:p>
          </p:txBody>
        </p:sp>
        <p:sp>
          <p:nvSpPr>
            <p:cNvPr id="19" name="Text 4">
              <a:extLst>
                <a:ext uri="{FF2B5EF4-FFF2-40B4-BE49-F238E27FC236}">
                  <a16:creationId xmlns:a16="http://schemas.microsoft.com/office/drawing/2014/main" id="{C6F70B26-BAC2-329F-A246-7B0430EB7F23}"/>
                </a:ext>
              </a:extLst>
            </p:cNvPr>
            <p:cNvSpPr/>
            <p:nvPr/>
          </p:nvSpPr>
          <p:spPr>
            <a:xfrm>
              <a:off x="634766" y="5058864"/>
              <a:ext cx="5560828" cy="725805"/>
            </a:xfrm>
            <a:prstGeom prst="rect">
              <a:avLst/>
            </a:prstGeom>
            <a:noFill/>
            <a:ln/>
          </p:spPr>
          <p:txBody>
            <a:bodyPr wrap="square" lIns="0" tIns="0" rIns="0" bIns="0" rtlCol="0" anchor="t"/>
            <a:lstStyle/>
            <a:p>
              <a:pPr marL="342900" indent="-342900" algn="l">
                <a:lnSpc>
                  <a:spcPts val="2850"/>
                </a:lnSpc>
                <a:buSzPct val="100000"/>
                <a:buChar char="•"/>
              </a:pPr>
              <a:r>
                <a:rPr lang="en-US" sz="2150" dirty="0">
                  <a:solidFill>
                    <a:srgbClr val="424242"/>
                  </a:solidFill>
                  <a:latin typeface="210 콤퓨타세탁 L" panose="02020603020101020101" pitchFamily="18" charset="-127"/>
                  <a:ea typeface="210 콤퓨타세탁 L" panose="02020603020101020101" pitchFamily="18" charset="-127"/>
                  <a:cs typeface="Martel Sans" pitchFamily="34" charset="-120"/>
                </a:rPr>
                <a:t>엣지 컴퓨팅 환경에서의 실시간 보안 대응 필요</a:t>
              </a:r>
              <a:endParaRPr lang="en-US" sz="2150" dirty="0">
                <a:solidFill>
                  <a:srgbClr val="424242"/>
                </a:solidFill>
                <a:latin typeface="210 콤퓨타세탁 L" panose="02020603020101020101" pitchFamily="18" charset="-127"/>
                <a:ea typeface="210 콤퓨타세탁 L" panose="02020603020101020101" pitchFamily="18" charset="-127"/>
              </a:endParaRPr>
            </a:p>
          </p:txBody>
        </p:sp>
      </p:grpSp>
      <p:grpSp>
        <p:nvGrpSpPr>
          <p:cNvPr id="30" name="그룹 29">
            <a:extLst>
              <a:ext uri="{FF2B5EF4-FFF2-40B4-BE49-F238E27FC236}">
                <a16:creationId xmlns:a16="http://schemas.microsoft.com/office/drawing/2014/main" id="{D635B640-4C9F-2569-0D1B-F3EC788D3A3A}"/>
              </a:ext>
            </a:extLst>
          </p:cNvPr>
          <p:cNvGrpSpPr/>
          <p:nvPr/>
        </p:nvGrpSpPr>
        <p:grpSpPr>
          <a:xfrm>
            <a:off x="12039600" y="4381852"/>
            <a:ext cx="6096000" cy="2191346"/>
            <a:chOff x="9872067" y="3254454"/>
            <a:chExt cx="6096000" cy="2191346"/>
          </a:xfrm>
        </p:grpSpPr>
        <p:sp>
          <p:nvSpPr>
            <p:cNvPr id="23" name="Text 9">
              <a:extLst>
                <a:ext uri="{FF2B5EF4-FFF2-40B4-BE49-F238E27FC236}">
                  <a16:creationId xmlns:a16="http://schemas.microsoft.com/office/drawing/2014/main" id="{5457AB74-54EE-5158-58E4-58D1C9B32F16}"/>
                </a:ext>
              </a:extLst>
            </p:cNvPr>
            <p:cNvSpPr/>
            <p:nvPr/>
          </p:nvSpPr>
          <p:spPr>
            <a:xfrm>
              <a:off x="9872067" y="3254454"/>
              <a:ext cx="3800407" cy="354330"/>
            </a:xfrm>
            <a:prstGeom prst="rect">
              <a:avLst/>
            </a:prstGeom>
            <a:noFill/>
            <a:ln/>
          </p:spPr>
          <p:txBody>
            <a:bodyPr wrap="none" lIns="0" tIns="0" rIns="0" bIns="0" rtlCol="0" anchor="t"/>
            <a:lstStyle/>
            <a:p>
              <a:pPr marL="0" indent="0" algn="l">
                <a:lnSpc>
                  <a:spcPts val="2750"/>
                </a:lnSpc>
                <a:buNone/>
              </a:pPr>
              <a:r>
                <a:rPr lang="en-US" sz="3600" dirty="0">
                  <a:solidFill>
                    <a:srgbClr val="4F46E5"/>
                  </a:solidFill>
                  <a:latin typeface="210 콤퓨타세탁 L" panose="02020603020101020101" pitchFamily="18" charset="-127"/>
                  <a:ea typeface="210 콤퓨타세탁 L" panose="02020603020101020101" pitchFamily="18" charset="-127"/>
                  <a:cs typeface="Kanit Light" pitchFamily="34" charset="-120"/>
                </a:rPr>
                <a:t>산업적 가치</a:t>
              </a:r>
              <a:endParaRPr lang="en-US" sz="3600" dirty="0">
                <a:solidFill>
                  <a:srgbClr val="4F46E5"/>
                </a:solidFill>
                <a:latin typeface="210 콤퓨타세탁 L" panose="02020603020101020101" pitchFamily="18" charset="-127"/>
                <a:ea typeface="210 콤퓨타세탁 L" panose="02020603020101020101" pitchFamily="18" charset="-127"/>
              </a:endParaRPr>
            </a:p>
          </p:txBody>
        </p:sp>
        <p:sp>
          <p:nvSpPr>
            <p:cNvPr id="24" name="Text 10">
              <a:extLst>
                <a:ext uri="{FF2B5EF4-FFF2-40B4-BE49-F238E27FC236}">
                  <a16:creationId xmlns:a16="http://schemas.microsoft.com/office/drawing/2014/main" id="{981758BC-B6CD-FC6C-CD8E-04FD7F47B35A}"/>
                </a:ext>
              </a:extLst>
            </p:cNvPr>
            <p:cNvSpPr/>
            <p:nvPr/>
          </p:nvSpPr>
          <p:spPr>
            <a:xfrm>
              <a:off x="9872067" y="3835598"/>
              <a:ext cx="6096000" cy="725805"/>
            </a:xfrm>
            <a:prstGeom prst="rect">
              <a:avLst/>
            </a:prstGeom>
            <a:noFill/>
            <a:ln/>
          </p:spPr>
          <p:txBody>
            <a:bodyPr wrap="square" lIns="0" tIns="0" rIns="0" bIns="0" rtlCol="0" anchor="t"/>
            <a:lstStyle/>
            <a:p>
              <a:pPr marL="342900" indent="-342900" algn="l">
                <a:lnSpc>
                  <a:spcPts val="2850"/>
                </a:lnSpc>
                <a:buSzPct val="100000"/>
                <a:buChar char="•"/>
              </a:pPr>
              <a:r>
                <a:rPr lang="en-US" sz="2150" dirty="0">
                  <a:solidFill>
                    <a:srgbClr val="424242"/>
                  </a:solidFill>
                  <a:latin typeface="210 콤퓨타세탁 L" panose="02020603020101020101" pitchFamily="18" charset="-127"/>
                  <a:ea typeface="210 콤퓨타세탁 L" panose="02020603020101020101" pitchFamily="18" charset="-127"/>
                  <a:cs typeface="Martel Sans" pitchFamily="34" charset="-120"/>
                </a:rPr>
                <a:t>스마트 팩토리, 스마트 홈 등 IoT 생태계 보안 강화</a:t>
              </a:r>
              <a:endParaRPr lang="en-US" sz="2150" dirty="0">
                <a:solidFill>
                  <a:srgbClr val="424242"/>
                </a:solidFill>
                <a:latin typeface="210 콤퓨타세탁 L" panose="02020603020101020101" pitchFamily="18" charset="-127"/>
                <a:ea typeface="210 콤퓨타세탁 L" panose="02020603020101020101" pitchFamily="18" charset="-127"/>
              </a:endParaRPr>
            </a:p>
          </p:txBody>
        </p:sp>
        <p:sp>
          <p:nvSpPr>
            <p:cNvPr id="25" name="Text 11">
              <a:extLst>
                <a:ext uri="{FF2B5EF4-FFF2-40B4-BE49-F238E27FC236}">
                  <a16:creationId xmlns:a16="http://schemas.microsoft.com/office/drawing/2014/main" id="{655E41B0-C66F-3F44-C428-0AE9307C5731}"/>
                </a:ext>
              </a:extLst>
            </p:cNvPr>
            <p:cNvSpPr/>
            <p:nvPr/>
          </p:nvSpPr>
          <p:spPr>
            <a:xfrm>
              <a:off x="9872067" y="4444708"/>
              <a:ext cx="5332348" cy="362903"/>
            </a:xfrm>
            <a:prstGeom prst="rect">
              <a:avLst/>
            </a:prstGeom>
            <a:noFill/>
            <a:ln/>
          </p:spPr>
          <p:txBody>
            <a:bodyPr wrap="none" lIns="0" tIns="0" rIns="0" bIns="0" rtlCol="0" anchor="t"/>
            <a:lstStyle/>
            <a:p>
              <a:pPr marL="342900" indent="-342900" algn="l">
                <a:lnSpc>
                  <a:spcPts val="2850"/>
                </a:lnSpc>
                <a:buSzPct val="100000"/>
                <a:buChar char="•"/>
              </a:pPr>
              <a:r>
                <a:rPr lang="en-US" sz="2150" dirty="0">
                  <a:solidFill>
                    <a:srgbClr val="424242"/>
                  </a:solidFill>
                  <a:latin typeface="210 콤퓨타세탁 L" panose="02020603020101020101" pitchFamily="18" charset="-127"/>
                  <a:ea typeface="210 콤퓨타세탁 L" panose="02020603020101020101" pitchFamily="18" charset="-127"/>
                  <a:cs typeface="Martel Sans" pitchFamily="34" charset="-120"/>
                </a:rPr>
                <a:t>보안 운영 비용 절감 및 효율성 향상</a:t>
              </a:r>
              <a:endParaRPr lang="en-US" sz="2150" dirty="0">
                <a:solidFill>
                  <a:srgbClr val="424242"/>
                </a:solidFill>
                <a:latin typeface="210 콤퓨타세탁 L" panose="02020603020101020101" pitchFamily="18" charset="-127"/>
                <a:ea typeface="210 콤퓨타세탁 L" panose="02020603020101020101" pitchFamily="18" charset="-127"/>
              </a:endParaRPr>
            </a:p>
          </p:txBody>
        </p:sp>
        <p:sp>
          <p:nvSpPr>
            <p:cNvPr id="26" name="Text 12">
              <a:extLst>
                <a:ext uri="{FF2B5EF4-FFF2-40B4-BE49-F238E27FC236}">
                  <a16:creationId xmlns:a16="http://schemas.microsoft.com/office/drawing/2014/main" id="{521A2407-88AE-93DB-B83A-98916633CF30}"/>
                </a:ext>
              </a:extLst>
            </p:cNvPr>
            <p:cNvSpPr/>
            <p:nvPr/>
          </p:nvSpPr>
          <p:spPr>
            <a:xfrm>
              <a:off x="9872067" y="5082897"/>
              <a:ext cx="5332348" cy="362903"/>
            </a:xfrm>
            <a:prstGeom prst="rect">
              <a:avLst/>
            </a:prstGeom>
            <a:noFill/>
            <a:ln/>
          </p:spPr>
          <p:txBody>
            <a:bodyPr wrap="none" lIns="0" tIns="0" rIns="0" bIns="0" rtlCol="0" anchor="t"/>
            <a:lstStyle/>
            <a:p>
              <a:pPr marL="342900" indent="-342900" algn="l">
                <a:lnSpc>
                  <a:spcPts val="2850"/>
                </a:lnSpc>
                <a:buSzPct val="100000"/>
                <a:buChar char="•"/>
              </a:pPr>
              <a:r>
                <a:rPr lang="en-US" sz="2150" dirty="0">
                  <a:solidFill>
                    <a:srgbClr val="424242"/>
                  </a:solidFill>
                  <a:latin typeface="210 콤퓨타세탁 L" panose="02020603020101020101" pitchFamily="18" charset="-127"/>
                  <a:ea typeface="210 콤퓨타세탁 L" panose="02020603020101020101" pitchFamily="18" charset="-127"/>
                  <a:cs typeface="Martel Sans" pitchFamily="34" charset="-120"/>
                </a:rPr>
                <a:t>규정 준수 및 컴플라이언스 자동화</a:t>
              </a:r>
              <a:endParaRPr lang="en-US" sz="2150" dirty="0">
                <a:solidFill>
                  <a:srgbClr val="424242"/>
                </a:solidFill>
                <a:latin typeface="210 콤퓨타세탁 L" panose="02020603020101020101" pitchFamily="18" charset="-127"/>
                <a:ea typeface="210 콤퓨타세탁 L" panose="02020603020101020101" pitchFamily="18" charset="-127"/>
              </a:endParaRPr>
            </a:p>
          </p:txBody>
        </p:sp>
      </p:grpSp>
      <p:grpSp>
        <p:nvGrpSpPr>
          <p:cNvPr id="29" name="그룹 28">
            <a:extLst>
              <a:ext uri="{FF2B5EF4-FFF2-40B4-BE49-F238E27FC236}">
                <a16:creationId xmlns:a16="http://schemas.microsoft.com/office/drawing/2014/main" id="{DBA277DC-7A20-994E-708C-01BD041E3AA7}"/>
              </a:ext>
            </a:extLst>
          </p:cNvPr>
          <p:cNvGrpSpPr/>
          <p:nvPr/>
        </p:nvGrpSpPr>
        <p:grpSpPr>
          <a:xfrm>
            <a:off x="6400800" y="4416730"/>
            <a:ext cx="5446618" cy="2519371"/>
            <a:chOff x="5218658" y="3254454"/>
            <a:chExt cx="5446618" cy="2519371"/>
          </a:xfrm>
        </p:grpSpPr>
        <p:sp>
          <p:nvSpPr>
            <p:cNvPr id="20" name="Text 5">
              <a:extLst>
                <a:ext uri="{FF2B5EF4-FFF2-40B4-BE49-F238E27FC236}">
                  <a16:creationId xmlns:a16="http://schemas.microsoft.com/office/drawing/2014/main" id="{8DEF5E85-9E4D-625B-27A4-0C55F9265A70}"/>
                </a:ext>
              </a:extLst>
            </p:cNvPr>
            <p:cNvSpPr/>
            <p:nvPr/>
          </p:nvSpPr>
          <p:spPr>
            <a:xfrm>
              <a:off x="5218658" y="3254454"/>
              <a:ext cx="3800407" cy="354330"/>
            </a:xfrm>
            <a:prstGeom prst="rect">
              <a:avLst/>
            </a:prstGeom>
            <a:noFill/>
            <a:ln/>
          </p:spPr>
          <p:txBody>
            <a:bodyPr wrap="none" lIns="0" tIns="0" rIns="0" bIns="0" rtlCol="0" anchor="t"/>
            <a:lstStyle/>
            <a:p>
              <a:pPr marL="0" indent="0" algn="l">
                <a:lnSpc>
                  <a:spcPts val="2750"/>
                </a:lnSpc>
                <a:buNone/>
              </a:pPr>
              <a:r>
                <a:rPr lang="en-US" sz="3600" dirty="0">
                  <a:solidFill>
                    <a:srgbClr val="4F46E5"/>
                  </a:solidFill>
                  <a:latin typeface="210 콤퓨타세탁 L" panose="02020603020101020101" pitchFamily="18" charset="-127"/>
                  <a:ea typeface="210 콤퓨타세탁 L" panose="02020603020101020101" pitchFamily="18" charset="-127"/>
                  <a:cs typeface="Kanit Light" pitchFamily="34" charset="-120"/>
                </a:rPr>
                <a:t>기술적 도전</a:t>
              </a:r>
              <a:endParaRPr lang="en-US" sz="3600" dirty="0">
                <a:solidFill>
                  <a:srgbClr val="4F46E5"/>
                </a:solidFill>
                <a:latin typeface="210 콤퓨타세탁 L" panose="02020603020101020101" pitchFamily="18" charset="-127"/>
                <a:ea typeface="210 콤퓨타세탁 L" panose="02020603020101020101" pitchFamily="18" charset="-127"/>
              </a:endParaRPr>
            </a:p>
          </p:txBody>
        </p:sp>
        <p:sp>
          <p:nvSpPr>
            <p:cNvPr id="21" name="Text 6">
              <a:extLst>
                <a:ext uri="{FF2B5EF4-FFF2-40B4-BE49-F238E27FC236}">
                  <a16:creationId xmlns:a16="http://schemas.microsoft.com/office/drawing/2014/main" id="{E4823341-B195-26D1-D0BE-BA6FCB568051}"/>
                </a:ext>
              </a:extLst>
            </p:cNvPr>
            <p:cNvSpPr/>
            <p:nvPr/>
          </p:nvSpPr>
          <p:spPr>
            <a:xfrm>
              <a:off x="5332928" y="3835598"/>
              <a:ext cx="5332348" cy="725805"/>
            </a:xfrm>
            <a:prstGeom prst="rect">
              <a:avLst/>
            </a:prstGeom>
            <a:noFill/>
            <a:ln/>
          </p:spPr>
          <p:txBody>
            <a:bodyPr wrap="square" lIns="0" tIns="0" rIns="0" bIns="0" rtlCol="0" anchor="t"/>
            <a:lstStyle/>
            <a:p>
              <a:pPr marL="342900" indent="-342900" algn="l">
                <a:lnSpc>
                  <a:spcPts val="2850"/>
                </a:lnSpc>
                <a:buSzPct val="100000"/>
                <a:buChar char="•"/>
              </a:pPr>
              <a:r>
                <a:rPr lang="en-US" sz="2150" dirty="0">
                  <a:solidFill>
                    <a:srgbClr val="424242"/>
                  </a:solidFill>
                  <a:latin typeface="210 콤퓨타세탁 L" panose="02020603020101020101" pitchFamily="18" charset="-127"/>
                  <a:ea typeface="210 콤퓨타세탁 L" panose="02020603020101020101" pitchFamily="18" charset="-127"/>
                  <a:cs typeface="Martel Sans" pitchFamily="34" charset="-120"/>
                </a:rPr>
                <a:t>다양한 IoT 디바이스의 통합 관리 복잡성</a:t>
              </a:r>
              <a:endParaRPr lang="en-US" sz="2150" dirty="0">
                <a:solidFill>
                  <a:srgbClr val="424242"/>
                </a:solidFill>
                <a:latin typeface="210 콤퓨타세탁 L" panose="02020603020101020101" pitchFamily="18" charset="-127"/>
                <a:ea typeface="210 콤퓨타세탁 L" panose="02020603020101020101" pitchFamily="18" charset="-127"/>
              </a:endParaRPr>
            </a:p>
          </p:txBody>
        </p:sp>
        <p:sp>
          <p:nvSpPr>
            <p:cNvPr id="22" name="Text 8">
              <a:extLst>
                <a:ext uri="{FF2B5EF4-FFF2-40B4-BE49-F238E27FC236}">
                  <a16:creationId xmlns:a16="http://schemas.microsoft.com/office/drawing/2014/main" id="{4B08D1CC-4D73-9452-32F1-767753105C73}"/>
                </a:ext>
              </a:extLst>
            </p:cNvPr>
            <p:cNvSpPr/>
            <p:nvPr/>
          </p:nvSpPr>
          <p:spPr>
            <a:xfrm>
              <a:off x="5332928" y="5048020"/>
              <a:ext cx="5332348" cy="725805"/>
            </a:xfrm>
            <a:prstGeom prst="rect">
              <a:avLst/>
            </a:prstGeom>
            <a:noFill/>
            <a:ln/>
          </p:spPr>
          <p:txBody>
            <a:bodyPr wrap="square" lIns="0" tIns="0" rIns="0" bIns="0" rtlCol="0" anchor="t"/>
            <a:lstStyle/>
            <a:p>
              <a:pPr marL="342900" indent="-342900" algn="l">
                <a:lnSpc>
                  <a:spcPts val="2850"/>
                </a:lnSpc>
                <a:buSzPct val="100000"/>
                <a:buChar char="•"/>
              </a:pPr>
              <a:r>
                <a:rPr lang="en-US" sz="2150" dirty="0">
                  <a:solidFill>
                    <a:srgbClr val="424242"/>
                  </a:solidFill>
                  <a:latin typeface="210 콤퓨타세탁 L" panose="02020603020101020101" pitchFamily="18" charset="-127"/>
                  <a:ea typeface="210 콤퓨타세탁 L" panose="02020603020101020101" pitchFamily="18" charset="-127"/>
                  <a:cs typeface="Martel Sans" pitchFamily="34" charset="-120"/>
                </a:rPr>
                <a:t>클라우드-엣지 하이브리드 아키텍처 설계</a:t>
              </a:r>
              <a:endParaRPr lang="en-US" sz="2150" dirty="0">
                <a:solidFill>
                  <a:srgbClr val="424242"/>
                </a:solidFill>
                <a:latin typeface="210 콤퓨타세탁 L" panose="02020603020101020101" pitchFamily="18" charset="-127"/>
                <a:ea typeface="210 콤퓨타세탁 L" panose="02020603020101020101" pitchFamily="18" charset="-127"/>
              </a:endParaRPr>
            </a:p>
          </p:txBody>
        </p:sp>
        <p:sp>
          <p:nvSpPr>
            <p:cNvPr id="27" name="Text 7">
              <a:extLst>
                <a:ext uri="{FF2B5EF4-FFF2-40B4-BE49-F238E27FC236}">
                  <a16:creationId xmlns:a16="http://schemas.microsoft.com/office/drawing/2014/main" id="{E00381E2-6EC1-126C-1E8E-18D9B2EE4561}"/>
                </a:ext>
              </a:extLst>
            </p:cNvPr>
            <p:cNvSpPr/>
            <p:nvPr/>
          </p:nvSpPr>
          <p:spPr>
            <a:xfrm>
              <a:off x="5332868" y="4441809"/>
              <a:ext cx="5332348" cy="725805"/>
            </a:xfrm>
            <a:prstGeom prst="rect">
              <a:avLst/>
            </a:prstGeom>
            <a:noFill/>
            <a:ln/>
          </p:spPr>
          <p:txBody>
            <a:bodyPr wrap="square" lIns="0" tIns="0" rIns="0" bIns="0" rtlCol="0" anchor="t"/>
            <a:lstStyle/>
            <a:p>
              <a:pPr marL="342900" indent="-342900" algn="l">
                <a:lnSpc>
                  <a:spcPts val="2850"/>
                </a:lnSpc>
                <a:buSzPct val="100000"/>
                <a:buChar char="•"/>
              </a:pPr>
              <a:r>
                <a:rPr lang="en-US" sz="2150" dirty="0">
                  <a:solidFill>
                    <a:srgbClr val="424242"/>
                  </a:solidFill>
                  <a:latin typeface="210 콤퓨타세탁 L" panose="02020603020101020101" pitchFamily="18" charset="-127"/>
                  <a:ea typeface="210 콤퓨타세탁 L" panose="02020603020101020101" pitchFamily="18" charset="-127"/>
                  <a:cs typeface="Martel Sans" pitchFamily="34" charset="-120"/>
                </a:rPr>
                <a:t>실시간 이상 탐지 및 자동 격리 시스템 구현</a:t>
              </a:r>
              <a:endParaRPr lang="en-US" sz="2150" dirty="0">
                <a:solidFill>
                  <a:srgbClr val="424242"/>
                </a:solidFill>
                <a:latin typeface="210 콤퓨타세탁 L" panose="02020603020101020101" pitchFamily="18" charset="-127"/>
                <a:ea typeface="210 콤퓨타세탁 L" panose="02020603020101020101" pitchFamily="18" charset="-127"/>
              </a:endParaRPr>
            </a:p>
          </p:txBody>
        </p:sp>
      </p:grpSp>
      <p:sp>
        <p:nvSpPr>
          <p:cNvPr id="2" name="TextBox 2">
            <a:extLst>
              <a:ext uri="{FF2B5EF4-FFF2-40B4-BE49-F238E27FC236}">
                <a16:creationId xmlns:a16="http://schemas.microsoft.com/office/drawing/2014/main" id="{09051DC7-6A09-BE62-4DE4-6EABE44C504F}"/>
              </a:ext>
            </a:extLst>
          </p:cNvPr>
          <p:cNvSpPr txBox="1"/>
          <p:nvPr/>
        </p:nvSpPr>
        <p:spPr>
          <a:xfrm>
            <a:off x="762000" y="419100"/>
            <a:ext cx="7772400" cy="100989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8499"/>
              </a:lnSpc>
            </a:pPr>
            <a:r>
              <a:rPr lang="ko-KR" altLang="en-US" sz="5000" spc="-254" dirty="0">
                <a:solidFill>
                  <a:srgbClr val="4F46E5"/>
                </a:solidFill>
                <a:latin typeface="210 콤퓨타세탁 L" panose="02020603020101020101" pitchFamily="18" charset="-127"/>
                <a:ea typeface="210 콤퓨타세탁 L" panose="02020603020101020101" pitchFamily="18" charset="-127"/>
                <a:cs typeface="210 콤퓨타세탁"/>
                <a:sym typeface="210 콤퓨타세탁"/>
              </a:rPr>
              <a:t>주제 선정 배경</a:t>
            </a:r>
            <a:endParaRPr lang="en-US" sz="5000" spc="-254" dirty="0">
              <a:solidFill>
                <a:srgbClr val="4F46E5"/>
              </a:solidFill>
              <a:latin typeface="210 콤퓨타세탁 L" panose="02020603020101020101" pitchFamily="18" charset="-127"/>
              <a:ea typeface="210 콤퓨타세탁 L" panose="02020603020101020101" pitchFamily="18" charset="-127"/>
              <a:cs typeface="210 콤퓨타세탁"/>
              <a:sym typeface="210 콤퓨타세탁"/>
            </a:endParaRPr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med" p14:dur="700">
        <p159:morph option="byObject"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5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5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75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763C0DB-7C4D-57CE-884D-10FD3C794A4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활용 기술">
            <a:extLst>
              <a:ext uri="{FF2B5EF4-FFF2-40B4-BE49-F238E27FC236}">
                <a16:creationId xmlns:a16="http://schemas.microsoft.com/office/drawing/2014/main" id="{EA30D92A-C7FA-1377-8716-72F73E0E2E49}"/>
              </a:ext>
            </a:extLst>
          </p:cNvPr>
          <p:cNvSpPr txBox="1"/>
          <p:nvPr/>
        </p:nvSpPr>
        <p:spPr>
          <a:xfrm>
            <a:off x="762000" y="419100"/>
            <a:ext cx="4219724" cy="100219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8499"/>
              </a:lnSpc>
            </a:pPr>
            <a:r>
              <a:rPr lang="ko-KR" altLang="en-US" sz="5000" spc="-254" dirty="0">
                <a:solidFill>
                  <a:srgbClr val="4F46E5"/>
                </a:solidFill>
                <a:latin typeface="210 콤퓨타세탁 L" panose="02020603020101020101" pitchFamily="18" charset="-127"/>
                <a:ea typeface="210 콤퓨타세탁 L" panose="02020603020101020101" pitchFamily="18" charset="-127"/>
                <a:cs typeface="210 콤퓨타세탁"/>
                <a:sym typeface="210 콤퓨타세탁"/>
              </a:rPr>
              <a:t>활용 </a:t>
            </a:r>
            <a:r>
              <a:rPr lang="ko-KR" altLang="en-US" sz="5000" spc="-254" dirty="0" err="1">
                <a:solidFill>
                  <a:srgbClr val="4F46E5"/>
                </a:solidFill>
                <a:latin typeface="210 콤퓨타세탁 L" panose="02020603020101020101" pitchFamily="18" charset="-127"/>
                <a:ea typeface="210 콤퓨타세탁 L" panose="02020603020101020101" pitchFamily="18" charset="-127"/>
                <a:cs typeface="210 콤퓨타세탁"/>
                <a:sym typeface="210 콤퓨타세탁"/>
              </a:rPr>
              <a:t>기술스택</a:t>
            </a:r>
            <a:endParaRPr lang="en-US" sz="5000" spc="-254" dirty="0">
              <a:solidFill>
                <a:srgbClr val="4F46E5"/>
              </a:solidFill>
              <a:latin typeface="210 콤퓨타세탁 L" panose="02020603020101020101" pitchFamily="18" charset="-127"/>
              <a:ea typeface="210 콤퓨타세탁 L" panose="02020603020101020101" pitchFamily="18" charset="-127"/>
              <a:cs typeface="210 콤퓨타세탁"/>
              <a:sym typeface="210 콤퓨타세탁"/>
            </a:endParaRPr>
          </a:p>
        </p:txBody>
      </p:sp>
      <p:pic>
        <p:nvPicPr>
          <p:cNvPr id="3" name="그림 2">
            <a:extLst>
              <a:ext uri="{FF2B5EF4-FFF2-40B4-BE49-F238E27FC236}">
                <a16:creationId xmlns:a16="http://schemas.microsoft.com/office/drawing/2014/main" id="{4E013F0D-FA7B-6C10-DBB8-760C159C978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4800786" y="3073190"/>
            <a:ext cx="2133600" cy="21336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5" name="그림 4">
            <a:extLst>
              <a:ext uri="{FF2B5EF4-FFF2-40B4-BE49-F238E27FC236}">
                <a16:creationId xmlns:a16="http://schemas.microsoft.com/office/drawing/2014/main" id="{892D6CA0-F245-79B4-7D1E-C8CD8F2FFF7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367376" y="3065070"/>
            <a:ext cx="2133600" cy="21336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7" name="그림 6">
            <a:extLst>
              <a:ext uri="{FF2B5EF4-FFF2-40B4-BE49-F238E27FC236}">
                <a16:creationId xmlns:a16="http://schemas.microsoft.com/office/drawing/2014/main" id="{208FF382-754D-F637-A62E-6F21DCBDF387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1448503" y="3065070"/>
            <a:ext cx="2124117" cy="21336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9" name="그림 8">
            <a:extLst>
              <a:ext uri="{FF2B5EF4-FFF2-40B4-BE49-F238E27FC236}">
                <a16:creationId xmlns:a16="http://schemas.microsoft.com/office/drawing/2014/main" id="{6E70BB0E-E8C8-EB6A-02C4-64BF5E2CF18F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1443762" y="7049943"/>
            <a:ext cx="2133600" cy="21336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11" name="그림 10">
            <a:extLst>
              <a:ext uri="{FF2B5EF4-FFF2-40B4-BE49-F238E27FC236}">
                <a16:creationId xmlns:a16="http://schemas.microsoft.com/office/drawing/2014/main" id="{8D4C3C39-9CD0-5473-23A8-3F678AA910AA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367376" y="7048500"/>
            <a:ext cx="2133600" cy="21336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13" name="그림 12">
            <a:extLst>
              <a:ext uri="{FF2B5EF4-FFF2-40B4-BE49-F238E27FC236}">
                <a16:creationId xmlns:a16="http://schemas.microsoft.com/office/drawing/2014/main" id="{5CB733CC-B6DE-DEB3-2741-039BCB7BD6E2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4806149" y="7046634"/>
            <a:ext cx="2133786" cy="2133786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16" name="그림 15">
            <a:extLst>
              <a:ext uri="{FF2B5EF4-FFF2-40B4-BE49-F238E27FC236}">
                <a16:creationId xmlns:a16="http://schemas.microsoft.com/office/drawing/2014/main" id="{3A7A8D22-19A3-C21B-3A0B-EE04E41F11A2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4727280" y="7048500"/>
            <a:ext cx="2131920" cy="21319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18" name="그림 17">
            <a:extLst>
              <a:ext uri="{FF2B5EF4-FFF2-40B4-BE49-F238E27FC236}">
                <a16:creationId xmlns:a16="http://schemas.microsoft.com/office/drawing/2014/main" id="{F7CE7A06-1FCC-2683-5A09-A4904051FAD8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8090282" y="3063870"/>
            <a:ext cx="2125312" cy="2134800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EAEAEA"/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pic>
        <p:nvPicPr>
          <p:cNvPr id="20" name="그림 19">
            <a:extLst>
              <a:ext uri="{FF2B5EF4-FFF2-40B4-BE49-F238E27FC236}">
                <a16:creationId xmlns:a16="http://schemas.microsoft.com/office/drawing/2014/main" id="{A39B260F-E390-BACB-64D5-6B1A6183B54C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4724400" y="3065070"/>
            <a:ext cx="2134800" cy="2134800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EAEAEA"/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pic>
        <p:nvPicPr>
          <p:cNvPr id="22" name="그림 21">
            <a:extLst>
              <a:ext uri="{FF2B5EF4-FFF2-40B4-BE49-F238E27FC236}">
                <a16:creationId xmlns:a16="http://schemas.microsoft.com/office/drawing/2014/main" id="{35FB61D2-431D-3358-DD62-7499B4AECC47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8076000" y="7045620"/>
            <a:ext cx="2134800" cy="2134800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EAEAEA"/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</p:spTree>
    <p:extLst>
      <p:ext uri="{BB962C8B-B14F-4D97-AF65-F5344CB8AC3E}">
        <p14:creationId xmlns:p14="http://schemas.microsoft.com/office/powerpoint/2010/main" val="23678666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7FF4348-DB48-4F84-EEA3-5A0691557D0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0" name="그룹 29">
            <a:extLst>
              <a:ext uri="{FF2B5EF4-FFF2-40B4-BE49-F238E27FC236}">
                <a16:creationId xmlns:a16="http://schemas.microsoft.com/office/drawing/2014/main" id="{B76AFD93-D45B-A321-F331-DAD832F6099F}"/>
              </a:ext>
            </a:extLst>
          </p:cNvPr>
          <p:cNvGrpSpPr/>
          <p:nvPr/>
        </p:nvGrpSpPr>
        <p:grpSpPr>
          <a:xfrm>
            <a:off x="1668388" y="2324100"/>
            <a:ext cx="6100141" cy="5119754"/>
            <a:chOff x="7086600" y="2400300"/>
            <a:chExt cx="7086600" cy="5947673"/>
          </a:xfrm>
        </p:grpSpPr>
        <p:pic>
          <p:nvPicPr>
            <p:cNvPr id="24" name="그림 23">
              <a:extLst>
                <a:ext uri="{FF2B5EF4-FFF2-40B4-BE49-F238E27FC236}">
                  <a16:creationId xmlns:a16="http://schemas.microsoft.com/office/drawing/2014/main" id="{84141231-153D-F2DC-ECA2-F5DD8C70031B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7086600" y="2400300"/>
              <a:ext cx="4114800" cy="4114800"/>
            </a:xfrm>
            <a:prstGeom prst="roundRect">
              <a:avLst>
                <a:gd name="adj" fmla="val 8594"/>
              </a:avLst>
            </a:prstGeom>
            <a:solidFill>
              <a:srgbClr val="FFFFFF">
                <a:shade val="85000"/>
              </a:srgbClr>
            </a:solidFill>
            <a:ln>
              <a:noFill/>
            </a:ln>
            <a:effectLst>
              <a:reflection blurRad="12700" stA="38000" endPos="28000" dist="5000" dir="5400000" sy="-100000" algn="bl" rotWithShape="0"/>
            </a:effectLst>
            <a:scene3d>
              <a:camera prst="orthographicFront"/>
              <a:lightRig rig="threePt" dir="t"/>
            </a:scene3d>
            <a:sp3d>
              <a:bevelT/>
            </a:sp3d>
          </p:spPr>
        </p:pic>
        <p:sp>
          <p:nvSpPr>
            <p:cNvPr id="26" name="TextBox 25">
              <a:extLst>
                <a:ext uri="{FF2B5EF4-FFF2-40B4-BE49-F238E27FC236}">
                  <a16:creationId xmlns:a16="http://schemas.microsoft.com/office/drawing/2014/main" id="{5F01DB13-1D90-4F68-2FF5-763D1EF80B2E}"/>
                </a:ext>
              </a:extLst>
            </p:cNvPr>
            <p:cNvSpPr txBox="1"/>
            <p:nvPr/>
          </p:nvSpPr>
          <p:spPr>
            <a:xfrm>
              <a:off x="7086600" y="6667500"/>
              <a:ext cx="7086600" cy="1680473"/>
            </a:xfrm>
            <a:prstGeom prst="rect">
              <a:avLst/>
            </a:prstGeom>
            <a:noFill/>
            <a:scene3d>
              <a:camera prst="orthographicFront"/>
              <a:lightRig rig="threePt" dir="t"/>
            </a:scene3d>
            <a:sp3d>
              <a:bevelT/>
            </a:sp3d>
          </p:spPr>
          <p:txBody>
            <a:bodyPr wrap="square" rtlCol="0">
              <a:spAutoFit/>
            </a:bodyPr>
            <a:lstStyle/>
            <a:p>
              <a:r>
                <a:rPr lang="en-US" altLang="ko-KR" sz="2800" b="1" dirty="0">
                  <a:latin typeface="210 콤퓨타세탁 L" panose="02020603020101020101" pitchFamily="18" charset="-127"/>
                  <a:ea typeface="210 콤퓨타세탁 L" panose="02020603020101020101" pitchFamily="18" charset="-127"/>
                </a:rPr>
                <a:t>IoT Core</a:t>
              </a:r>
            </a:p>
            <a:p>
              <a:r>
                <a:rPr lang="en-US" altLang="ko-KR" sz="2000" dirty="0">
                  <a:latin typeface="210 콤퓨타세탁 L" panose="02020603020101020101" pitchFamily="18" charset="-127"/>
                  <a:ea typeface="210 콤퓨타세탁 L" panose="02020603020101020101" pitchFamily="18" charset="-127"/>
                </a:rPr>
                <a:t>IoT </a:t>
              </a:r>
              <a:r>
                <a:rPr lang="ko-KR" altLang="en-US" sz="2000" dirty="0">
                  <a:latin typeface="210 콤퓨타세탁 L" panose="02020603020101020101" pitchFamily="18" charset="-127"/>
                  <a:ea typeface="210 콤퓨타세탁 L" panose="02020603020101020101" pitchFamily="18" charset="-127"/>
                </a:rPr>
                <a:t>디바이스와 클라우드 간 통신 허브</a:t>
              </a:r>
              <a:endParaRPr lang="en-US" altLang="ko-KR" sz="2000" dirty="0">
                <a:latin typeface="210 콤퓨타세탁 L" panose="02020603020101020101" pitchFamily="18" charset="-127"/>
                <a:ea typeface="210 콤퓨타세탁 L" panose="02020603020101020101" pitchFamily="18" charset="-127"/>
              </a:endParaRPr>
            </a:p>
            <a:p>
              <a:r>
                <a:rPr lang="ko-KR" altLang="en-US" sz="2000" dirty="0">
                  <a:latin typeface="210 콤퓨타세탁 L" panose="02020603020101020101" pitchFamily="18" charset="-127"/>
                  <a:ea typeface="210 콤퓨타세탁 L" panose="02020603020101020101" pitchFamily="18" charset="-127"/>
                </a:rPr>
                <a:t>디바이스 인증 및 보안 통신 제공</a:t>
              </a:r>
              <a:endParaRPr lang="en-US" altLang="ko-KR" sz="2000" dirty="0">
                <a:latin typeface="210 콤퓨타세탁 L" panose="02020603020101020101" pitchFamily="18" charset="-127"/>
                <a:ea typeface="210 콤퓨타세탁 L" panose="02020603020101020101" pitchFamily="18" charset="-127"/>
              </a:endParaRPr>
            </a:p>
            <a:p>
              <a:r>
                <a:rPr lang="ko-KR" altLang="en-US" sz="2000" dirty="0" err="1">
                  <a:latin typeface="210 콤퓨타세탁 L" panose="02020603020101020101" pitchFamily="18" charset="-127"/>
                  <a:ea typeface="210 콤퓨타세탁 L" panose="02020603020101020101" pitchFamily="18" charset="-127"/>
                </a:rPr>
                <a:t>라즈베리파이</a:t>
              </a:r>
              <a:r>
                <a:rPr lang="en-US" altLang="ko-KR" sz="2000" dirty="0">
                  <a:latin typeface="210 콤퓨타세탁 L" panose="02020603020101020101" pitchFamily="18" charset="-127"/>
                  <a:ea typeface="210 콤퓨타세탁 L" panose="02020603020101020101" pitchFamily="18" charset="-127"/>
                </a:rPr>
                <a:t>, </a:t>
              </a:r>
              <a:r>
                <a:rPr lang="ko-KR" altLang="en-US" sz="2000" dirty="0" err="1">
                  <a:latin typeface="210 콤퓨타세탁 L" panose="02020603020101020101" pitchFamily="18" charset="-127"/>
                  <a:ea typeface="210 콤퓨타세탁 L" panose="02020603020101020101" pitchFamily="18" charset="-127"/>
                </a:rPr>
                <a:t>웹캠</a:t>
              </a:r>
              <a:r>
                <a:rPr lang="ko-KR" altLang="en-US" sz="2000" dirty="0">
                  <a:latin typeface="210 콤퓨타세탁 L" panose="02020603020101020101" pitchFamily="18" charset="-127"/>
                  <a:ea typeface="210 콤퓨타세탁 L" panose="02020603020101020101" pitchFamily="18" charset="-127"/>
                </a:rPr>
                <a:t> 등 </a:t>
              </a:r>
              <a:r>
                <a:rPr lang="en-US" altLang="ko-KR" sz="2000" dirty="0">
                  <a:latin typeface="210 콤퓨타세탁 L" panose="02020603020101020101" pitchFamily="18" charset="-127"/>
                  <a:ea typeface="210 콤퓨타세탁 L" panose="02020603020101020101" pitchFamily="18" charset="-127"/>
                </a:rPr>
                <a:t>IoT </a:t>
              </a:r>
              <a:r>
                <a:rPr lang="ko-KR" altLang="en-US" sz="2000" dirty="0">
                  <a:latin typeface="210 콤퓨타세탁 L" panose="02020603020101020101" pitchFamily="18" charset="-127"/>
                  <a:ea typeface="210 콤퓨타세탁 L" panose="02020603020101020101" pitchFamily="18" charset="-127"/>
                </a:rPr>
                <a:t>디바이스 연결 관리</a:t>
              </a:r>
              <a:endParaRPr lang="en-US" altLang="ko-KR" sz="2000" dirty="0">
                <a:latin typeface="210 콤퓨타세탁 L" panose="02020603020101020101" pitchFamily="18" charset="-127"/>
                <a:ea typeface="210 콤퓨타세탁 L" panose="02020603020101020101" pitchFamily="18" charset="-127"/>
              </a:endParaRPr>
            </a:p>
          </p:txBody>
        </p:sp>
      </p:grpSp>
      <p:grpSp>
        <p:nvGrpSpPr>
          <p:cNvPr id="31" name="그룹 30">
            <a:extLst>
              <a:ext uri="{FF2B5EF4-FFF2-40B4-BE49-F238E27FC236}">
                <a16:creationId xmlns:a16="http://schemas.microsoft.com/office/drawing/2014/main" id="{3E754B6F-D846-8852-B186-5D6EFFA26578}"/>
              </a:ext>
            </a:extLst>
          </p:cNvPr>
          <p:cNvGrpSpPr/>
          <p:nvPr/>
        </p:nvGrpSpPr>
        <p:grpSpPr>
          <a:xfrm>
            <a:off x="7237260" y="2324100"/>
            <a:ext cx="6098263" cy="5120136"/>
            <a:chOff x="12706620" y="2857117"/>
            <a:chExt cx="6098263" cy="5120136"/>
          </a:xfrm>
        </p:grpSpPr>
        <p:pic>
          <p:nvPicPr>
            <p:cNvPr id="28" name="그림 27">
              <a:extLst>
                <a:ext uri="{FF2B5EF4-FFF2-40B4-BE49-F238E27FC236}">
                  <a16:creationId xmlns:a16="http://schemas.microsoft.com/office/drawing/2014/main" id="{25CE6A6D-9E1F-53FD-ED36-29AAE90078EB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2706620" y="2857117"/>
              <a:ext cx="3542400" cy="3542400"/>
            </a:xfrm>
            <a:prstGeom prst="roundRect">
              <a:avLst>
                <a:gd name="adj" fmla="val 4167"/>
              </a:avLst>
            </a:prstGeom>
            <a:solidFill>
              <a:srgbClr val="FFFFFF"/>
            </a:solidFill>
            <a:ln w="76200" cap="sq">
              <a:solidFill>
                <a:srgbClr val="EAEAEA"/>
              </a:solidFill>
              <a:miter lim="800000"/>
            </a:ln>
            <a:effectLst>
              <a:reflection blurRad="12700" stA="33000" endPos="28000" dist="5000" dir="5400000" sy="-100000" algn="bl" rotWithShape="0"/>
            </a:effectLst>
            <a:scene3d>
              <a:camera prst="orthographicFront"/>
              <a:lightRig rig="threePt" dir="t">
                <a:rot lat="0" lon="0" rev="2700000"/>
              </a:lightRig>
            </a:scene3d>
            <a:sp3d contourW="6350">
              <a:bevelT h="38100"/>
              <a:contourClr>
                <a:srgbClr val="C0C0C0"/>
              </a:contourClr>
            </a:sp3d>
          </p:spPr>
        </p:pic>
        <p:sp>
          <p:nvSpPr>
            <p:cNvPr id="29" name="TextBox 28">
              <a:extLst>
                <a:ext uri="{FF2B5EF4-FFF2-40B4-BE49-F238E27FC236}">
                  <a16:creationId xmlns:a16="http://schemas.microsoft.com/office/drawing/2014/main" id="{6E39D1CB-9FA7-9A05-891B-BEF0DF53AE68}"/>
                </a:ext>
              </a:extLst>
            </p:cNvPr>
            <p:cNvSpPr txBox="1"/>
            <p:nvPr/>
          </p:nvSpPr>
          <p:spPr>
            <a:xfrm>
              <a:off x="12708883" y="6530703"/>
              <a:ext cx="6096000" cy="1446550"/>
            </a:xfrm>
            <a:prstGeom prst="rect">
              <a:avLst/>
            </a:prstGeom>
            <a:noFill/>
            <a:scene3d>
              <a:camera prst="orthographicFront"/>
              <a:lightRig rig="threePt" dir="t"/>
            </a:scene3d>
            <a:sp3d>
              <a:bevelT/>
            </a:sp3d>
          </p:spPr>
          <p:txBody>
            <a:bodyPr wrap="square" rtlCol="0">
              <a:spAutoFit/>
            </a:bodyPr>
            <a:lstStyle/>
            <a:p>
              <a:r>
                <a:rPr lang="en-US" altLang="ko-KR" sz="2800" b="1" dirty="0">
                  <a:latin typeface="210 콤퓨타세탁 L" panose="02020603020101020101" pitchFamily="18" charset="-127"/>
                  <a:ea typeface="210 콤퓨타세탁 L" panose="02020603020101020101" pitchFamily="18" charset="-127"/>
                </a:rPr>
                <a:t>IoT Rule</a:t>
              </a:r>
            </a:p>
            <a:p>
              <a:r>
                <a:rPr lang="ko-KR" altLang="en-US" sz="2000" dirty="0">
                  <a:latin typeface="210 콤퓨타세탁 L" panose="02020603020101020101" pitchFamily="18" charset="-127"/>
                  <a:ea typeface="210 콤퓨타세탁 L" panose="02020603020101020101" pitchFamily="18" charset="-127"/>
                </a:rPr>
                <a:t>데이터 라우팅 및 처리 규칙 정의</a:t>
              </a:r>
              <a:endParaRPr lang="en-US" altLang="ko-KR" sz="2000" dirty="0">
                <a:latin typeface="210 콤퓨타세탁 L" panose="02020603020101020101" pitchFamily="18" charset="-127"/>
                <a:ea typeface="210 콤퓨타세탁 L" panose="02020603020101020101" pitchFamily="18" charset="-127"/>
              </a:endParaRPr>
            </a:p>
            <a:p>
              <a:r>
                <a:rPr lang="ko-KR" altLang="en-US" sz="2000" dirty="0">
                  <a:latin typeface="210 콤퓨타세탁 L" panose="02020603020101020101" pitchFamily="18" charset="-127"/>
                  <a:ea typeface="210 콤퓨타세탁 L" panose="02020603020101020101" pitchFamily="18" charset="-127"/>
                </a:rPr>
                <a:t>디바이스에서 전송된 데이터를 자동으로 분류</a:t>
              </a:r>
              <a:endParaRPr lang="en-US" altLang="ko-KR" sz="2000" dirty="0">
                <a:latin typeface="210 콤퓨타세탁 L" panose="02020603020101020101" pitchFamily="18" charset="-127"/>
                <a:ea typeface="210 콤퓨타세탁 L" panose="02020603020101020101" pitchFamily="18" charset="-127"/>
              </a:endParaRPr>
            </a:p>
            <a:p>
              <a:r>
                <a:rPr lang="ko-KR" altLang="en-US" sz="2000" dirty="0">
                  <a:latin typeface="210 콤퓨타세탁 L" panose="02020603020101020101" pitchFamily="18" charset="-127"/>
                  <a:ea typeface="210 콤퓨타세탁 L" panose="02020603020101020101" pitchFamily="18" charset="-127"/>
                </a:rPr>
                <a:t>조건에 따라 </a:t>
              </a:r>
              <a:r>
                <a:rPr lang="en-US" altLang="ko-KR" sz="2000" dirty="0">
                  <a:latin typeface="210 콤퓨타세탁 L" panose="02020603020101020101" pitchFamily="18" charset="-127"/>
                  <a:ea typeface="210 콤퓨타세탁 L" panose="02020603020101020101" pitchFamily="18" charset="-127"/>
                </a:rPr>
                <a:t>S3, Lambda </a:t>
              </a:r>
              <a:r>
                <a:rPr lang="ko-KR" altLang="en-US" sz="2000" dirty="0">
                  <a:latin typeface="210 콤퓨타세탁 L" panose="02020603020101020101" pitchFamily="18" charset="-127"/>
                  <a:ea typeface="210 콤퓨타세탁 L" panose="02020603020101020101" pitchFamily="18" charset="-127"/>
                </a:rPr>
                <a:t>등으로 데이터 전달</a:t>
              </a:r>
              <a:endParaRPr lang="en-US" altLang="ko-KR" sz="2000" dirty="0">
                <a:latin typeface="210 콤퓨타세탁 L" panose="02020603020101020101" pitchFamily="18" charset="-127"/>
                <a:ea typeface="210 콤퓨타세탁 L" panose="02020603020101020101" pitchFamily="18" charset="-127"/>
              </a:endParaRPr>
            </a:p>
          </p:txBody>
        </p:sp>
      </p:grpSp>
      <p:grpSp>
        <p:nvGrpSpPr>
          <p:cNvPr id="35" name="그룹 34">
            <a:extLst>
              <a:ext uri="{FF2B5EF4-FFF2-40B4-BE49-F238E27FC236}">
                <a16:creationId xmlns:a16="http://schemas.microsoft.com/office/drawing/2014/main" id="{3B857A0E-FEB6-18EC-AB58-56330F0E72FF}"/>
              </a:ext>
            </a:extLst>
          </p:cNvPr>
          <p:cNvGrpSpPr/>
          <p:nvPr/>
        </p:nvGrpSpPr>
        <p:grpSpPr>
          <a:xfrm>
            <a:off x="12609234" y="2324100"/>
            <a:ext cx="6400800" cy="5433355"/>
            <a:chOff x="13633859" y="2324100"/>
            <a:chExt cx="6400800" cy="5433355"/>
          </a:xfrm>
        </p:grpSpPr>
        <p:pic>
          <p:nvPicPr>
            <p:cNvPr id="33" name="그림 32">
              <a:extLst>
                <a:ext uri="{FF2B5EF4-FFF2-40B4-BE49-F238E27FC236}">
                  <a16:creationId xmlns:a16="http://schemas.microsoft.com/office/drawing/2014/main" id="{44CB3D4A-0000-F835-01A3-8B6DF312C848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3868400" y="2324100"/>
              <a:ext cx="3542400" cy="3542400"/>
            </a:xfrm>
            <a:prstGeom prst="roundRect">
              <a:avLst>
                <a:gd name="adj" fmla="val 8594"/>
              </a:avLst>
            </a:prstGeom>
            <a:solidFill>
              <a:srgbClr val="FFFFFF">
                <a:shade val="85000"/>
              </a:srgbClr>
            </a:solidFill>
            <a:ln>
              <a:noFill/>
            </a:ln>
            <a:effectLst>
              <a:reflection blurRad="12700" stA="38000" endPos="28000" dist="5000" dir="5400000" sy="-100000" algn="bl" rotWithShape="0"/>
            </a:effectLst>
            <a:scene3d>
              <a:camera prst="orthographicFront"/>
              <a:lightRig rig="threePt" dir="t"/>
            </a:scene3d>
            <a:sp3d>
              <a:bevelT/>
            </a:sp3d>
          </p:spPr>
        </p:pic>
        <p:sp>
          <p:nvSpPr>
            <p:cNvPr id="34" name="TextBox 33">
              <a:extLst>
                <a:ext uri="{FF2B5EF4-FFF2-40B4-BE49-F238E27FC236}">
                  <a16:creationId xmlns:a16="http://schemas.microsoft.com/office/drawing/2014/main" id="{6FBDB6FF-617B-959C-2691-5B4A1BCDA6C0}"/>
                </a:ext>
              </a:extLst>
            </p:cNvPr>
            <p:cNvSpPr txBox="1"/>
            <p:nvPr/>
          </p:nvSpPr>
          <p:spPr>
            <a:xfrm>
              <a:off x="13633859" y="6003129"/>
              <a:ext cx="6400800" cy="1754326"/>
            </a:xfrm>
            <a:prstGeom prst="rect">
              <a:avLst/>
            </a:prstGeom>
            <a:noFill/>
            <a:scene3d>
              <a:camera prst="orthographicFront"/>
              <a:lightRig rig="threePt" dir="t"/>
            </a:scene3d>
            <a:sp3d>
              <a:bevelT/>
            </a:sp3d>
          </p:spPr>
          <p:txBody>
            <a:bodyPr wrap="square" rtlCol="0">
              <a:spAutoFit/>
            </a:bodyPr>
            <a:lstStyle/>
            <a:p>
              <a:r>
                <a:rPr lang="en-US" altLang="ko-KR" sz="2800" b="1" dirty="0">
                  <a:latin typeface="210 콤퓨타세탁 L" panose="02020603020101020101" pitchFamily="18" charset="-127"/>
                  <a:ea typeface="210 콤퓨타세탁 L" panose="02020603020101020101" pitchFamily="18" charset="-127"/>
                </a:rPr>
                <a:t>S3</a:t>
              </a:r>
            </a:p>
            <a:p>
              <a:r>
                <a:rPr lang="en-US" altLang="ko-KR" sz="2000" dirty="0">
                  <a:latin typeface="210 콤퓨타세탁 L" panose="02020603020101020101" pitchFamily="18" charset="-127"/>
                  <a:ea typeface="210 콤퓨타세탁 L" panose="02020603020101020101" pitchFamily="18" charset="-127"/>
                </a:rPr>
                <a:t>IoT </a:t>
              </a:r>
              <a:r>
                <a:rPr lang="ko-KR" altLang="en-US" sz="2000" dirty="0">
                  <a:latin typeface="210 콤퓨타세탁 L" panose="02020603020101020101" pitchFamily="18" charset="-127"/>
                  <a:ea typeface="210 콤퓨타세탁 L" panose="02020603020101020101" pitchFamily="18" charset="-127"/>
                </a:rPr>
                <a:t>데이터 저장소</a:t>
              </a:r>
              <a:endParaRPr lang="en-US" altLang="ko-KR" sz="2000" dirty="0">
                <a:latin typeface="210 콤퓨타세탁 L" panose="02020603020101020101" pitchFamily="18" charset="-127"/>
                <a:ea typeface="210 콤퓨타세탁 L" panose="02020603020101020101" pitchFamily="18" charset="-127"/>
              </a:endParaRPr>
            </a:p>
            <a:p>
              <a:r>
                <a:rPr lang="en-US" altLang="ko-KR" sz="2000" dirty="0">
                  <a:latin typeface="210 콤퓨타세탁 L" panose="02020603020101020101" pitchFamily="18" charset="-127"/>
                  <a:ea typeface="210 콤퓨타세탁 L" panose="02020603020101020101" pitchFamily="18" charset="-127"/>
                </a:rPr>
                <a:t>IoT Rule</a:t>
              </a:r>
              <a:r>
                <a:rPr lang="ko-KR" altLang="en-US" sz="2000" dirty="0">
                  <a:latin typeface="210 콤퓨타세탁 L" panose="02020603020101020101" pitchFamily="18" charset="-127"/>
                  <a:ea typeface="210 콤퓨타세탁 L" panose="02020603020101020101" pitchFamily="18" charset="-127"/>
                </a:rPr>
                <a:t>을 통해 수집된 센서 데이터 저장</a:t>
              </a:r>
              <a:endParaRPr lang="en-US" altLang="ko-KR" sz="2000" dirty="0">
                <a:latin typeface="210 콤퓨타세탁 L" panose="02020603020101020101" pitchFamily="18" charset="-127"/>
                <a:ea typeface="210 콤퓨타세탁 L" panose="02020603020101020101" pitchFamily="18" charset="-127"/>
              </a:endParaRPr>
            </a:p>
            <a:p>
              <a:r>
                <a:rPr lang="ko-KR" altLang="en-US" sz="2000" dirty="0">
                  <a:latin typeface="210 콤퓨타세탁 L" panose="02020603020101020101" pitchFamily="18" charset="-127"/>
                  <a:ea typeface="210 콤퓨타세탁 L" panose="02020603020101020101" pitchFamily="18" charset="-127"/>
                </a:rPr>
                <a:t>시계열 데이터를 날짜</a:t>
              </a:r>
              <a:r>
                <a:rPr lang="en-US" altLang="ko-KR" sz="2000" dirty="0">
                  <a:latin typeface="210 콤퓨타세탁 L" panose="02020603020101020101" pitchFamily="18" charset="-127"/>
                  <a:ea typeface="210 콤퓨타세탁 L" panose="02020603020101020101" pitchFamily="18" charset="-127"/>
                </a:rPr>
                <a:t>/</a:t>
              </a:r>
              <a:r>
                <a:rPr lang="ko-KR" altLang="en-US" sz="2000" dirty="0">
                  <a:latin typeface="210 콤퓨타세탁 L" panose="02020603020101020101" pitchFamily="18" charset="-127"/>
                  <a:ea typeface="210 콤퓨타세탁 L" panose="02020603020101020101" pitchFamily="18" charset="-127"/>
                </a:rPr>
                <a:t>시간별 폴더로 구조화</a:t>
              </a:r>
              <a:endParaRPr lang="en-US" altLang="ko-KR" sz="2000" dirty="0">
                <a:latin typeface="210 콤퓨타세탁 L" panose="02020603020101020101" pitchFamily="18" charset="-127"/>
                <a:ea typeface="210 콤퓨타세탁 L" panose="02020603020101020101" pitchFamily="18" charset="-127"/>
              </a:endParaRPr>
            </a:p>
            <a:p>
              <a:r>
                <a:rPr lang="en-US" altLang="ko-KR" sz="2000" dirty="0">
                  <a:latin typeface="210 콤퓨타세탁 L" panose="02020603020101020101" pitchFamily="18" charset="-127"/>
                  <a:ea typeface="210 콤퓨타세탁 L" panose="02020603020101020101" pitchFamily="18" charset="-127"/>
                </a:rPr>
                <a:t>Athena </a:t>
              </a:r>
              <a:r>
                <a:rPr lang="ko-KR" altLang="en-US" sz="2000" dirty="0">
                  <a:latin typeface="210 콤퓨타세탁 L" panose="02020603020101020101" pitchFamily="18" charset="-127"/>
                  <a:ea typeface="210 콤퓨타세탁 L" panose="02020603020101020101" pitchFamily="18" charset="-127"/>
                </a:rPr>
                <a:t>쿼리를 위한 데이터 레이크 역할</a:t>
              </a:r>
            </a:p>
          </p:txBody>
        </p:sp>
      </p:grpSp>
      <p:sp>
        <p:nvSpPr>
          <p:cNvPr id="2" name="활용 기술">
            <a:extLst>
              <a:ext uri="{FF2B5EF4-FFF2-40B4-BE49-F238E27FC236}">
                <a16:creationId xmlns:a16="http://schemas.microsoft.com/office/drawing/2014/main" id="{DF95290B-6DD7-6795-FEBF-A0F0B3DD02BE}"/>
              </a:ext>
            </a:extLst>
          </p:cNvPr>
          <p:cNvSpPr txBox="1"/>
          <p:nvPr/>
        </p:nvSpPr>
        <p:spPr>
          <a:xfrm>
            <a:off x="762000" y="419100"/>
            <a:ext cx="4219724" cy="100219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8499"/>
              </a:lnSpc>
            </a:pPr>
            <a:r>
              <a:rPr lang="ko-KR" altLang="en-US" sz="5000" spc="-254" dirty="0">
                <a:solidFill>
                  <a:srgbClr val="4F46E5"/>
                </a:solidFill>
                <a:latin typeface="210 콤퓨타세탁 L" panose="02020603020101020101" pitchFamily="18" charset="-127"/>
                <a:ea typeface="210 콤퓨타세탁 L" panose="02020603020101020101" pitchFamily="18" charset="-127"/>
                <a:cs typeface="210 콤퓨타세탁"/>
                <a:sym typeface="210 콤퓨타세탁"/>
              </a:rPr>
              <a:t>데이터 수집</a:t>
            </a:r>
            <a:endParaRPr lang="en-US" sz="5000" spc="-254" dirty="0">
              <a:solidFill>
                <a:srgbClr val="4F46E5"/>
              </a:solidFill>
              <a:latin typeface="210 콤퓨타세탁 L" panose="02020603020101020101" pitchFamily="18" charset="-127"/>
              <a:ea typeface="210 콤퓨타세탁 L" panose="02020603020101020101" pitchFamily="18" charset="-127"/>
              <a:cs typeface="210 콤퓨타세탁"/>
              <a:sym typeface="210 콤퓨타세탁"/>
            </a:endParaRPr>
          </a:p>
        </p:txBody>
      </p:sp>
    </p:spTree>
    <p:extLst>
      <p:ext uri="{BB962C8B-B14F-4D97-AF65-F5344CB8AC3E}">
        <p14:creationId xmlns:p14="http://schemas.microsoft.com/office/powerpoint/2010/main" val="9724562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D9C6035-7311-99C8-CAF6-E1B5A74B90F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0" name="그룹 29">
            <a:extLst>
              <a:ext uri="{FF2B5EF4-FFF2-40B4-BE49-F238E27FC236}">
                <a16:creationId xmlns:a16="http://schemas.microsoft.com/office/drawing/2014/main" id="{6BBAFDB5-AC7C-1003-0A23-F1F3741E326E}"/>
              </a:ext>
            </a:extLst>
          </p:cNvPr>
          <p:cNvGrpSpPr/>
          <p:nvPr/>
        </p:nvGrpSpPr>
        <p:grpSpPr>
          <a:xfrm>
            <a:off x="1676400" y="2324483"/>
            <a:ext cx="6100141" cy="5119754"/>
            <a:chOff x="7086600" y="2400300"/>
            <a:chExt cx="7086601" cy="5947673"/>
          </a:xfrm>
          <a:effectLst/>
        </p:grpSpPr>
        <p:pic>
          <p:nvPicPr>
            <p:cNvPr id="24" name="그림 23">
              <a:extLst>
                <a:ext uri="{FF2B5EF4-FFF2-40B4-BE49-F238E27FC236}">
                  <a16:creationId xmlns:a16="http://schemas.microsoft.com/office/drawing/2014/main" id="{C8944932-B877-EE7C-A24A-BCBEB0821472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7086600" y="2400300"/>
              <a:ext cx="4114800" cy="4114800"/>
            </a:xfrm>
            <a:prstGeom prst="roundRect">
              <a:avLst>
                <a:gd name="adj" fmla="val 8594"/>
              </a:avLst>
            </a:prstGeom>
            <a:solidFill>
              <a:srgbClr val="FFFFFF">
                <a:shade val="85000"/>
              </a:srgbClr>
            </a:solidFill>
            <a:ln>
              <a:noFill/>
            </a:ln>
            <a:effectLst>
              <a:reflection blurRad="12700" stA="38000" endPos="28000" dist="5000" dir="5400000" sy="-100000" algn="bl" rotWithShape="0"/>
            </a:effectLst>
            <a:scene3d>
              <a:camera prst="orthographicFront"/>
              <a:lightRig rig="threePt" dir="t"/>
            </a:scene3d>
            <a:sp3d>
              <a:bevelT/>
            </a:sp3d>
          </p:spPr>
        </p:pic>
        <p:sp>
          <p:nvSpPr>
            <p:cNvPr id="26" name="TextBox 25">
              <a:extLst>
                <a:ext uri="{FF2B5EF4-FFF2-40B4-BE49-F238E27FC236}">
                  <a16:creationId xmlns:a16="http://schemas.microsoft.com/office/drawing/2014/main" id="{8FB2729F-B580-B624-4B1F-471F58997ABD}"/>
                </a:ext>
              </a:extLst>
            </p:cNvPr>
            <p:cNvSpPr txBox="1"/>
            <p:nvPr/>
          </p:nvSpPr>
          <p:spPr>
            <a:xfrm>
              <a:off x="7086600" y="6667500"/>
              <a:ext cx="7086601" cy="1680473"/>
            </a:xfrm>
            <a:prstGeom prst="rect">
              <a:avLst/>
            </a:prstGeom>
            <a:noFill/>
            <a:scene3d>
              <a:camera prst="orthographicFront"/>
              <a:lightRig rig="threePt" dir="t"/>
            </a:scene3d>
            <a:sp3d>
              <a:bevelT/>
            </a:sp3d>
          </p:spPr>
          <p:txBody>
            <a:bodyPr wrap="square" rtlCol="0">
              <a:spAutoFit/>
            </a:bodyPr>
            <a:lstStyle/>
            <a:p>
              <a:r>
                <a:rPr lang="en-US" altLang="ko-KR" sz="2800" b="1">
                  <a:latin typeface="210 콤퓨타세탁 L" panose="02020603020101020101" pitchFamily="18" charset="-127"/>
                  <a:ea typeface="210 콤퓨타세탁 L" panose="02020603020101020101" pitchFamily="18" charset="-127"/>
                </a:rPr>
                <a:t>EventBridge</a:t>
              </a:r>
            </a:p>
            <a:p>
              <a:r>
                <a:rPr lang="ko-KR" altLang="en-US" sz="2000">
                  <a:latin typeface="210 콤퓨타세탁 L" panose="02020603020101020101" pitchFamily="18" charset="-127"/>
                  <a:ea typeface="210 콤퓨타세탁 L" panose="02020603020101020101" pitchFamily="18" charset="-127"/>
                </a:rPr>
                <a:t>이벤트 </a:t>
              </a:r>
              <a:r>
                <a:rPr lang="ko-KR" altLang="en-US" sz="2000" dirty="0">
                  <a:latin typeface="210 콤퓨타세탁 L" panose="02020603020101020101" pitchFamily="18" charset="-127"/>
                  <a:ea typeface="210 콤퓨타세탁 L" panose="02020603020101020101" pitchFamily="18" charset="-127"/>
                </a:rPr>
                <a:t>기반 워크플로우 연결</a:t>
              </a:r>
              <a:endParaRPr lang="en-US" altLang="ko-KR" sz="2000">
                <a:latin typeface="210 콤퓨타세탁 L" panose="02020603020101020101" pitchFamily="18" charset="-127"/>
                <a:ea typeface="210 콤퓨타세탁 L" panose="02020603020101020101" pitchFamily="18" charset="-127"/>
              </a:endParaRPr>
            </a:p>
            <a:p>
              <a:r>
                <a:rPr lang="en-US" altLang="ko-KR" sz="2000">
                  <a:latin typeface="210 콤퓨타세탁 L" panose="02020603020101020101" pitchFamily="18" charset="-127"/>
                  <a:ea typeface="210 콤퓨타세탁 L" panose="02020603020101020101" pitchFamily="18" charset="-127"/>
                </a:rPr>
                <a:t>Lambda </a:t>
              </a:r>
              <a:r>
                <a:rPr lang="ko-KR" altLang="en-US" sz="2000">
                  <a:latin typeface="210 콤퓨타세탁 L" panose="02020603020101020101" pitchFamily="18" charset="-127"/>
                  <a:ea typeface="210 콤퓨타세탁 L" panose="02020603020101020101" pitchFamily="18" charset="-127"/>
                </a:rPr>
                <a:t>함수 </a:t>
              </a:r>
              <a:r>
                <a:rPr lang="ko-KR" altLang="en-US" sz="2000" dirty="0">
                  <a:latin typeface="210 콤퓨타세탁 L" panose="02020603020101020101" pitchFamily="18" charset="-127"/>
                  <a:ea typeface="210 콤퓨타세탁 L" panose="02020603020101020101" pitchFamily="18" charset="-127"/>
                </a:rPr>
                <a:t>자동 트리거</a:t>
              </a:r>
              <a:endParaRPr lang="en-US" altLang="ko-KR" sz="2000">
                <a:latin typeface="210 콤퓨타세탁 L" panose="02020603020101020101" pitchFamily="18" charset="-127"/>
                <a:ea typeface="210 콤퓨타세탁 L" panose="02020603020101020101" pitchFamily="18" charset="-127"/>
              </a:endParaRPr>
            </a:p>
            <a:p>
              <a:r>
                <a:rPr lang="ko-KR" altLang="en-US" sz="2000">
                  <a:latin typeface="210 콤퓨타세탁 L" panose="02020603020101020101" pitchFamily="18" charset="-127"/>
                  <a:ea typeface="210 콤퓨타세탁 L" panose="02020603020101020101" pitchFamily="18" charset="-127"/>
                </a:rPr>
                <a:t>서비스 </a:t>
              </a:r>
              <a:r>
                <a:rPr lang="ko-KR" altLang="en-US" sz="2000" dirty="0">
                  <a:latin typeface="210 콤퓨타세탁 L" panose="02020603020101020101" pitchFamily="18" charset="-127"/>
                  <a:ea typeface="210 콤퓨타세탁 L" panose="02020603020101020101" pitchFamily="18" charset="-127"/>
                </a:rPr>
                <a:t>간 이벤트 전달 및 조율</a:t>
              </a:r>
              <a:endParaRPr lang="en-US" altLang="ko-KR" sz="2000" dirty="0">
                <a:latin typeface="210 콤퓨타세탁 L" panose="02020603020101020101" pitchFamily="18" charset="-127"/>
                <a:ea typeface="210 콤퓨타세탁 L" panose="02020603020101020101" pitchFamily="18" charset="-127"/>
              </a:endParaRPr>
            </a:p>
          </p:txBody>
        </p:sp>
      </p:grpSp>
      <p:grpSp>
        <p:nvGrpSpPr>
          <p:cNvPr id="31" name="그룹 30">
            <a:extLst>
              <a:ext uri="{FF2B5EF4-FFF2-40B4-BE49-F238E27FC236}">
                <a16:creationId xmlns:a16="http://schemas.microsoft.com/office/drawing/2014/main" id="{3EACA0C9-0CFA-47EA-E668-4CABBC5D5AAF}"/>
              </a:ext>
            </a:extLst>
          </p:cNvPr>
          <p:cNvGrpSpPr/>
          <p:nvPr/>
        </p:nvGrpSpPr>
        <p:grpSpPr>
          <a:xfrm>
            <a:off x="7237260" y="2324100"/>
            <a:ext cx="6096000" cy="5427912"/>
            <a:chOff x="13052683" y="2857117"/>
            <a:chExt cx="6096000" cy="5427912"/>
          </a:xfrm>
        </p:grpSpPr>
        <p:pic>
          <p:nvPicPr>
            <p:cNvPr id="28" name="그림 27">
              <a:extLst>
                <a:ext uri="{FF2B5EF4-FFF2-40B4-BE49-F238E27FC236}">
                  <a16:creationId xmlns:a16="http://schemas.microsoft.com/office/drawing/2014/main" id="{D87A8957-9EEC-01B9-C376-8A4275488349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222" b="222"/>
            <a:stretch/>
          </p:blipFill>
          <p:spPr>
            <a:xfrm>
              <a:off x="13052683" y="2857117"/>
              <a:ext cx="3542400" cy="3542400"/>
            </a:xfrm>
            <a:prstGeom prst="roundRect">
              <a:avLst>
                <a:gd name="adj" fmla="val 8594"/>
              </a:avLst>
            </a:prstGeom>
            <a:solidFill>
              <a:srgbClr val="FFFFFF">
                <a:shade val="85000"/>
              </a:srgbClr>
            </a:solidFill>
            <a:ln>
              <a:noFill/>
            </a:ln>
            <a:effectLst>
              <a:reflection blurRad="12700" stA="38000" endPos="28000" dist="5000" dir="5400000" sy="-100000" algn="bl" rotWithShape="0"/>
            </a:effectLst>
            <a:scene3d>
              <a:camera prst="orthographicFront"/>
              <a:lightRig rig="threePt" dir="t"/>
            </a:scene3d>
            <a:sp3d>
              <a:bevelT/>
            </a:sp3d>
          </p:spPr>
        </p:pic>
        <p:sp>
          <p:nvSpPr>
            <p:cNvPr id="29" name="TextBox 28">
              <a:extLst>
                <a:ext uri="{FF2B5EF4-FFF2-40B4-BE49-F238E27FC236}">
                  <a16:creationId xmlns:a16="http://schemas.microsoft.com/office/drawing/2014/main" id="{C1FA2C7B-898C-E317-8F49-ACD7084F588B}"/>
                </a:ext>
              </a:extLst>
            </p:cNvPr>
            <p:cNvSpPr txBox="1"/>
            <p:nvPr/>
          </p:nvSpPr>
          <p:spPr>
            <a:xfrm>
              <a:off x="13052683" y="6530703"/>
              <a:ext cx="6096000" cy="1754326"/>
            </a:xfrm>
            <a:prstGeom prst="rect">
              <a:avLst/>
            </a:prstGeom>
            <a:noFill/>
            <a:scene3d>
              <a:camera prst="orthographicFront"/>
              <a:lightRig rig="threePt" dir="t"/>
            </a:scene3d>
            <a:sp3d>
              <a:bevelT/>
            </a:sp3d>
          </p:spPr>
          <p:txBody>
            <a:bodyPr wrap="square" rtlCol="0">
              <a:spAutoFit/>
            </a:bodyPr>
            <a:lstStyle/>
            <a:p>
              <a:r>
                <a:rPr lang="en-US" altLang="ko-KR" sz="2800" b="1" dirty="0">
                  <a:latin typeface="210 콤퓨타세탁 L" panose="02020603020101020101" pitchFamily="18" charset="-127"/>
                  <a:ea typeface="210 콤퓨타세탁 L" panose="02020603020101020101" pitchFamily="18" charset="-127"/>
                </a:rPr>
                <a:t>Lambda</a:t>
              </a:r>
            </a:p>
            <a:p>
              <a:r>
                <a:rPr lang="ko-KR" altLang="en-US" sz="2000" dirty="0">
                  <a:latin typeface="210 콤퓨타세탁 L" panose="02020603020101020101" pitchFamily="18" charset="-127"/>
                  <a:ea typeface="210 콤퓨타세탁 L" panose="02020603020101020101" pitchFamily="18" charset="-127"/>
                </a:rPr>
                <a:t>서버리스 자동화 함수 실행</a:t>
              </a:r>
              <a:endParaRPr lang="en-US" altLang="ko-KR" sz="2000" dirty="0">
                <a:latin typeface="210 콤퓨타세탁 L" panose="02020603020101020101" pitchFamily="18" charset="-127"/>
                <a:ea typeface="210 콤퓨타세탁 L" panose="02020603020101020101" pitchFamily="18" charset="-127"/>
              </a:endParaRPr>
            </a:p>
            <a:p>
              <a:r>
                <a:rPr lang="ko-KR" altLang="en-US" sz="2000" dirty="0">
                  <a:latin typeface="210 콤퓨타세탁 L" panose="02020603020101020101" pitchFamily="18" charset="-127"/>
                  <a:ea typeface="210 콤퓨타세탁 L" panose="02020603020101020101" pitchFamily="18" charset="-127"/>
                </a:rPr>
                <a:t>위협 디바이스의 </a:t>
              </a:r>
              <a:r>
                <a:rPr lang="en-US" altLang="ko-KR" sz="2000" dirty="0">
                  <a:latin typeface="210 콤퓨타세탁 L" panose="02020603020101020101" pitchFamily="18" charset="-127"/>
                  <a:ea typeface="210 콤퓨타세탁 L" panose="02020603020101020101" pitchFamily="18" charset="-127"/>
                </a:rPr>
                <a:t>IoT Policy </a:t>
              </a:r>
              <a:r>
                <a:rPr lang="ko-KR" altLang="en-US" sz="2000" dirty="0">
                  <a:latin typeface="210 콤퓨타세탁 L" panose="02020603020101020101" pitchFamily="18" charset="-127"/>
                  <a:ea typeface="210 콤퓨타세탁 L" panose="02020603020101020101" pitchFamily="18" charset="-127"/>
                </a:rPr>
                <a:t>변경</a:t>
              </a:r>
              <a:endParaRPr lang="en-US" altLang="ko-KR" sz="2000" dirty="0">
                <a:latin typeface="210 콤퓨타세탁 L" panose="02020603020101020101" pitchFamily="18" charset="-127"/>
                <a:ea typeface="210 콤퓨타세탁 L" panose="02020603020101020101" pitchFamily="18" charset="-127"/>
              </a:endParaRPr>
            </a:p>
            <a:p>
              <a:r>
                <a:rPr lang="en-US" altLang="ko-KR" sz="2000" dirty="0">
                  <a:latin typeface="210 콤퓨타세탁 L" panose="02020603020101020101" pitchFamily="18" charset="-127"/>
                  <a:ea typeface="210 콤퓨타세탁 L" panose="02020603020101020101" pitchFamily="18" charset="-127"/>
                </a:rPr>
                <a:t>SNS</a:t>
              </a:r>
              <a:r>
                <a:rPr lang="ko-KR" altLang="en-US" sz="2000" dirty="0">
                  <a:latin typeface="210 콤퓨타세탁 L" panose="02020603020101020101" pitchFamily="18" charset="-127"/>
                  <a:ea typeface="210 콤퓨타세탁 L" panose="02020603020101020101" pitchFamily="18" charset="-127"/>
                </a:rPr>
                <a:t>를 통한 관리자 알림 발송</a:t>
              </a:r>
              <a:endParaRPr lang="en-US" altLang="ko-KR" sz="2000" dirty="0">
                <a:latin typeface="210 콤퓨타세탁 L" panose="02020603020101020101" pitchFamily="18" charset="-127"/>
                <a:ea typeface="210 콤퓨타세탁 L" panose="02020603020101020101" pitchFamily="18" charset="-127"/>
              </a:endParaRPr>
            </a:p>
            <a:p>
              <a:r>
                <a:rPr lang="ko-KR" altLang="en-US" sz="2000" dirty="0">
                  <a:latin typeface="210 콤퓨타세탁 L" panose="02020603020101020101" pitchFamily="18" charset="-127"/>
                  <a:ea typeface="210 콤퓨타세탁 L" panose="02020603020101020101" pitchFamily="18" charset="-127"/>
                </a:rPr>
                <a:t>정상화 시 </a:t>
              </a:r>
              <a:r>
                <a:rPr lang="en-US" altLang="ko-KR" sz="2000" dirty="0">
                  <a:latin typeface="210 콤퓨타세탁 L" panose="02020603020101020101" pitchFamily="18" charset="-127"/>
                  <a:ea typeface="210 콤퓨타세탁 L" panose="02020603020101020101" pitchFamily="18" charset="-127"/>
                </a:rPr>
                <a:t>Policy </a:t>
              </a:r>
              <a:r>
                <a:rPr lang="ko-KR" altLang="en-US" sz="2000" dirty="0">
                  <a:latin typeface="210 콤퓨타세탁 L" panose="02020603020101020101" pitchFamily="18" charset="-127"/>
                  <a:ea typeface="210 콤퓨타세탁 L" panose="02020603020101020101" pitchFamily="18" charset="-127"/>
                </a:rPr>
                <a:t>복구</a:t>
              </a:r>
              <a:endParaRPr lang="en-US" altLang="ko-KR" sz="2000" dirty="0">
                <a:latin typeface="210 콤퓨타세탁 L" panose="02020603020101020101" pitchFamily="18" charset="-127"/>
                <a:ea typeface="210 콤퓨타세탁 L" panose="02020603020101020101" pitchFamily="18" charset="-127"/>
              </a:endParaRPr>
            </a:p>
          </p:txBody>
        </p:sp>
      </p:grpSp>
      <p:grpSp>
        <p:nvGrpSpPr>
          <p:cNvPr id="35" name="그룹 34">
            <a:extLst>
              <a:ext uri="{FF2B5EF4-FFF2-40B4-BE49-F238E27FC236}">
                <a16:creationId xmlns:a16="http://schemas.microsoft.com/office/drawing/2014/main" id="{104605B6-182D-7129-0077-A7FE535368DE}"/>
              </a:ext>
            </a:extLst>
          </p:cNvPr>
          <p:cNvGrpSpPr/>
          <p:nvPr/>
        </p:nvGrpSpPr>
        <p:grpSpPr>
          <a:xfrm>
            <a:off x="12798503" y="2324100"/>
            <a:ext cx="6400800" cy="5433355"/>
            <a:chOff x="13830300" y="2324100"/>
            <a:chExt cx="6400800" cy="5433355"/>
          </a:xfrm>
        </p:grpSpPr>
        <p:pic>
          <p:nvPicPr>
            <p:cNvPr id="33" name="그림 32">
              <a:extLst>
                <a:ext uri="{FF2B5EF4-FFF2-40B4-BE49-F238E27FC236}">
                  <a16:creationId xmlns:a16="http://schemas.microsoft.com/office/drawing/2014/main" id="{9AB3FFD3-093E-3015-5381-DD5FF5CA5EE1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222" b="222"/>
            <a:stretch/>
          </p:blipFill>
          <p:spPr>
            <a:xfrm>
              <a:off x="13868400" y="2324100"/>
              <a:ext cx="3542400" cy="3542400"/>
            </a:xfrm>
            <a:prstGeom prst="roundRect">
              <a:avLst>
                <a:gd name="adj" fmla="val 8594"/>
              </a:avLst>
            </a:prstGeom>
            <a:solidFill>
              <a:srgbClr val="FFFFFF">
                <a:shade val="85000"/>
              </a:srgbClr>
            </a:solidFill>
            <a:ln>
              <a:noFill/>
            </a:ln>
            <a:effectLst>
              <a:reflection blurRad="12700" stA="38000" endPos="28000" dist="5000" dir="5400000" sy="-100000" algn="bl" rotWithShape="0"/>
            </a:effectLst>
            <a:scene3d>
              <a:camera prst="orthographicFront"/>
              <a:lightRig rig="threePt" dir="t"/>
            </a:scene3d>
            <a:sp3d>
              <a:bevelT/>
            </a:sp3d>
          </p:spPr>
        </p:pic>
        <p:sp>
          <p:nvSpPr>
            <p:cNvPr id="34" name="TextBox 33">
              <a:extLst>
                <a:ext uri="{FF2B5EF4-FFF2-40B4-BE49-F238E27FC236}">
                  <a16:creationId xmlns:a16="http://schemas.microsoft.com/office/drawing/2014/main" id="{01ED1D4A-B4A8-0DDF-D3BB-1256C8188426}"/>
                </a:ext>
              </a:extLst>
            </p:cNvPr>
            <p:cNvSpPr txBox="1"/>
            <p:nvPr/>
          </p:nvSpPr>
          <p:spPr>
            <a:xfrm>
              <a:off x="13830300" y="6003129"/>
              <a:ext cx="6400800" cy="1754326"/>
            </a:xfrm>
            <a:prstGeom prst="rect">
              <a:avLst/>
            </a:prstGeom>
            <a:noFill/>
            <a:scene3d>
              <a:camera prst="orthographicFront"/>
              <a:lightRig rig="threePt" dir="t"/>
            </a:scene3d>
            <a:sp3d>
              <a:bevelT/>
            </a:sp3d>
          </p:spPr>
          <p:txBody>
            <a:bodyPr wrap="square" rtlCol="0">
              <a:spAutoFit/>
            </a:bodyPr>
            <a:lstStyle/>
            <a:p>
              <a:r>
                <a:rPr lang="en-US" altLang="ko-KR" sz="2800" b="1" dirty="0">
                  <a:latin typeface="210 콤퓨타세탁 L" panose="02020603020101020101" pitchFamily="18" charset="-127"/>
                  <a:ea typeface="210 콤퓨타세탁 L" panose="02020603020101020101" pitchFamily="18" charset="-127"/>
                </a:rPr>
                <a:t>IoT Policy</a:t>
              </a:r>
            </a:p>
            <a:p>
              <a:r>
                <a:rPr lang="ko-KR" altLang="en-US" sz="2000" dirty="0">
                  <a:latin typeface="210 콤퓨타세탁 L" panose="02020603020101020101" pitchFamily="18" charset="-127"/>
                  <a:ea typeface="210 콤퓨타세탁 L" panose="02020603020101020101" pitchFamily="18" charset="-127"/>
                </a:rPr>
                <a:t>디바이스별 접근 권한 관리</a:t>
              </a:r>
              <a:endParaRPr lang="en-US" altLang="ko-KR" sz="2000" dirty="0">
                <a:latin typeface="210 콤퓨타세탁 L" panose="02020603020101020101" pitchFamily="18" charset="-127"/>
                <a:ea typeface="210 콤퓨타세탁 L" panose="02020603020101020101" pitchFamily="18" charset="-127"/>
              </a:endParaRPr>
            </a:p>
            <a:p>
              <a:r>
                <a:rPr lang="en-US" altLang="ko-KR" sz="2000" dirty="0">
                  <a:latin typeface="210 콤퓨타세탁 L" panose="02020603020101020101" pitchFamily="18" charset="-127"/>
                  <a:ea typeface="210 콤퓨타세탁 L" panose="02020603020101020101" pitchFamily="18" charset="-127"/>
                </a:rPr>
                <a:t>Lambda</a:t>
              </a:r>
              <a:r>
                <a:rPr lang="ko-KR" altLang="en-US" sz="2000" dirty="0">
                  <a:latin typeface="210 콤퓨타세탁 L" panose="02020603020101020101" pitchFamily="18" charset="-127"/>
                  <a:ea typeface="210 콤퓨타세탁 L" panose="02020603020101020101" pitchFamily="18" charset="-127"/>
                </a:rPr>
                <a:t>를 통해 동적으로 </a:t>
              </a:r>
              <a:r>
                <a:rPr lang="en-US" altLang="ko-KR" sz="2000" dirty="0">
                  <a:latin typeface="210 콤퓨타세탁 L" panose="02020603020101020101" pitchFamily="18" charset="-127"/>
                  <a:ea typeface="210 콤퓨타세탁 L" panose="02020603020101020101" pitchFamily="18" charset="-127"/>
                </a:rPr>
                <a:t>Policy </a:t>
              </a:r>
              <a:r>
                <a:rPr lang="ko-KR" altLang="en-US" sz="2000" dirty="0">
                  <a:latin typeface="210 콤퓨타세탁 L" panose="02020603020101020101" pitchFamily="18" charset="-127"/>
                  <a:ea typeface="210 콤퓨타세탁 L" panose="02020603020101020101" pitchFamily="18" charset="-127"/>
                </a:rPr>
                <a:t>전환</a:t>
              </a:r>
              <a:endParaRPr lang="en-US" altLang="ko-KR" sz="2000" dirty="0">
                <a:latin typeface="210 콤퓨타세탁 L" panose="02020603020101020101" pitchFamily="18" charset="-127"/>
                <a:ea typeface="210 콤퓨타세탁 L" panose="02020603020101020101" pitchFamily="18" charset="-127"/>
              </a:endParaRPr>
            </a:p>
            <a:p>
              <a:r>
                <a:rPr lang="ko-KR" altLang="en-US" sz="2000" dirty="0">
                  <a:latin typeface="210 콤퓨타세탁 L" panose="02020603020101020101" pitchFamily="18" charset="-127"/>
                  <a:ea typeface="210 콤퓨타세탁 L" panose="02020603020101020101" pitchFamily="18" charset="-127"/>
                </a:rPr>
                <a:t>정상 디바이스용 </a:t>
              </a:r>
              <a:r>
                <a:rPr lang="en-US" altLang="ko-KR" sz="2000" dirty="0">
                  <a:latin typeface="210 콤퓨타세탁 L" panose="02020603020101020101" pitchFamily="18" charset="-127"/>
                  <a:ea typeface="210 콤퓨타세탁 L" panose="02020603020101020101" pitchFamily="18" charset="-127"/>
                </a:rPr>
                <a:t>Policy</a:t>
              </a:r>
            </a:p>
            <a:p>
              <a:r>
                <a:rPr lang="ko-KR" altLang="en-US" sz="2000" dirty="0">
                  <a:latin typeface="210 콤퓨타세탁 L" panose="02020603020101020101" pitchFamily="18" charset="-127"/>
                  <a:ea typeface="210 콤퓨타세탁 L" panose="02020603020101020101" pitchFamily="18" charset="-127"/>
                </a:rPr>
                <a:t>격리용 </a:t>
              </a:r>
              <a:r>
                <a:rPr lang="en-US" altLang="ko-KR" sz="2000" dirty="0">
                  <a:latin typeface="210 콤퓨타세탁 L" panose="02020603020101020101" pitchFamily="18" charset="-127"/>
                  <a:ea typeface="210 콤퓨타세탁 L" panose="02020603020101020101" pitchFamily="18" charset="-127"/>
                </a:rPr>
                <a:t>Policy ( </a:t>
              </a:r>
              <a:r>
                <a:rPr lang="ko-KR" altLang="en-US" sz="2000" dirty="0">
                  <a:latin typeface="210 콤퓨타세탁 L" panose="02020603020101020101" pitchFamily="18" charset="-127"/>
                  <a:ea typeface="210 콤퓨타세탁 L" panose="02020603020101020101" pitchFamily="18" charset="-127"/>
                </a:rPr>
                <a:t>모든 통신 차단</a:t>
              </a:r>
              <a:r>
                <a:rPr lang="en-US" altLang="ko-KR" sz="2000" dirty="0">
                  <a:latin typeface="210 콤퓨타세탁 L" panose="02020603020101020101" pitchFamily="18" charset="-127"/>
                  <a:ea typeface="210 콤퓨타세탁 L" panose="02020603020101020101" pitchFamily="18" charset="-127"/>
                </a:rPr>
                <a:t>)</a:t>
              </a:r>
              <a:endParaRPr lang="ko-KR" altLang="en-US" sz="2000" dirty="0">
                <a:latin typeface="210 콤퓨타세탁 L" panose="02020603020101020101" pitchFamily="18" charset="-127"/>
                <a:ea typeface="210 콤퓨타세탁 L" panose="02020603020101020101" pitchFamily="18" charset="-127"/>
              </a:endParaRPr>
            </a:p>
          </p:txBody>
        </p:sp>
      </p:grpSp>
      <p:sp>
        <p:nvSpPr>
          <p:cNvPr id="4" name="활용 기술">
            <a:extLst>
              <a:ext uri="{FF2B5EF4-FFF2-40B4-BE49-F238E27FC236}">
                <a16:creationId xmlns:a16="http://schemas.microsoft.com/office/drawing/2014/main" id="{EC681074-F73B-4218-D8EF-2253DAAD599E}"/>
              </a:ext>
            </a:extLst>
          </p:cNvPr>
          <p:cNvSpPr txBox="1"/>
          <p:nvPr/>
        </p:nvSpPr>
        <p:spPr>
          <a:xfrm>
            <a:off x="762000" y="419100"/>
            <a:ext cx="4219724" cy="100219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8499"/>
              </a:lnSpc>
            </a:pPr>
            <a:r>
              <a:rPr lang="ko-KR" altLang="en-US" sz="5000" spc="-254" dirty="0">
                <a:solidFill>
                  <a:srgbClr val="4F46E5"/>
                </a:solidFill>
                <a:latin typeface="210 콤퓨타세탁 L" panose="02020603020101020101" pitchFamily="18" charset="-127"/>
                <a:ea typeface="210 콤퓨타세탁 L" panose="02020603020101020101" pitchFamily="18" charset="-127"/>
                <a:cs typeface="210 콤퓨타세탁"/>
                <a:sym typeface="210 콤퓨타세탁"/>
              </a:rPr>
              <a:t>보안대응</a:t>
            </a:r>
            <a:endParaRPr lang="en-US" sz="5000" spc="-254" dirty="0">
              <a:solidFill>
                <a:srgbClr val="4F46E5"/>
              </a:solidFill>
              <a:latin typeface="210 콤퓨타세탁 L" panose="02020603020101020101" pitchFamily="18" charset="-127"/>
              <a:ea typeface="210 콤퓨타세탁 L" panose="02020603020101020101" pitchFamily="18" charset="-127"/>
              <a:cs typeface="210 콤퓨타세탁"/>
              <a:sym typeface="210 콤퓨타세탁"/>
            </a:endParaRPr>
          </a:p>
        </p:txBody>
      </p:sp>
    </p:spTree>
    <p:extLst>
      <p:ext uri="{BB962C8B-B14F-4D97-AF65-F5344CB8AC3E}">
        <p14:creationId xmlns:p14="http://schemas.microsoft.com/office/powerpoint/2010/main" val="31920535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FBEF5B3-6222-4811-1806-6D735235311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0" name="그룹 29">
            <a:extLst>
              <a:ext uri="{FF2B5EF4-FFF2-40B4-BE49-F238E27FC236}">
                <a16:creationId xmlns:a16="http://schemas.microsoft.com/office/drawing/2014/main" id="{94ED5427-C9B8-F330-C66D-8A13487ED264}"/>
              </a:ext>
            </a:extLst>
          </p:cNvPr>
          <p:cNvGrpSpPr/>
          <p:nvPr/>
        </p:nvGrpSpPr>
        <p:grpSpPr>
          <a:xfrm>
            <a:off x="3962400" y="2583623"/>
            <a:ext cx="6100141" cy="5427529"/>
            <a:chOff x="7086600" y="2400300"/>
            <a:chExt cx="7086600" cy="6305219"/>
          </a:xfrm>
        </p:grpSpPr>
        <p:pic>
          <p:nvPicPr>
            <p:cNvPr id="24" name="그림 23">
              <a:extLst>
                <a:ext uri="{FF2B5EF4-FFF2-40B4-BE49-F238E27FC236}">
                  <a16:creationId xmlns:a16="http://schemas.microsoft.com/office/drawing/2014/main" id="{971959F6-1BB7-BD0F-D870-54DF9C9D645C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7086600" y="2400300"/>
              <a:ext cx="4114800" cy="4114801"/>
            </a:xfrm>
            <a:prstGeom prst="roundRect">
              <a:avLst>
                <a:gd name="adj" fmla="val 8594"/>
              </a:avLst>
            </a:prstGeom>
            <a:solidFill>
              <a:srgbClr val="FFFFFF">
                <a:shade val="85000"/>
              </a:srgbClr>
            </a:solidFill>
            <a:ln>
              <a:noFill/>
            </a:ln>
            <a:effectLst>
              <a:reflection blurRad="12700" stA="38000" endPos="28000" dist="5000" dir="5400000" sy="-100000" algn="bl" rotWithShape="0"/>
            </a:effectLst>
            <a:scene3d>
              <a:camera prst="orthographicFront"/>
              <a:lightRig rig="threePt" dir="t"/>
            </a:scene3d>
            <a:sp3d>
              <a:bevelT/>
            </a:sp3d>
          </p:spPr>
        </p:pic>
        <p:sp>
          <p:nvSpPr>
            <p:cNvPr id="26" name="TextBox 25">
              <a:extLst>
                <a:ext uri="{FF2B5EF4-FFF2-40B4-BE49-F238E27FC236}">
                  <a16:creationId xmlns:a16="http://schemas.microsoft.com/office/drawing/2014/main" id="{C3F1E157-1CB2-B0DF-DCFA-C6B595941B22}"/>
                </a:ext>
              </a:extLst>
            </p:cNvPr>
            <p:cNvSpPr txBox="1"/>
            <p:nvPr/>
          </p:nvSpPr>
          <p:spPr>
            <a:xfrm>
              <a:off x="7086600" y="6667500"/>
              <a:ext cx="7086600" cy="2038019"/>
            </a:xfrm>
            <a:prstGeom prst="rect">
              <a:avLst/>
            </a:prstGeom>
            <a:noFill/>
            <a:scene3d>
              <a:camera prst="orthographicFront"/>
              <a:lightRig rig="threePt" dir="t"/>
            </a:scene3d>
            <a:sp3d>
              <a:bevelT/>
            </a:sp3d>
          </p:spPr>
          <p:txBody>
            <a:bodyPr wrap="square" rtlCol="0">
              <a:spAutoFit/>
            </a:bodyPr>
            <a:lstStyle/>
            <a:p>
              <a:r>
                <a:rPr lang="en-US" altLang="ko-KR" sz="2800" b="1" dirty="0">
                  <a:latin typeface="210 콤퓨타세탁 L" panose="02020603020101020101" pitchFamily="18" charset="-127"/>
                  <a:ea typeface="210 콤퓨타세탁 L" panose="02020603020101020101" pitchFamily="18" charset="-127"/>
                </a:rPr>
                <a:t>SNS</a:t>
              </a:r>
            </a:p>
            <a:p>
              <a:r>
                <a:rPr lang="ko-KR" altLang="en-US" sz="2000" dirty="0">
                  <a:latin typeface="210 콤퓨타세탁 L" panose="02020603020101020101" pitchFamily="18" charset="-127"/>
                  <a:ea typeface="210 콤퓨타세탁 L" panose="02020603020101020101" pitchFamily="18" charset="-127"/>
                </a:rPr>
                <a:t>보안 알림 발송</a:t>
              </a:r>
              <a:endParaRPr lang="en-US" altLang="ko-KR" sz="2000" dirty="0">
                <a:latin typeface="210 콤퓨타세탁 L" panose="02020603020101020101" pitchFamily="18" charset="-127"/>
                <a:ea typeface="210 콤퓨타세탁 L" panose="02020603020101020101" pitchFamily="18" charset="-127"/>
              </a:endParaRPr>
            </a:p>
            <a:p>
              <a:r>
                <a:rPr lang="ko-KR" altLang="en-US" sz="2000" dirty="0">
                  <a:latin typeface="210 콤퓨타세탁 L" panose="02020603020101020101" pitchFamily="18" charset="-127"/>
                  <a:ea typeface="210 콤퓨타세탁 L" panose="02020603020101020101" pitchFamily="18" charset="-127"/>
                </a:rPr>
                <a:t>위협 탐지 시 관리자에게 이메일</a:t>
              </a:r>
              <a:r>
                <a:rPr lang="en-US" altLang="ko-KR" sz="2000" dirty="0">
                  <a:latin typeface="210 콤퓨타세탁 L" panose="02020603020101020101" pitchFamily="18" charset="-127"/>
                  <a:ea typeface="210 콤퓨타세탁 L" panose="02020603020101020101" pitchFamily="18" charset="-127"/>
                </a:rPr>
                <a:t>/SMS </a:t>
              </a:r>
              <a:r>
                <a:rPr lang="ko-KR" altLang="en-US" sz="2000" dirty="0">
                  <a:latin typeface="210 콤퓨타세탁 L" panose="02020603020101020101" pitchFamily="18" charset="-127"/>
                  <a:ea typeface="210 콤퓨타세탁 L" panose="02020603020101020101" pitchFamily="18" charset="-127"/>
                </a:rPr>
                <a:t>전송</a:t>
              </a:r>
              <a:endParaRPr lang="en-US" altLang="ko-KR" sz="2000" dirty="0">
                <a:latin typeface="210 콤퓨타세탁 L" panose="02020603020101020101" pitchFamily="18" charset="-127"/>
                <a:ea typeface="210 콤퓨타세탁 L" panose="02020603020101020101" pitchFamily="18" charset="-127"/>
              </a:endParaRPr>
            </a:p>
            <a:p>
              <a:r>
                <a:rPr lang="en-US" altLang="ko-KR" sz="2000" dirty="0">
                  <a:latin typeface="210 콤퓨타세탁 L" panose="02020603020101020101" pitchFamily="18" charset="-127"/>
                  <a:ea typeface="210 콤퓨타세탁 L" panose="02020603020101020101" pitchFamily="18" charset="-127"/>
                </a:rPr>
                <a:t>Lambda </a:t>
              </a:r>
              <a:r>
                <a:rPr lang="ko-KR" altLang="en-US" sz="2000" dirty="0">
                  <a:latin typeface="210 콤퓨타세탁 L" panose="02020603020101020101" pitchFamily="18" charset="-127"/>
                  <a:ea typeface="210 콤퓨타세탁 L" panose="02020603020101020101" pitchFamily="18" charset="-127"/>
                </a:rPr>
                <a:t>함수 실행 결과 알림</a:t>
              </a:r>
              <a:endParaRPr lang="en-US" altLang="ko-KR" sz="2000" dirty="0">
                <a:latin typeface="210 콤퓨타세탁 L" panose="02020603020101020101" pitchFamily="18" charset="-127"/>
                <a:ea typeface="210 콤퓨타세탁 L" panose="02020603020101020101" pitchFamily="18" charset="-127"/>
              </a:endParaRPr>
            </a:p>
            <a:p>
              <a:r>
                <a:rPr lang="ko-KR" altLang="en-US" sz="2000" dirty="0">
                  <a:latin typeface="210 콤퓨타세탁 L" panose="02020603020101020101" pitchFamily="18" charset="-127"/>
                  <a:ea typeface="210 콤퓨타세탁 L" panose="02020603020101020101" pitchFamily="18" charset="-127"/>
                </a:rPr>
                <a:t>격리</a:t>
              </a:r>
              <a:r>
                <a:rPr lang="en-US" altLang="ko-KR" sz="2000" dirty="0">
                  <a:latin typeface="210 콤퓨타세탁 L" panose="02020603020101020101" pitchFamily="18" charset="-127"/>
                  <a:ea typeface="210 콤퓨타세탁 L" panose="02020603020101020101" pitchFamily="18" charset="-127"/>
                </a:rPr>
                <a:t> </a:t>
              </a:r>
              <a:r>
                <a:rPr lang="ko-KR" altLang="en-US" sz="2000" dirty="0">
                  <a:latin typeface="210 콤퓨타세탁 L" panose="02020603020101020101" pitchFamily="18" charset="-127"/>
                  <a:ea typeface="210 콤퓨타세탁 L" panose="02020603020101020101" pitchFamily="18" charset="-127"/>
                </a:rPr>
                <a:t>이벤트 통보</a:t>
              </a:r>
              <a:endParaRPr lang="en-US" altLang="ko-KR" sz="2000" dirty="0">
                <a:latin typeface="210 콤퓨타세탁 L" panose="02020603020101020101" pitchFamily="18" charset="-127"/>
                <a:ea typeface="210 콤퓨타세탁 L" panose="02020603020101020101" pitchFamily="18" charset="-127"/>
              </a:endParaRPr>
            </a:p>
          </p:txBody>
        </p:sp>
      </p:grpSp>
      <p:grpSp>
        <p:nvGrpSpPr>
          <p:cNvPr id="31" name="그룹 30">
            <a:extLst>
              <a:ext uri="{FF2B5EF4-FFF2-40B4-BE49-F238E27FC236}">
                <a16:creationId xmlns:a16="http://schemas.microsoft.com/office/drawing/2014/main" id="{B502D51F-53E4-499D-61AB-2F1157193E4D}"/>
              </a:ext>
            </a:extLst>
          </p:cNvPr>
          <p:cNvGrpSpPr/>
          <p:nvPr/>
        </p:nvGrpSpPr>
        <p:grpSpPr>
          <a:xfrm>
            <a:off x="10820400" y="2583240"/>
            <a:ext cx="6096000" cy="4812359"/>
            <a:chOff x="13052683" y="2857117"/>
            <a:chExt cx="6096000" cy="4812359"/>
          </a:xfrm>
        </p:grpSpPr>
        <p:pic>
          <p:nvPicPr>
            <p:cNvPr id="28" name="그림 27">
              <a:extLst>
                <a:ext uri="{FF2B5EF4-FFF2-40B4-BE49-F238E27FC236}">
                  <a16:creationId xmlns:a16="http://schemas.microsoft.com/office/drawing/2014/main" id="{3D8C4A52-D6AC-BE2B-00F5-4F69CCE235C2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3052683" y="2857117"/>
              <a:ext cx="3542400" cy="3542400"/>
            </a:xfrm>
            <a:prstGeom prst="roundRect">
              <a:avLst>
                <a:gd name="adj" fmla="val 8594"/>
              </a:avLst>
            </a:prstGeom>
            <a:solidFill>
              <a:srgbClr val="FFFFFF">
                <a:shade val="85000"/>
              </a:srgbClr>
            </a:solidFill>
            <a:ln>
              <a:noFill/>
            </a:ln>
            <a:effectLst>
              <a:reflection blurRad="12700" stA="38000" endPos="28000" dist="5000" dir="5400000" sy="-100000" algn="bl" rotWithShape="0"/>
            </a:effectLst>
            <a:scene3d>
              <a:camera prst="orthographicFront"/>
              <a:lightRig rig="threePt" dir="t"/>
            </a:scene3d>
            <a:sp3d>
              <a:bevelT/>
            </a:sp3d>
          </p:spPr>
        </p:pic>
        <p:sp>
          <p:nvSpPr>
            <p:cNvPr id="29" name="TextBox 28">
              <a:extLst>
                <a:ext uri="{FF2B5EF4-FFF2-40B4-BE49-F238E27FC236}">
                  <a16:creationId xmlns:a16="http://schemas.microsoft.com/office/drawing/2014/main" id="{482997F3-78C7-DD46-182B-07E2E8EA0BD4}"/>
                </a:ext>
              </a:extLst>
            </p:cNvPr>
            <p:cNvSpPr txBox="1"/>
            <p:nvPr/>
          </p:nvSpPr>
          <p:spPr>
            <a:xfrm>
              <a:off x="13052683" y="6530703"/>
              <a:ext cx="6096000" cy="1138773"/>
            </a:xfrm>
            <a:prstGeom prst="rect">
              <a:avLst/>
            </a:prstGeom>
            <a:noFill/>
            <a:scene3d>
              <a:camera prst="orthographicFront"/>
              <a:lightRig rig="threePt" dir="t"/>
            </a:scene3d>
            <a:sp3d>
              <a:bevelT/>
            </a:sp3d>
          </p:spPr>
          <p:txBody>
            <a:bodyPr wrap="square" rtlCol="0">
              <a:spAutoFit/>
            </a:bodyPr>
            <a:lstStyle/>
            <a:p>
              <a:r>
                <a:rPr lang="en-US" altLang="ko-KR" sz="2800" b="1" dirty="0">
                  <a:latin typeface="210 콤퓨타세탁 L" panose="02020603020101020101" pitchFamily="18" charset="-127"/>
                  <a:ea typeface="210 콤퓨타세탁 L" panose="02020603020101020101" pitchFamily="18" charset="-127"/>
                </a:rPr>
                <a:t>Cloud Watch</a:t>
              </a:r>
            </a:p>
            <a:p>
              <a:r>
                <a:rPr lang="ko-KR" altLang="en-US" sz="2000" dirty="0">
                  <a:latin typeface="210 콤퓨타세탁 L" panose="02020603020101020101" pitchFamily="18" charset="-127"/>
                  <a:ea typeface="210 콤퓨타세탁 L" panose="02020603020101020101" pitchFamily="18" charset="-127"/>
                </a:rPr>
                <a:t>시스템 모니터링 및 로그 관리</a:t>
              </a:r>
              <a:endParaRPr lang="en-US" altLang="ko-KR" sz="2000" dirty="0">
                <a:latin typeface="210 콤퓨타세탁 L" panose="02020603020101020101" pitchFamily="18" charset="-127"/>
                <a:ea typeface="210 콤퓨타세탁 L" panose="02020603020101020101" pitchFamily="18" charset="-127"/>
              </a:endParaRPr>
            </a:p>
            <a:p>
              <a:r>
                <a:rPr lang="en-US" altLang="ko-KR" sz="2000" dirty="0">
                  <a:latin typeface="210 콤퓨타세탁 L" panose="02020603020101020101" pitchFamily="18" charset="-127"/>
                  <a:ea typeface="210 콤퓨타세탁 L" panose="02020603020101020101" pitchFamily="18" charset="-127"/>
                </a:rPr>
                <a:t>Lambda </a:t>
              </a:r>
              <a:r>
                <a:rPr lang="ko-KR" altLang="en-US" sz="2000" dirty="0">
                  <a:latin typeface="210 콤퓨타세탁 L" panose="02020603020101020101" pitchFamily="18" charset="-127"/>
                  <a:ea typeface="210 콤퓨타세탁 L" panose="02020603020101020101" pitchFamily="18" charset="-127"/>
                </a:rPr>
                <a:t>함수 실행 로그 수집</a:t>
              </a:r>
              <a:endParaRPr lang="en-US" altLang="ko-KR" sz="2000" dirty="0">
                <a:latin typeface="210 콤퓨타세탁 L" panose="02020603020101020101" pitchFamily="18" charset="-127"/>
                <a:ea typeface="210 콤퓨타세탁 L" panose="02020603020101020101" pitchFamily="18" charset="-127"/>
              </a:endParaRPr>
            </a:p>
          </p:txBody>
        </p:sp>
      </p:grpSp>
      <p:sp>
        <p:nvSpPr>
          <p:cNvPr id="3" name="활용 기술">
            <a:extLst>
              <a:ext uri="{FF2B5EF4-FFF2-40B4-BE49-F238E27FC236}">
                <a16:creationId xmlns:a16="http://schemas.microsoft.com/office/drawing/2014/main" id="{50EA0EA4-7188-EA46-5A42-D41D57988C4E}"/>
              </a:ext>
            </a:extLst>
          </p:cNvPr>
          <p:cNvSpPr txBox="1"/>
          <p:nvPr/>
        </p:nvSpPr>
        <p:spPr>
          <a:xfrm>
            <a:off x="762000" y="419100"/>
            <a:ext cx="4219724" cy="100219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8499"/>
              </a:lnSpc>
            </a:pPr>
            <a:r>
              <a:rPr lang="ko-KR" altLang="en-US" sz="5000" spc="-254" dirty="0">
                <a:solidFill>
                  <a:srgbClr val="4F46E5"/>
                </a:solidFill>
                <a:latin typeface="210 콤퓨타세탁 L" panose="02020603020101020101" pitchFamily="18" charset="-127"/>
                <a:ea typeface="210 콤퓨타세탁 L" panose="02020603020101020101" pitchFamily="18" charset="-127"/>
                <a:cs typeface="210 콤퓨타세탁"/>
                <a:sym typeface="210 콤퓨타세탁"/>
              </a:rPr>
              <a:t>알림 및 모니터링</a:t>
            </a:r>
            <a:endParaRPr lang="en-US" sz="5000" spc="-254" dirty="0">
              <a:solidFill>
                <a:srgbClr val="4F46E5"/>
              </a:solidFill>
              <a:latin typeface="210 콤퓨타세탁 L" panose="02020603020101020101" pitchFamily="18" charset="-127"/>
              <a:ea typeface="210 콤퓨타세탁 L" panose="02020603020101020101" pitchFamily="18" charset="-127"/>
              <a:cs typeface="210 콤퓨타세탁"/>
              <a:sym typeface="210 콤퓨타세탁"/>
            </a:endParaRPr>
          </a:p>
        </p:txBody>
      </p:sp>
    </p:spTree>
    <p:extLst>
      <p:ext uri="{BB962C8B-B14F-4D97-AF65-F5344CB8AC3E}">
        <p14:creationId xmlns:p14="http://schemas.microsoft.com/office/powerpoint/2010/main" val="11378145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9EBB748-170F-5612-A37A-AB82B21DAAA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활용 기술">
            <a:extLst>
              <a:ext uri="{FF2B5EF4-FFF2-40B4-BE49-F238E27FC236}">
                <a16:creationId xmlns:a16="http://schemas.microsoft.com/office/drawing/2014/main" id="{E88B9CEA-2D79-CA90-23AB-FC1E19A3A003}"/>
              </a:ext>
            </a:extLst>
          </p:cNvPr>
          <p:cNvSpPr txBox="1"/>
          <p:nvPr/>
        </p:nvSpPr>
        <p:spPr>
          <a:xfrm>
            <a:off x="762000" y="419100"/>
            <a:ext cx="5943600" cy="100989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8499"/>
              </a:lnSpc>
            </a:pPr>
            <a:r>
              <a:rPr lang="ko-KR" altLang="en-US" sz="5000" spc="-254">
                <a:solidFill>
                  <a:srgbClr val="4F46E5"/>
                </a:solidFill>
                <a:latin typeface="210 콤퓨타세탁 L" panose="02020603020101020101" pitchFamily="18" charset="-127"/>
                <a:ea typeface="210 콤퓨타세탁 L" panose="02020603020101020101" pitchFamily="18" charset="-127"/>
                <a:cs typeface="210 콤퓨타세탁"/>
                <a:sym typeface="210 콤퓨타세탁"/>
              </a:rPr>
              <a:t>데이터 분석 및 시각화</a:t>
            </a:r>
            <a:endParaRPr lang="en-US" sz="5000" spc="-254" dirty="0">
              <a:solidFill>
                <a:srgbClr val="4F46E5"/>
              </a:solidFill>
              <a:latin typeface="210 콤퓨타세탁 L" panose="02020603020101020101" pitchFamily="18" charset="-127"/>
              <a:ea typeface="210 콤퓨타세탁 L" panose="02020603020101020101" pitchFamily="18" charset="-127"/>
              <a:cs typeface="210 콤퓨타세탁"/>
              <a:sym typeface="210 콤퓨타세탁"/>
            </a:endParaRPr>
          </a:p>
        </p:txBody>
      </p:sp>
      <p:grpSp>
        <p:nvGrpSpPr>
          <p:cNvPr id="30" name="그룹 29">
            <a:extLst>
              <a:ext uri="{FF2B5EF4-FFF2-40B4-BE49-F238E27FC236}">
                <a16:creationId xmlns:a16="http://schemas.microsoft.com/office/drawing/2014/main" id="{2801F429-BE5F-C3B7-CB40-9D884FBF7F3F}"/>
              </a:ext>
            </a:extLst>
          </p:cNvPr>
          <p:cNvGrpSpPr/>
          <p:nvPr/>
        </p:nvGrpSpPr>
        <p:grpSpPr>
          <a:xfrm>
            <a:off x="3962400" y="2583623"/>
            <a:ext cx="6100141" cy="5427529"/>
            <a:chOff x="7086600" y="2400300"/>
            <a:chExt cx="7086600" cy="6305219"/>
          </a:xfrm>
        </p:grpSpPr>
        <p:pic>
          <p:nvPicPr>
            <p:cNvPr id="24" name="그림 23">
              <a:extLst>
                <a:ext uri="{FF2B5EF4-FFF2-40B4-BE49-F238E27FC236}">
                  <a16:creationId xmlns:a16="http://schemas.microsoft.com/office/drawing/2014/main" id="{A634E6A4-D33D-BFE1-CFC1-6D07BC81FCC0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7086600" y="2400300"/>
              <a:ext cx="4114800" cy="4114801"/>
            </a:xfrm>
            <a:prstGeom prst="roundRect">
              <a:avLst>
                <a:gd name="adj" fmla="val 8594"/>
              </a:avLst>
            </a:prstGeom>
            <a:solidFill>
              <a:srgbClr val="FFFFFF">
                <a:shade val="85000"/>
              </a:srgbClr>
            </a:solidFill>
            <a:ln>
              <a:noFill/>
            </a:ln>
            <a:effectLst>
              <a:reflection blurRad="12700" stA="38000" endPos="28000" dist="5000" dir="5400000" sy="-100000" algn="bl" rotWithShape="0"/>
            </a:effectLst>
            <a:scene3d>
              <a:camera prst="orthographicFront"/>
              <a:lightRig rig="threePt" dir="t"/>
            </a:scene3d>
            <a:sp3d>
              <a:bevelT/>
            </a:sp3d>
          </p:spPr>
        </p:pic>
        <p:sp>
          <p:nvSpPr>
            <p:cNvPr id="26" name="TextBox 25">
              <a:extLst>
                <a:ext uri="{FF2B5EF4-FFF2-40B4-BE49-F238E27FC236}">
                  <a16:creationId xmlns:a16="http://schemas.microsoft.com/office/drawing/2014/main" id="{B108C7D3-D576-8B0B-DDD5-32ADAB2F391A}"/>
                </a:ext>
              </a:extLst>
            </p:cNvPr>
            <p:cNvSpPr txBox="1"/>
            <p:nvPr/>
          </p:nvSpPr>
          <p:spPr>
            <a:xfrm>
              <a:off x="7086600" y="6667500"/>
              <a:ext cx="7086600" cy="2038019"/>
            </a:xfrm>
            <a:prstGeom prst="rect">
              <a:avLst/>
            </a:prstGeom>
            <a:noFill/>
            <a:scene3d>
              <a:camera prst="orthographicFront"/>
              <a:lightRig rig="threePt" dir="t"/>
            </a:scene3d>
            <a:sp3d>
              <a:bevelT/>
            </a:sp3d>
          </p:spPr>
          <p:txBody>
            <a:bodyPr wrap="square" rtlCol="0">
              <a:spAutoFit/>
            </a:bodyPr>
            <a:lstStyle/>
            <a:p>
              <a:r>
                <a:rPr lang="en-US" altLang="ko-KR" sz="2800" b="1" dirty="0">
                  <a:latin typeface="210 콤퓨타세탁 L" panose="02020603020101020101" pitchFamily="18" charset="-127"/>
                  <a:ea typeface="210 콤퓨타세탁 L" panose="02020603020101020101" pitchFamily="18" charset="-127"/>
                </a:rPr>
                <a:t>Athena</a:t>
              </a:r>
            </a:p>
            <a:p>
              <a:r>
                <a:rPr lang="en-US" altLang="ko-KR" sz="2000" dirty="0">
                  <a:latin typeface="210 콤퓨타세탁 L" panose="02020603020101020101" pitchFamily="18" charset="-127"/>
                  <a:ea typeface="210 콤퓨타세탁 L" panose="02020603020101020101" pitchFamily="18" charset="-127"/>
                </a:rPr>
                <a:t>S3 </a:t>
              </a:r>
              <a:r>
                <a:rPr lang="ko-KR" altLang="en-US" sz="2000" dirty="0">
                  <a:latin typeface="210 콤퓨타세탁 L" panose="02020603020101020101" pitchFamily="18" charset="-127"/>
                  <a:ea typeface="210 콤퓨타세탁 L" panose="02020603020101020101" pitchFamily="18" charset="-127"/>
                </a:rPr>
                <a:t>데이터 </a:t>
              </a:r>
              <a:r>
                <a:rPr lang="en-US" altLang="ko-KR" sz="2000" dirty="0">
                  <a:latin typeface="210 콤퓨타세탁 L" panose="02020603020101020101" pitchFamily="18" charset="-127"/>
                  <a:ea typeface="210 콤퓨타세탁 L" panose="02020603020101020101" pitchFamily="18" charset="-127"/>
                </a:rPr>
                <a:t>SQL </a:t>
              </a:r>
              <a:r>
                <a:rPr lang="ko-KR" altLang="en-US" sz="2000" dirty="0">
                  <a:latin typeface="210 콤퓨타세탁 L" panose="02020603020101020101" pitchFamily="18" charset="-127"/>
                  <a:ea typeface="210 콤퓨타세탁 L" panose="02020603020101020101" pitchFamily="18" charset="-127"/>
                </a:rPr>
                <a:t>쿼리 분석</a:t>
              </a:r>
              <a:endParaRPr lang="en-US" altLang="ko-KR" sz="2000" dirty="0">
                <a:latin typeface="210 콤퓨타세탁 L" panose="02020603020101020101" pitchFamily="18" charset="-127"/>
                <a:ea typeface="210 콤퓨타세탁 L" panose="02020603020101020101" pitchFamily="18" charset="-127"/>
              </a:endParaRPr>
            </a:p>
            <a:p>
              <a:r>
                <a:rPr lang="en-US" altLang="ko-KR" sz="2000" dirty="0">
                  <a:latin typeface="210 콤퓨타세탁 L" panose="02020603020101020101" pitchFamily="18" charset="-127"/>
                  <a:ea typeface="210 콤퓨타세탁 L" panose="02020603020101020101" pitchFamily="18" charset="-127"/>
                </a:rPr>
                <a:t>S3</a:t>
              </a:r>
              <a:r>
                <a:rPr lang="ko-KR" altLang="en-US" sz="2000" dirty="0">
                  <a:latin typeface="210 콤퓨타세탁 L" panose="02020603020101020101" pitchFamily="18" charset="-127"/>
                  <a:ea typeface="210 콤퓨타세탁 L" panose="02020603020101020101" pitchFamily="18" charset="-127"/>
                </a:rPr>
                <a:t>에 저장된 데이터를 </a:t>
              </a:r>
              <a:r>
                <a:rPr lang="en-US" altLang="ko-KR" sz="2000" dirty="0">
                  <a:latin typeface="210 콤퓨타세탁 L" panose="02020603020101020101" pitchFamily="18" charset="-127"/>
                  <a:ea typeface="210 콤퓨타세탁 L" panose="02020603020101020101" pitchFamily="18" charset="-127"/>
                </a:rPr>
                <a:t>SQL</a:t>
              </a:r>
              <a:r>
                <a:rPr lang="ko-KR" altLang="en-US" sz="2000" dirty="0">
                  <a:latin typeface="210 콤퓨타세탁 L" panose="02020603020101020101" pitchFamily="18" charset="-127"/>
                  <a:ea typeface="210 콤퓨타세탁 L" panose="02020603020101020101" pitchFamily="18" charset="-127"/>
                </a:rPr>
                <a:t>로 조회</a:t>
              </a:r>
              <a:endParaRPr lang="en-US" altLang="ko-KR" sz="2000" dirty="0">
                <a:latin typeface="210 콤퓨타세탁 L" panose="02020603020101020101" pitchFamily="18" charset="-127"/>
                <a:ea typeface="210 콤퓨타세탁 L" panose="02020603020101020101" pitchFamily="18" charset="-127"/>
              </a:endParaRPr>
            </a:p>
            <a:p>
              <a:r>
                <a:rPr lang="ko-KR" altLang="en-US" sz="2000" dirty="0">
                  <a:latin typeface="210 콤퓨타세탁 L" panose="02020603020101020101" pitchFamily="18" charset="-127"/>
                  <a:ea typeface="210 콤퓨타세탁 L" panose="02020603020101020101" pitchFamily="18" charset="-127"/>
                </a:rPr>
                <a:t>서버 없이 대용량 데이터 분석 가능</a:t>
              </a:r>
              <a:endParaRPr lang="en-US" altLang="ko-KR" sz="2000" dirty="0">
                <a:latin typeface="210 콤퓨타세탁 L" panose="02020603020101020101" pitchFamily="18" charset="-127"/>
                <a:ea typeface="210 콤퓨타세탁 L" panose="02020603020101020101" pitchFamily="18" charset="-127"/>
              </a:endParaRPr>
            </a:p>
            <a:p>
              <a:r>
                <a:rPr lang="en-US" altLang="ko-KR" sz="2000" dirty="0">
                  <a:latin typeface="210 콤퓨타세탁 L" panose="02020603020101020101" pitchFamily="18" charset="-127"/>
                  <a:ea typeface="210 콤퓨타세탁 L" panose="02020603020101020101" pitchFamily="18" charset="-127"/>
                </a:rPr>
                <a:t>Grafana</a:t>
              </a:r>
              <a:r>
                <a:rPr lang="ko-KR" altLang="en-US" sz="2000" dirty="0">
                  <a:latin typeface="210 콤퓨타세탁 L" panose="02020603020101020101" pitchFamily="18" charset="-127"/>
                  <a:ea typeface="210 콤퓨타세탁 L" panose="02020603020101020101" pitchFamily="18" charset="-127"/>
                </a:rPr>
                <a:t>에 쿼리 결과 제공</a:t>
              </a:r>
              <a:endParaRPr lang="en-US" altLang="ko-KR" sz="2000" dirty="0">
                <a:latin typeface="210 콤퓨타세탁 L" panose="02020603020101020101" pitchFamily="18" charset="-127"/>
                <a:ea typeface="210 콤퓨타세탁 L" panose="02020603020101020101" pitchFamily="18" charset="-127"/>
              </a:endParaRPr>
            </a:p>
          </p:txBody>
        </p:sp>
      </p:grpSp>
      <p:grpSp>
        <p:nvGrpSpPr>
          <p:cNvPr id="31" name="그룹 30">
            <a:extLst>
              <a:ext uri="{FF2B5EF4-FFF2-40B4-BE49-F238E27FC236}">
                <a16:creationId xmlns:a16="http://schemas.microsoft.com/office/drawing/2014/main" id="{6BBCD14D-97A6-8F25-5FE9-374DA465566A}"/>
              </a:ext>
            </a:extLst>
          </p:cNvPr>
          <p:cNvGrpSpPr/>
          <p:nvPr/>
        </p:nvGrpSpPr>
        <p:grpSpPr>
          <a:xfrm>
            <a:off x="10820400" y="2583240"/>
            <a:ext cx="6118860" cy="5120136"/>
            <a:chOff x="13052683" y="2857117"/>
            <a:chExt cx="6118860" cy="5120136"/>
          </a:xfrm>
        </p:grpSpPr>
        <p:pic>
          <p:nvPicPr>
            <p:cNvPr id="28" name="그림 27">
              <a:extLst>
                <a:ext uri="{FF2B5EF4-FFF2-40B4-BE49-F238E27FC236}">
                  <a16:creationId xmlns:a16="http://schemas.microsoft.com/office/drawing/2014/main" id="{90A9B052-2944-F805-8B42-600466B6C629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3052683" y="2857117"/>
              <a:ext cx="3542400" cy="3542400"/>
            </a:xfrm>
            <a:prstGeom prst="roundRect">
              <a:avLst>
                <a:gd name="adj" fmla="val 8594"/>
              </a:avLst>
            </a:prstGeom>
            <a:solidFill>
              <a:srgbClr val="FFFFFF">
                <a:shade val="85000"/>
              </a:srgbClr>
            </a:solidFill>
            <a:ln>
              <a:noFill/>
            </a:ln>
            <a:effectLst>
              <a:reflection blurRad="12700" stA="38000" endPos="28000" dist="5000" dir="5400000" sy="-100000" algn="bl" rotWithShape="0"/>
            </a:effectLst>
            <a:scene3d>
              <a:camera prst="orthographicFront"/>
              <a:lightRig rig="threePt" dir="t"/>
            </a:scene3d>
            <a:sp3d>
              <a:bevelT/>
            </a:sp3d>
          </p:spPr>
        </p:pic>
        <p:sp>
          <p:nvSpPr>
            <p:cNvPr id="29" name="TextBox 28">
              <a:extLst>
                <a:ext uri="{FF2B5EF4-FFF2-40B4-BE49-F238E27FC236}">
                  <a16:creationId xmlns:a16="http://schemas.microsoft.com/office/drawing/2014/main" id="{7C3B8B83-0A10-C526-457A-ED512E84CB90}"/>
                </a:ext>
              </a:extLst>
            </p:cNvPr>
            <p:cNvSpPr txBox="1"/>
            <p:nvPr/>
          </p:nvSpPr>
          <p:spPr>
            <a:xfrm>
              <a:off x="13075543" y="6530703"/>
              <a:ext cx="6096000" cy="1446550"/>
            </a:xfrm>
            <a:prstGeom prst="rect">
              <a:avLst/>
            </a:prstGeom>
            <a:noFill/>
            <a:scene3d>
              <a:camera prst="orthographicFront"/>
              <a:lightRig rig="threePt" dir="t"/>
            </a:scene3d>
            <a:sp3d>
              <a:bevelT/>
            </a:sp3d>
          </p:spPr>
          <p:txBody>
            <a:bodyPr wrap="square" rtlCol="0">
              <a:spAutoFit/>
            </a:bodyPr>
            <a:lstStyle/>
            <a:p>
              <a:r>
                <a:rPr lang="en-US" altLang="ko-KR" sz="2800" b="1" dirty="0">
                  <a:latin typeface="210 콤퓨타세탁 L" panose="02020603020101020101" pitchFamily="18" charset="-127"/>
                  <a:ea typeface="210 콤퓨타세탁 L" panose="02020603020101020101" pitchFamily="18" charset="-127"/>
                </a:rPr>
                <a:t>Grafana</a:t>
              </a:r>
            </a:p>
            <a:p>
              <a:r>
                <a:rPr lang="en-US" altLang="ko-KR" sz="2000" dirty="0">
                  <a:latin typeface="210 콤퓨타세탁 L" panose="02020603020101020101" pitchFamily="18" charset="-127"/>
                  <a:ea typeface="210 콤퓨타세탁 L" panose="02020603020101020101" pitchFamily="18" charset="-127"/>
                </a:rPr>
                <a:t>Athena </a:t>
              </a:r>
              <a:r>
                <a:rPr lang="ko-KR" altLang="en-US" sz="2000" dirty="0">
                  <a:latin typeface="210 콤퓨타세탁 L" panose="02020603020101020101" pitchFamily="18" charset="-127"/>
                  <a:ea typeface="210 콤퓨타세탁 L" panose="02020603020101020101" pitchFamily="18" charset="-127"/>
                </a:rPr>
                <a:t>데이터를 차트</a:t>
              </a:r>
              <a:r>
                <a:rPr lang="en-US" altLang="ko-KR" sz="2000" dirty="0">
                  <a:latin typeface="210 콤퓨타세탁 L" panose="02020603020101020101" pitchFamily="18" charset="-127"/>
                  <a:ea typeface="210 콤퓨타세탁 L" panose="02020603020101020101" pitchFamily="18" charset="-127"/>
                </a:rPr>
                <a:t>/</a:t>
              </a:r>
              <a:r>
                <a:rPr lang="ko-KR" altLang="en-US" sz="2000" dirty="0">
                  <a:latin typeface="210 콤퓨타세탁 L" panose="02020603020101020101" pitchFamily="18" charset="-127"/>
                  <a:ea typeface="210 콤퓨타세탁 L" panose="02020603020101020101" pitchFamily="18" charset="-127"/>
                </a:rPr>
                <a:t>그래프로 시각화</a:t>
              </a:r>
              <a:endParaRPr lang="en-US" altLang="ko-KR" sz="2000" dirty="0">
                <a:latin typeface="210 콤퓨타세탁 L" panose="02020603020101020101" pitchFamily="18" charset="-127"/>
                <a:ea typeface="210 콤퓨타세탁 L" panose="02020603020101020101" pitchFamily="18" charset="-127"/>
              </a:endParaRPr>
            </a:p>
            <a:p>
              <a:r>
                <a:rPr lang="ko-KR" altLang="en-US" sz="2000" dirty="0">
                  <a:latin typeface="210 콤퓨타세탁 L" panose="02020603020101020101" pitchFamily="18" charset="-127"/>
                  <a:ea typeface="210 콤퓨타세탁 L" panose="02020603020101020101" pitchFamily="18" charset="-127"/>
                </a:rPr>
                <a:t>실시간 디바이스 상태 모니터링</a:t>
              </a:r>
              <a:endParaRPr lang="en-US" altLang="ko-KR" sz="2000" dirty="0">
                <a:latin typeface="210 콤퓨타세탁 L" panose="02020603020101020101" pitchFamily="18" charset="-127"/>
                <a:ea typeface="210 콤퓨타세탁 L" panose="02020603020101020101" pitchFamily="18" charset="-127"/>
              </a:endParaRPr>
            </a:p>
            <a:p>
              <a:r>
                <a:rPr lang="ko-KR" altLang="en-US" sz="2000" dirty="0">
                  <a:latin typeface="210 콤퓨타세탁 L" panose="02020603020101020101" pitchFamily="18" charset="-127"/>
                  <a:ea typeface="210 콤퓨타세탁 L" panose="02020603020101020101" pitchFamily="18" charset="-127"/>
                </a:rPr>
                <a:t>과거 데이터 트렌드 분석 제공</a:t>
              </a:r>
              <a:endParaRPr lang="en-US" altLang="ko-KR" sz="2000" dirty="0">
                <a:latin typeface="210 콤퓨타세탁 L" panose="02020603020101020101" pitchFamily="18" charset="-127"/>
                <a:ea typeface="210 콤퓨타세탁 L" panose="02020603020101020101" pitchFamily="18" charset="-127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7933887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F49D9EC-B8EE-81DD-4BEC-91F7A47FC79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9" name="연결선: 꺾임 108">
            <a:extLst>
              <a:ext uri="{FF2B5EF4-FFF2-40B4-BE49-F238E27FC236}">
                <a16:creationId xmlns:a16="http://schemas.microsoft.com/office/drawing/2014/main" id="{03E9CCF9-3B92-ECBB-5B25-01352C46D061}"/>
              </a:ext>
            </a:extLst>
          </p:cNvPr>
          <p:cNvCxnSpPr>
            <a:cxnSpLocks/>
            <a:endCxn id="94" idx="0"/>
          </p:cNvCxnSpPr>
          <p:nvPr/>
        </p:nvCxnSpPr>
        <p:spPr>
          <a:xfrm rot="10800000" flipV="1">
            <a:off x="4914413" y="7303037"/>
            <a:ext cx="2239583" cy="1407390"/>
          </a:xfrm>
          <a:prstGeom prst="bentConnector2">
            <a:avLst/>
          </a:prstGeom>
          <a:ln w="412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연결선: 꺾임 32">
            <a:extLst>
              <a:ext uri="{FF2B5EF4-FFF2-40B4-BE49-F238E27FC236}">
                <a16:creationId xmlns:a16="http://schemas.microsoft.com/office/drawing/2014/main" id="{CBF20ABD-7872-BD27-91B9-5A7C9FA468C4}"/>
              </a:ext>
            </a:extLst>
          </p:cNvPr>
          <p:cNvCxnSpPr>
            <a:cxnSpLocks/>
            <a:endCxn id="28" idx="0"/>
          </p:cNvCxnSpPr>
          <p:nvPr/>
        </p:nvCxnSpPr>
        <p:spPr>
          <a:xfrm rot="5400000">
            <a:off x="9494177" y="1347449"/>
            <a:ext cx="1778603" cy="4424"/>
          </a:xfrm>
          <a:prstGeom prst="bentConnector3">
            <a:avLst>
              <a:gd name="adj1" fmla="val 50000"/>
            </a:avLst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8" name="직선 화살표 연결선 77">
            <a:extLst>
              <a:ext uri="{FF2B5EF4-FFF2-40B4-BE49-F238E27FC236}">
                <a16:creationId xmlns:a16="http://schemas.microsoft.com/office/drawing/2014/main" id="{72D6C493-4FC4-ADD8-6CB9-EE31BDE50B31}"/>
              </a:ext>
            </a:extLst>
          </p:cNvPr>
          <p:cNvCxnSpPr>
            <a:cxnSpLocks/>
            <a:endCxn id="98" idx="0"/>
          </p:cNvCxnSpPr>
          <p:nvPr/>
        </p:nvCxnSpPr>
        <p:spPr>
          <a:xfrm>
            <a:off x="7877450" y="5525932"/>
            <a:ext cx="0" cy="1188574"/>
          </a:xfrm>
          <a:prstGeom prst="straightConnector1">
            <a:avLst/>
          </a:prstGeom>
          <a:ln w="412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3" name="직선 화살표 연결선 92">
            <a:extLst>
              <a:ext uri="{FF2B5EF4-FFF2-40B4-BE49-F238E27FC236}">
                <a16:creationId xmlns:a16="http://schemas.microsoft.com/office/drawing/2014/main" id="{22A7B978-7732-5ADA-AB11-51609FD7B78C}"/>
              </a:ext>
            </a:extLst>
          </p:cNvPr>
          <p:cNvCxnSpPr>
            <a:cxnSpLocks/>
          </p:cNvCxnSpPr>
          <p:nvPr/>
        </p:nvCxnSpPr>
        <p:spPr>
          <a:xfrm>
            <a:off x="16383000" y="4494885"/>
            <a:ext cx="0" cy="2603021"/>
          </a:xfrm>
          <a:prstGeom prst="straightConnector1">
            <a:avLst/>
          </a:prstGeom>
          <a:ln w="412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직선 화살표 연결선 10">
            <a:extLst>
              <a:ext uri="{FF2B5EF4-FFF2-40B4-BE49-F238E27FC236}">
                <a16:creationId xmlns:a16="http://schemas.microsoft.com/office/drawing/2014/main" id="{C50EE383-0484-3E3B-F08A-C37395631CCB}"/>
              </a:ext>
            </a:extLst>
          </p:cNvPr>
          <p:cNvCxnSpPr>
            <a:cxnSpLocks/>
            <a:stCxn id="36" idx="3"/>
            <a:endCxn id="51" idx="1"/>
          </p:cNvCxnSpPr>
          <p:nvPr/>
        </p:nvCxnSpPr>
        <p:spPr>
          <a:xfrm flipV="1">
            <a:off x="4864200" y="1115292"/>
            <a:ext cx="4642946" cy="2399027"/>
          </a:xfrm>
          <a:prstGeom prst="straightConnector1">
            <a:avLst/>
          </a:prstGeom>
          <a:ln w="41275"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4" name="연결선: 꺾임 83">
            <a:extLst>
              <a:ext uri="{FF2B5EF4-FFF2-40B4-BE49-F238E27FC236}">
                <a16:creationId xmlns:a16="http://schemas.microsoft.com/office/drawing/2014/main" id="{B251BF27-C082-0344-829F-2AED51C7D90E}"/>
              </a:ext>
            </a:extLst>
          </p:cNvPr>
          <p:cNvCxnSpPr>
            <a:cxnSpLocks/>
            <a:endCxn id="26" idx="1"/>
          </p:cNvCxnSpPr>
          <p:nvPr/>
        </p:nvCxnSpPr>
        <p:spPr>
          <a:xfrm>
            <a:off x="8382000" y="7298280"/>
            <a:ext cx="2841759" cy="1357657"/>
          </a:xfrm>
          <a:prstGeom prst="bentConnector3">
            <a:avLst/>
          </a:prstGeom>
          <a:ln w="412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1" name="직선 화살표 연결선 80">
            <a:extLst>
              <a:ext uri="{FF2B5EF4-FFF2-40B4-BE49-F238E27FC236}">
                <a16:creationId xmlns:a16="http://schemas.microsoft.com/office/drawing/2014/main" id="{3231B39D-CD28-B8DC-39F3-5CD892E64AD9}"/>
              </a:ext>
            </a:extLst>
          </p:cNvPr>
          <p:cNvCxnSpPr>
            <a:cxnSpLocks/>
          </p:cNvCxnSpPr>
          <p:nvPr/>
        </p:nvCxnSpPr>
        <p:spPr>
          <a:xfrm>
            <a:off x="7877450" y="7298280"/>
            <a:ext cx="0" cy="1412147"/>
          </a:xfrm>
          <a:prstGeom prst="straightConnector1">
            <a:avLst/>
          </a:prstGeom>
          <a:ln w="412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연결선: 꺾임 55">
            <a:extLst>
              <a:ext uri="{FF2B5EF4-FFF2-40B4-BE49-F238E27FC236}">
                <a16:creationId xmlns:a16="http://schemas.microsoft.com/office/drawing/2014/main" id="{9AF4C82A-3763-B796-061E-DDA23271AC9F}"/>
              </a:ext>
            </a:extLst>
          </p:cNvPr>
          <p:cNvCxnSpPr>
            <a:cxnSpLocks/>
            <a:endCxn id="97" idx="1"/>
          </p:cNvCxnSpPr>
          <p:nvPr/>
        </p:nvCxnSpPr>
        <p:spPr>
          <a:xfrm flipV="1">
            <a:off x="13919948" y="4482687"/>
            <a:ext cx="1725293" cy="1497210"/>
          </a:xfrm>
          <a:prstGeom prst="bentConnector3">
            <a:avLst/>
          </a:prstGeom>
          <a:ln w="412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직선 화살표 연결선 8">
            <a:extLst>
              <a:ext uri="{FF2B5EF4-FFF2-40B4-BE49-F238E27FC236}">
                <a16:creationId xmlns:a16="http://schemas.microsoft.com/office/drawing/2014/main" id="{AA38ADEE-6B65-4A5A-8B47-8B937179AF40}"/>
              </a:ext>
            </a:extLst>
          </p:cNvPr>
          <p:cNvCxnSpPr>
            <a:cxnSpLocks/>
            <a:stCxn id="40" idx="0"/>
          </p:cNvCxnSpPr>
          <p:nvPr/>
        </p:nvCxnSpPr>
        <p:spPr>
          <a:xfrm flipH="1" flipV="1">
            <a:off x="1050875" y="4113690"/>
            <a:ext cx="4334" cy="1156430"/>
          </a:xfrm>
          <a:prstGeom prst="straightConnector1">
            <a:avLst/>
          </a:prstGeom>
          <a:ln w="41275">
            <a:headEnd type="arrow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01" name="Event Bridge">
            <a:hlinkClick r:id="" action="ppaction://noaction" highlightClick="1"/>
            <a:extLst>
              <a:ext uri="{FF2B5EF4-FFF2-40B4-BE49-F238E27FC236}">
                <a16:creationId xmlns:a16="http://schemas.microsoft.com/office/drawing/2014/main" id="{3B56E7D1-D564-FEF4-E9A3-A8E9F0072A2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866275027"/>
              </p:ext>
            </p:extLst>
          </p:nvPr>
        </p:nvGraphicFramePr>
        <p:xfrm>
          <a:off x="6953012" y="4494885"/>
          <a:ext cx="1848876" cy="171937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aphicFrame>
        <p:nvGraphicFramePr>
          <p:cNvPr id="51" name="Iot Core">
            <a:extLst>
              <a:ext uri="{FF2B5EF4-FFF2-40B4-BE49-F238E27FC236}">
                <a16:creationId xmlns:a16="http://schemas.microsoft.com/office/drawing/2014/main" id="{2292CBC6-6D22-E3CE-D7CF-6A986AF598C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831273454"/>
              </p:ext>
            </p:extLst>
          </p:nvPr>
        </p:nvGraphicFramePr>
        <p:xfrm>
          <a:off x="9507146" y="245703"/>
          <a:ext cx="1739178" cy="173917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  <p:graphicFrame>
        <p:nvGraphicFramePr>
          <p:cNvPr id="98" name="Lambda">
            <a:extLst>
              <a:ext uri="{FF2B5EF4-FFF2-40B4-BE49-F238E27FC236}">
                <a16:creationId xmlns:a16="http://schemas.microsoft.com/office/drawing/2014/main" id="{3BAE1BB3-F0FF-5764-E5D5-2F29804650B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617853"/>
              </p:ext>
            </p:extLst>
          </p:nvPr>
        </p:nvGraphicFramePr>
        <p:xfrm>
          <a:off x="7017765" y="6714506"/>
          <a:ext cx="1719370" cy="171937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3" r:lo="rId14" r:qs="rId15" r:cs="rId16"/>
          </a:graphicData>
        </a:graphic>
      </p:graphicFrame>
      <p:graphicFrame>
        <p:nvGraphicFramePr>
          <p:cNvPr id="94" name="Cloud Watch">
            <a:extLst>
              <a:ext uri="{FF2B5EF4-FFF2-40B4-BE49-F238E27FC236}">
                <a16:creationId xmlns:a16="http://schemas.microsoft.com/office/drawing/2014/main" id="{DE1923AC-8152-8D61-29D7-64DAEF46A0F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65345535"/>
              </p:ext>
            </p:extLst>
          </p:nvPr>
        </p:nvGraphicFramePr>
        <p:xfrm>
          <a:off x="3948971" y="8710427"/>
          <a:ext cx="1930882" cy="173917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8" r:lo="rId19" r:qs="rId20" r:cs="rId21"/>
          </a:graphicData>
        </a:graphic>
      </p:graphicFrame>
      <p:graphicFrame>
        <p:nvGraphicFramePr>
          <p:cNvPr id="99" name="S3">
            <a:extLst>
              <a:ext uri="{FF2B5EF4-FFF2-40B4-BE49-F238E27FC236}">
                <a16:creationId xmlns:a16="http://schemas.microsoft.com/office/drawing/2014/main" id="{60906986-CFF1-4142-1579-3A0C45A5C11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527850090"/>
              </p:ext>
            </p:extLst>
          </p:nvPr>
        </p:nvGraphicFramePr>
        <p:xfrm>
          <a:off x="12344400" y="5525932"/>
          <a:ext cx="1772348" cy="17723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3" r:lo="rId24" r:qs="rId25" r:cs="rId26"/>
          </a:graphicData>
        </a:graphic>
      </p:graphicFrame>
      <p:graphicFrame>
        <p:nvGraphicFramePr>
          <p:cNvPr id="95" name="SNS">
            <a:extLst>
              <a:ext uri="{FF2B5EF4-FFF2-40B4-BE49-F238E27FC236}">
                <a16:creationId xmlns:a16="http://schemas.microsoft.com/office/drawing/2014/main" id="{D49D7983-FA95-7603-7B43-AF7C4E0B4E9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73485498"/>
              </p:ext>
            </p:extLst>
          </p:nvPr>
        </p:nvGraphicFramePr>
        <p:xfrm>
          <a:off x="7062651" y="8734054"/>
          <a:ext cx="1706521" cy="170652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8" r:lo="rId29" r:qs="rId30" r:cs="rId31"/>
          </a:graphicData>
        </a:graphic>
      </p:graphicFrame>
      <p:pic>
        <p:nvPicPr>
          <p:cNvPr id="36" name="라즈베리파이">
            <a:extLst>
              <a:ext uri="{FF2B5EF4-FFF2-40B4-BE49-F238E27FC236}">
                <a16:creationId xmlns:a16="http://schemas.microsoft.com/office/drawing/2014/main" id="{66E73D67-4BBC-7946-7C04-35CFB03520E1}"/>
              </a:ext>
            </a:extLst>
          </p:cNvPr>
          <p:cNvPicPr>
            <a:picLocks noChangeAspect="1"/>
          </p:cNvPicPr>
          <p:nvPr/>
        </p:nvPicPr>
        <p:blipFill>
          <a:blip r:embed="rId3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33800" y="2949119"/>
            <a:ext cx="1130400" cy="1130400"/>
          </a:xfrm>
          <a:prstGeom prst="rect">
            <a:avLst/>
          </a:prstGeom>
        </p:spPr>
      </p:pic>
      <p:grpSp>
        <p:nvGrpSpPr>
          <p:cNvPr id="38" name="그룹 37">
            <a:extLst>
              <a:ext uri="{FF2B5EF4-FFF2-40B4-BE49-F238E27FC236}">
                <a16:creationId xmlns:a16="http://schemas.microsoft.com/office/drawing/2014/main" id="{4F842D3F-F9CC-32CF-DD83-01CC67DC073D}"/>
              </a:ext>
            </a:extLst>
          </p:cNvPr>
          <p:cNvGrpSpPr/>
          <p:nvPr/>
        </p:nvGrpSpPr>
        <p:grpSpPr>
          <a:xfrm>
            <a:off x="446676" y="460358"/>
            <a:ext cx="1217066" cy="1226228"/>
            <a:chOff x="8535467" y="1855089"/>
            <a:chExt cx="1217066" cy="1226228"/>
          </a:xfrm>
        </p:grpSpPr>
        <p:pic>
          <p:nvPicPr>
            <p:cNvPr id="6" name="라우터" descr="무선 라우터">
              <a:extLst>
                <a:ext uri="{FF2B5EF4-FFF2-40B4-BE49-F238E27FC236}">
                  <a16:creationId xmlns:a16="http://schemas.microsoft.com/office/drawing/2014/main" id="{A76F8E0B-AB68-ABEE-C7F7-AB701B6EB02B}"/>
                </a:ext>
              </a:extLst>
            </p:cNvPr>
            <p:cNvPicPr>
              <a:picLocks noChangeAspect="1"/>
            </p:cNvPicPr>
            <p:nvPr/>
          </p:nvPicPr>
          <p:blipFill>
            <a:blip r:embed="rId34">
              <a:extLst>
                <a:ext uri="{96DAC541-7B7A-43D3-8B79-37D633B846F1}">
                  <asvg:svgBlip xmlns:asvg="http://schemas.microsoft.com/office/drawing/2016/SVG/main" xmlns="" r:embed="rId35"/>
                </a:ext>
              </a:extLst>
            </a:blip>
            <a:stretch>
              <a:fillRect/>
            </a:stretch>
          </p:blipFill>
          <p:spPr>
            <a:xfrm>
              <a:off x="8535467" y="1864251"/>
              <a:ext cx="1217066" cy="1217066"/>
            </a:xfrm>
            <a:prstGeom prst="rect">
              <a:avLst/>
            </a:prstGeom>
          </p:spPr>
        </p:pic>
        <p:sp>
          <p:nvSpPr>
            <p:cNvPr id="37" name="사각형: 둥근 모서리 36">
              <a:extLst>
                <a:ext uri="{FF2B5EF4-FFF2-40B4-BE49-F238E27FC236}">
                  <a16:creationId xmlns:a16="http://schemas.microsoft.com/office/drawing/2014/main" id="{F3B81EC3-388E-4197-0E47-86B3C673E674}"/>
                </a:ext>
              </a:extLst>
            </p:cNvPr>
            <p:cNvSpPr/>
            <p:nvPr/>
          </p:nvSpPr>
          <p:spPr>
            <a:xfrm>
              <a:off x="8535467" y="1855089"/>
              <a:ext cx="1217066" cy="1217066"/>
            </a:xfrm>
            <a:prstGeom prst="roundRect">
              <a:avLst/>
            </a:prstGeom>
            <a:noFill/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dirty="0"/>
            </a:p>
          </p:txBody>
        </p:sp>
      </p:grpSp>
      <p:grpSp>
        <p:nvGrpSpPr>
          <p:cNvPr id="43" name="그룹 42">
            <a:extLst>
              <a:ext uri="{FF2B5EF4-FFF2-40B4-BE49-F238E27FC236}">
                <a16:creationId xmlns:a16="http://schemas.microsoft.com/office/drawing/2014/main" id="{949AD23C-41E1-693B-5A59-28B3502426BC}"/>
              </a:ext>
            </a:extLst>
          </p:cNvPr>
          <p:cNvGrpSpPr/>
          <p:nvPr/>
        </p:nvGrpSpPr>
        <p:grpSpPr>
          <a:xfrm>
            <a:off x="446676" y="5270120"/>
            <a:ext cx="1217066" cy="1217066"/>
            <a:chOff x="8535467" y="4719114"/>
            <a:chExt cx="1217066" cy="1217066"/>
          </a:xfrm>
        </p:grpSpPr>
        <p:pic>
          <p:nvPicPr>
            <p:cNvPr id="10" name="홈캠" descr="웹 캠">
              <a:extLst>
                <a:ext uri="{FF2B5EF4-FFF2-40B4-BE49-F238E27FC236}">
                  <a16:creationId xmlns:a16="http://schemas.microsoft.com/office/drawing/2014/main" id="{B03DDAFC-8A8C-6160-6041-FA4F3723925C}"/>
                </a:ext>
              </a:extLst>
            </p:cNvPr>
            <p:cNvPicPr>
              <a:picLocks noChangeAspect="1"/>
            </p:cNvPicPr>
            <p:nvPr/>
          </p:nvPicPr>
          <p:blipFill>
            <a:blip r:embed="rId36">
              <a:extLst>
                <a:ext uri="{96DAC541-7B7A-43D3-8B79-37D633B846F1}">
                  <asvg:svgBlip xmlns:asvg="http://schemas.microsoft.com/office/drawing/2016/SVG/main" xmlns="" r:embed="rId37"/>
                </a:ext>
              </a:extLst>
            </a:blip>
            <a:stretch>
              <a:fillRect/>
            </a:stretch>
          </p:blipFill>
          <p:spPr>
            <a:xfrm>
              <a:off x="8578800" y="4730700"/>
              <a:ext cx="1130400" cy="1130400"/>
            </a:xfrm>
            <a:prstGeom prst="rect">
              <a:avLst/>
            </a:prstGeom>
          </p:spPr>
        </p:pic>
        <p:sp>
          <p:nvSpPr>
            <p:cNvPr id="40" name="사각형: 둥근 모서리 39">
              <a:extLst>
                <a:ext uri="{FF2B5EF4-FFF2-40B4-BE49-F238E27FC236}">
                  <a16:creationId xmlns:a16="http://schemas.microsoft.com/office/drawing/2014/main" id="{7E64839F-A0EF-9EF3-44D3-1B8D059A3F68}"/>
                </a:ext>
              </a:extLst>
            </p:cNvPr>
            <p:cNvSpPr/>
            <p:nvPr/>
          </p:nvSpPr>
          <p:spPr>
            <a:xfrm>
              <a:off x="8535467" y="4719114"/>
              <a:ext cx="1217066" cy="1217066"/>
            </a:xfrm>
            <a:prstGeom prst="roundRect">
              <a:avLst/>
            </a:prstGeom>
            <a:noFill/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dirty="0"/>
            </a:p>
          </p:txBody>
        </p:sp>
      </p:grpSp>
      <p:sp>
        <p:nvSpPr>
          <p:cNvPr id="48" name="아키텍처 구성도">
            <a:extLst>
              <a:ext uri="{FF2B5EF4-FFF2-40B4-BE49-F238E27FC236}">
                <a16:creationId xmlns:a16="http://schemas.microsoft.com/office/drawing/2014/main" id="{B3790FC2-1316-F4D2-84C2-4DDC54D6487B}"/>
              </a:ext>
            </a:extLst>
          </p:cNvPr>
          <p:cNvSpPr txBox="1"/>
          <p:nvPr/>
        </p:nvSpPr>
        <p:spPr>
          <a:xfrm>
            <a:off x="762000" y="419100"/>
            <a:ext cx="4219724" cy="100219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8499"/>
              </a:lnSpc>
            </a:pPr>
            <a:r>
              <a:rPr lang="ko-KR" altLang="en-US" sz="5000" spc="-254" dirty="0">
                <a:solidFill>
                  <a:srgbClr val="4F46E5"/>
                </a:solidFill>
                <a:latin typeface="210 콤퓨타세탁 L" panose="02020603020101020101" pitchFamily="18" charset="-127"/>
                <a:ea typeface="210 콤퓨타세탁 L" panose="02020603020101020101" pitchFamily="18" charset="-127"/>
                <a:cs typeface="210 콤퓨타세탁"/>
                <a:sym typeface="210 콤퓨타세탁"/>
              </a:rPr>
              <a:t>아키텍처 구성도</a:t>
            </a:r>
            <a:endParaRPr lang="en-US" sz="5000" spc="-254" dirty="0">
              <a:solidFill>
                <a:srgbClr val="4F46E5"/>
              </a:solidFill>
              <a:latin typeface="210 콤퓨타세탁 L" panose="02020603020101020101" pitchFamily="18" charset="-127"/>
              <a:ea typeface="210 콤퓨타세탁 L" panose="02020603020101020101" pitchFamily="18" charset="-127"/>
              <a:cs typeface="210 콤퓨타세탁"/>
              <a:sym typeface="210 콤퓨타세탁"/>
            </a:endParaRPr>
          </a:p>
        </p:txBody>
      </p:sp>
      <p:graphicFrame>
        <p:nvGraphicFramePr>
          <p:cNvPr id="97" name="Athena">
            <a:extLst>
              <a:ext uri="{FF2B5EF4-FFF2-40B4-BE49-F238E27FC236}">
                <a16:creationId xmlns:a16="http://schemas.microsoft.com/office/drawing/2014/main" id="{C47F0361-AECB-31E5-50EE-2F0B3B8115D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730436088"/>
              </p:ext>
            </p:extLst>
          </p:nvPr>
        </p:nvGraphicFramePr>
        <p:xfrm>
          <a:off x="15645241" y="3596513"/>
          <a:ext cx="1772348" cy="17723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8" r:lo="rId39" r:qs="rId40" r:cs="rId41"/>
          </a:graphicData>
        </a:graphic>
      </p:graphicFrame>
      <p:cxnSp>
        <p:nvCxnSpPr>
          <p:cNvPr id="44" name="직선 화살표 연결선 43">
            <a:extLst>
              <a:ext uri="{FF2B5EF4-FFF2-40B4-BE49-F238E27FC236}">
                <a16:creationId xmlns:a16="http://schemas.microsoft.com/office/drawing/2014/main" id="{03DFF06E-0992-43A1-A5A1-CE3E1ADA98A6}"/>
              </a:ext>
            </a:extLst>
          </p:cNvPr>
          <p:cNvCxnSpPr>
            <a:cxnSpLocks/>
            <a:stCxn id="37" idx="2"/>
          </p:cNvCxnSpPr>
          <p:nvPr/>
        </p:nvCxnSpPr>
        <p:spPr>
          <a:xfrm flipH="1">
            <a:off x="1050875" y="1677424"/>
            <a:ext cx="4334" cy="1221502"/>
          </a:xfrm>
          <a:prstGeom prst="straightConnector1">
            <a:avLst/>
          </a:prstGeom>
          <a:ln w="412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42" name="그룹 41">
            <a:extLst>
              <a:ext uri="{FF2B5EF4-FFF2-40B4-BE49-F238E27FC236}">
                <a16:creationId xmlns:a16="http://schemas.microsoft.com/office/drawing/2014/main" id="{A14DA7F8-F532-C6DA-6666-F197E814E523}"/>
              </a:ext>
            </a:extLst>
          </p:cNvPr>
          <p:cNvGrpSpPr/>
          <p:nvPr/>
        </p:nvGrpSpPr>
        <p:grpSpPr>
          <a:xfrm>
            <a:off x="457200" y="2905786"/>
            <a:ext cx="1217066" cy="1217066"/>
            <a:chOff x="8535467" y="2986793"/>
            <a:chExt cx="1217066" cy="1217066"/>
          </a:xfrm>
        </p:grpSpPr>
        <p:pic>
          <p:nvPicPr>
            <p:cNvPr id="8" name="PC" descr="랩톱">
              <a:extLst>
                <a:ext uri="{FF2B5EF4-FFF2-40B4-BE49-F238E27FC236}">
                  <a16:creationId xmlns:a16="http://schemas.microsoft.com/office/drawing/2014/main" id="{D1293221-0CD9-BFE3-FF1D-7E09BEB2D0A7}"/>
                </a:ext>
              </a:extLst>
            </p:cNvPr>
            <p:cNvPicPr>
              <a:picLocks noChangeAspect="1"/>
            </p:cNvPicPr>
            <p:nvPr/>
          </p:nvPicPr>
          <p:blipFill>
            <a:blip r:embed="rId43">
              <a:extLst>
                <a:ext uri="{96DAC541-7B7A-43D3-8B79-37D633B846F1}">
                  <asvg:svgBlip xmlns:asvg="http://schemas.microsoft.com/office/drawing/2016/SVG/main" xmlns="" r:embed="rId44"/>
                </a:ext>
              </a:extLst>
            </a:blip>
            <a:stretch>
              <a:fillRect/>
            </a:stretch>
          </p:blipFill>
          <p:spPr>
            <a:xfrm>
              <a:off x="8578800" y="2986793"/>
              <a:ext cx="1130400" cy="1130400"/>
            </a:xfrm>
            <a:prstGeom prst="rect">
              <a:avLst/>
            </a:prstGeom>
          </p:spPr>
        </p:pic>
        <p:sp>
          <p:nvSpPr>
            <p:cNvPr id="39" name="사각형: 둥근 모서리 38">
              <a:extLst>
                <a:ext uri="{FF2B5EF4-FFF2-40B4-BE49-F238E27FC236}">
                  <a16:creationId xmlns:a16="http://schemas.microsoft.com/office/drawing/2014/main" id="{033D486D-10BE-5311-3783-651E3AC33395}"/>
                </a:ext>
              </a:extLst>
            </p:cNvPr>
            <p:cNvSpPr/>
            <p:nvPr/>
          </p:nvSpPr>
          <p:spPr>
            <a:xfrm>
              <a:off x="8535467" y="2986793"/>
              <a:ext cx="1217066" cy="1217066"/>
            </a:xfrm>
            <a:prstGeom prst="roundRect">
              <a:avLst/>
            </a:prstGeom>
            <a:noFill/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dirty="0"/>
            </a:p>
          </p:txBody>
        </p:sp>
      </p:grpSp>
      <p:cxnSp>
        <p:nvCxnSpPr>
          <p:cNvPr id="71" name="직선 연결선 70">
            <a:extLst>
              <a:ext uri="{FF2B5EF4-FFF2-40B4-BE49-F238E27FC236}">
                <a16:creationId xmlns:a16="http://schemas.microsoft.com/office/drawing/2014/main" id="{7982BD07-151B-3542-CCC0-80732E355ACD}"/>
              </a:ext>
            </a:extLst>
          </p:cNvPr>
          <p:cNvCxnSpPr>
            <a:cxnSpLocks/>
            <a:stCxn id="36" idx="1"/>
            <a:endCxn id="39" idx="3"/>
          </p:cNvCxnSpPr>
          <p:nvPr/>
        </p:nvCxnSpPr>
        <p:spPr>
          <a:xfrm flipH="1">
            <a:off x="1674266" y="3514319"/>
            <a:ext cx="2059534" cy="0"/>
          </a:xfrm>
          <a:prstGeom prst="line">
            <a:avLst/>
          </a:prstGeom>
          <a:ln w="412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04" name="그룹 103">
            <a:extLst>
              <a:ext uri="{FF2B5EF4-FFF2-40B4-BE49-F238E27FC236}">
                <a16:creationId xmlns:a16="http://schemas.microsoft.com/office/drawing/2014/main" id="{9F15E64F-CF15-123A-300B-C5D1BA66BC7B}"/>
              </a:ext>
            </a:extLst>
          </p:cNvPr>
          <p:cNvGrpSpPr/>
          <p:nvPr/>
        </p:nvGrpSpPr>
        <p:grpSpPr>
          <a:xfrm>
            <a:off x="9816066" y="2238963"/>
            <a:ext cx="1151557" cy="1637093"/>
            <a:chOff x="8589441" y="6045899"/>
            <a:chExt cx="1151557" cy="1637093"/>
          </a:xfrm>
        </p:grpSpPr>
        <p:pic>
          <p:nvPicPr>
            <p:cNvPr id="28" name="IoT rule">
              <a:extLst>
                <a:ext uri="{FF2B5EF4-FFF2-40B4-BE49-F238E27FC236}">
                  <a16:creationId xmlns:a16="http://schemas.microsoft.com/office/drawing/2014/main" id="{BE682A2D-9305-C4FA-3CBA-9AFC785192CD}"/>
                </a:ext>
              </a:extLst>
            </p:cNvPr>
            <p:cNvPicPr>
              <a:picLocks noChangeAspect="1"/>
            </p:cNvPicPr>
            <p:nvPr/>
          </p:nvPicPr>
          <p:blipFill>
            <a:blip r:embed="rId4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8589441" y="6045899"/>
              <a:ext cx="1130400" cy="1130400"/>
            </a:xfrm>
            <a:prstGeom prst="roundRect">
              <a:avLst>
                <a:gd name="adj" fmla="val 8594"/>
              </a:avLst>
            </a:prstGeom>
            <a:solidFill>
              <a:srgbClr val="FFFFFF">
                <a:shade val="85000"/>
              </a:srgbClr>
            </a:solidFill>
            <a:ln>
              <a:noFill/>
            </a:ln>
            <a:effectLst>
              <a:reflection blurRad="12700" stA="38000" endPos="28000" dist="5000" dir="5400000" sy="-100000" algn="bl" rotWithShape="0"/>
            </a:effectLst>
          </p:spPr>
        </p:pic>
        <p:sp>
          <p:nvSpPr>
            <p:cNvPr id="102" name="TextBox 101">
              <a:extLst>
                <a:ext uri="{FF2B5EF4-FFF2-40B4-BE49-F238E27FC236}">
                  <a16:creationId xmlns:a16="http://schemas.microsoft.com/office/drawing/2014/main" id="{8A8E1889-3D36-742A-DDF0-CF772B934EA3}"/>
                </a:ext>
              </a:extLst>
            </p:cNvPr>
            <p:cNvSpPr txBox="1"/>
            <p:nvPr/>
          </p:nvSpPr>
          <p:spPr>
            <a:xfrm>
              <a:off x="8610599" y="7313660"/>
              <a:ext cx="1130399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altLang="ko-KR" b="1" dirty="0">
                  <a:latin typeface="+mn-ea"/>
                </a:rPr>
                <a:t>IoT Rule</a:t>
              </a:r>
              <a:endParaRPr lang="ko-KR" altLang="en-US" b="1" dirty="0">
                <a:latin typeface="+mn-ea"/>
              </a:endParaRPr>
            </a:p>
          </p:txBody>
        </p:sp>
      </p:grpSp>
      <p:grpSp>
        <p:nvGrpSpPr>
          <p:cNvPr id="105" name="그룹 104">
            <a:extLst>
              <a:ext uri="{FF2B5EF4-FFF2-40B4-BE49-F238E27FC236}">
                <a16:creationId xmlns:a16="http://schemas.microsoft.com/office/drawing/2014/main" id="{5CCE91EB-4E76-3C32-1B08-C650F4A16FA4}"/>
              </a:ext>
            </a:extLst>
          </p:cNvPr>
          <p:cNvGrpSpPr/>
          <p:nvPr/>
        </p:nvGrpSpPr>
        <p:grpSpPr>
          <a:xfrm>
            <a:off x="11004152" y="8090737"/>
            <a:ext cx="1350007" cy="1527318"/>
            <a:chOff x="15301376" y="5294477"/>
            <a:chExt cx="1350007" cy="1527318"/>
          </a:xfrm>
        </p:grpSpPr>
        <p:pic>
          <p:nvPicPr>
            <p:cNvPr id="26" name="IoT Policy">
              <a:extLst>
                <a:ext uri="{FF2B5EF4-FFF2-40B4-BE49-F238E27FC236}">
                  <a16:creationId xmlns:a16="http://schemas.microsoft.com/office/drawing/2014/main" id="{054C0490-86A2-EFD0-E000-BB9C5C23142F}"/>
                </a:ext>
              </a:extLst>
            </p:cNvPr>
            <p:cNvPicPr>
              <a:picLocks noChangeAspect="1"/>
            </p:cNvPicPr>
            <p:nvPr/>
          </p:nvPicPr>
          <p:blipFill>
            <a:blip r:embed="rId4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222" b="222"/>
            <a:stretch/>
          </p:blipFill>
          <p:spPr>
            <a:xfrm>
              <a:off x="15520983" y="5294477"/>
              <a:ext cx="1130400" cy="1130400"/>
            </a:xfrm>
            <a:prstGeom prst="roundRect">
              <a:avLst>
                <a:gd name="adj" fmla="val 8594"/>
              </a:avLst>
            </a:prstGeom>
            <a:solidFill>
              <a:srgbClr val="FFFFFF">
                <a:shade val="85000"/>
              </a:srgbClr>
            </a:solidFill>
            <a:ln>
              <a:noFill/>
            </a:ln>
            <a:effectLst>
              <a:reflection blurRad="12700" stA="38000" endPos="28000" dist="5000" dir="5400000" sy="-100000" algn="bl" rotWithShape="0"/>
            </a:effectLst>
          </p:spPr>
        </p:pic>
        <p:sp>
          <p:nvSpPr>
            <p:cNvPr id="103" name="TextBox 102">
              <a:extLst>
                <a:ext uri="{FF2B5EF4-FFF2-40B4-BE49-F238E27FC236}">
                  <a16:creationId xmlns:a16="http://schemas.microsoft.com/office/drawing/2014/main" id="{C2109FD2-0964-D701-356C-E2821ABA1153}"/>
                </a:ext>
              </a:extLst>
            </p:cNvPr>
            <p:cNvSpPr txBox="1"/>
            <p:nvPr/>
          </p:nvSpPr>
          <p:spPr>
            <a:xfrm>
              <a:off x="15301376" y="6452463"/>
              <a:ext cx="1310224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altLang="ko-KR" b="1" dirty="0">
                  <a:latin typeface="+mn-ea"/>
                </a:rPr>
                <a:t>IoT Policy</a:t>
              </a:r>
              <a:endParaRPr lang="ko-KR" altLang="en-US" b="1" dirty="0">
                <a:latin typeface="+mn-ea"/>
              </a:endParaRPr>
            </a:p>
          </p:txBody>
        </p:sp>
      </p:grpSp>
      <p:cxnSp>
        <p:nvCxnSpPr>
          <p:cNvPr id="3" name="직선 연결선 2">
            <a:extLst>
              <a:ext uri="{FF2B5EF4-FFF2-40B4-BE49-F238E27FC236}">
                <a16:creationId xmlns:a16="http://schemas.microsoft.com/office/drawing/2014/main" id="{BDA0D9EB-8680-A84E-C303-51902FCB82FF}"/>
              </a:ext>
            </a:extLst>
          </p:cNvPr>
          <p:cNvCxnSpPr>
            <a:cxnSpLocks/>
          </p:cNvCxnSpPr>
          <p:nvPr/>
        </p:nvCxnSpPr>
        <p:spPr>
          <a:xfrm flipV="1">
            <a:off x="1689100" y="3615563"/>
            <a:ext cx="2070058" cy="2364334"/>
          </a:xfrm>
          <a:prstGeom prst="bentConnector3">
            <a:avLst>
              <a:gd name="adj1" fmla="val 50000"/>
            </a:avLst>
          </a:prstGeom>
          <a:ln w="412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35" name="그룹 34">
            <a:extLst>
              <a:ext uri="{FF2B5EF4-FFF2-40B4-BE49-F238E27FC236}">
                <a16:creationId xmlns:a16="http://schemas.microsoft.com/office/drawing/2014/main" id="{65A4290B-0DD8-09A0-06DB-B23EA9E7EFC0}"/>
              </a:ext>
            </a:extLst>
          </p:cNvPr>
          <p:cNvGrpSpPr/>
          <p:nvPr/>
        </p:nvGrpSpPr>
        <p:grpSpPr>
          <a:xfrm>
            <a:off x="15645241" y="7167941"/>
            <a:ext cx="1306734" cy="1845592"/>
            <a:chOff x="15828003" y="6380930"/>
            <a:chExt cx="1306734" cy="1845592"/>
          </a:xfrm>
        </p:grpSpPr>
        <p:pic>
          <p:nvPicPr>
            <p:cNvPr id="22" name="그림 21">
              <a:extLst>
                <a:ext uri="{FF2B5EF4-FFF2-40B4-BE49-F238E27FC236}">
                  <a16:creationId xmlns:a16="http://schemas.microsoft.com/office/drawing/2014/main" id="{536AFA2D-47F9-AB5D-0B59-7A07FB9CA838}"/>
                </a:ext>
              </a:extLst>
            </p:cNvPr>
            <p:cNvPicPr>
              <a:picLocks noChangeAspect="1"/>
            </p:cNvPicPr>
            <p:nvPr/>
          </p:nvPicPr>
          <p:blipFill>
            <a:blip r:embed="rId4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5828003" y="6380930"/>
              <a:ext cx="1306734" cy="1306734"/>
            </a:xfrm>
            <a:prstGeom prst="rect">
              <a:avLst/>
            </a:prstGeom>
          </p:spPr>
        </p:pic>
        <p:sp>
          <p:nvSpPr>
            <p:cNvPr id="34" name="TextBox 33">
              <a:extLst>
                <a:ext uri="{FF2B5EF4-FFF2-40B4-BE49-F238E27FC236}">
                  <a16:creationId xmlns:a16="http://schemas.microsoft.com/office/drawing/2014/main" id="{25F976D6-AE05-53B7-032E-2CB4074B0CBB}"/>
                </a:ext>
              </a:extLst>
            </p:cNvPr>
            <p:cNvSpPr txBox="1"/>
            <p:nvPr/>
          </p:nvSpPr>
          <p:spPr>
            <a:xfrm>
              <a:off x="16002000" y="7857190"/>
              <a:ext cx="113040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ko-KR" b="1" dirty="0">
                  <a:latin typeface="+mn-ea"/>
                </a:rPr>
                <a:t>Grafana</a:t>
              </a:r>
              <a:endParaRPr lang="ko-KR" altLang="en-US" b="1" dirty="0">
                <a:latin typeface="+mn-ea"/>
              </a:endParaRPr>
            </a:p>
          </p:txBody>
        </p:sp>
      </p:grpSp>
      <p:cxnSp>
        <p:nvCxnSpPr>
          <p:cNvPr id="17" name="연결선: 꺾임 16">
            <a:extLst>
              <a:ext uri="{FF2B5EF4-FFF2-40B4-BE49-F238E27FC236}">
                <a16:creationId xmlns:a16="http://schemas.microsoft.com/office/drawing/2014/main" id="{FB75D69D-CCB8-A62C-6145-CD00A796288C}"/>
              </a:ext>
            </a:extLst>
          </p:cNvPr>
          <p:cNvCxnSpPr>
            <a:cxnSpLocks/>
            <a:stCxn id="99" idx="1"/>
            <a:endCxn id="101" idx="0"/>
          </p:cNvCxnSpPr>
          <p:nvPr/>
        </p:nvCxnSpPr>
        <p:spPr>
          <a:xfrm rot="10800000">
            <a:off x="7877450" y="4494886"/>
            <a:ext cx="4466950" cy="1917221"/>
          </a:xfrm>
          <a:prstGeom prst="bentConnector4">
            <a:avLst>
              <a:gd name="adj1" fmla="val 39652"/>
              <a:gd name="adj2" fmla="val 111924"/>
            </a:avLst>
          </a:prstGeom>
          <a:ln w="412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연결선: 꺾임 18">
            <a:extLst>
              <a:ext uri="{FF2B5EF4-FFF2-40B4-BE49-F238E27FC236}">
                <a16:creationId xmlns:a16="http://schemas.microsoft.com/office/drawing/2014/main" id="{60CE43C3-A67F-64D6-A063-493CD180887B}"/>
              </a:ext>
            </a:extLst>
          </p:cNvPr>
          <p:cNvCxnSpPr>
            <a:cxnSpLocks/>
            <a:stCxn id="28" idx="3"/>
          </p:cNvCxnSpPr>
          <p:nvPr/>
        </p:nvCxnSpPr>
        <p:spPr>
          <a:xfrm>
            <a:off x="10946466" y="2804163"/>
            <a:ext cx="2284108" cy="2686864"/>
          </a:xfrm>
          <a:prstGeom prst="bentConnector2">
            <a:avLst/>
          </a:prstGeom>
          <a:ln w="412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6498564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med" p14:dur="700">
        <p159:morph option="byObject"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5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1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5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500"/>
                                        <p:tgtEl>
                                          <p:spTgt spid="1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5" dur="500"/>
                                        <p:tgtEl>
                                          <p:spTgt spid="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0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3" dur="500"/>
                                        <p:tgtEl>
                                          <p:spTgt spid="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8" dur="500"/>
                                        <p:tgtEl>
                                          <p:spTgt spid="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1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101" grpId="0">
        <p:bldAsOne/>
      </p:bldGraphic>
      <p:bldGraphic spid="51" grpId="0">
        <p:bldAsOne/>
      </p:bldGraphic>
      <p:bldGraphic spid="98" grpId="0">
        <p:bldAsOne/>
      </p:bldGraphic>
      <p:bldGraphic spid="94" grpId="0">
        <p:bldAsOne/>
      </p:bldGraphic>
      <p:bldGraphic spid="99" grpId="0">
        <p:bldAsOne/>
      </p:bldGraphic>
      <p:bldGraphic spid="95" grpId="0">
        <p:bldAsOne/>
      </p:bldGraphic>
      <p:bldP spid="48" grpId="0" build="allAtOnce"/>
      <p:bldGraphic spid="97" grpId="0">
        <p:bldAsOne/>
      </p:bldGraphic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6B59D60-5874-BC3B-F2CE-9E2F52609B0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아키텍처 구성도">
            <a:extLst>
              <a:ext uri="{FF2B5EF4-FFF2-40B4-BE49-F238E27FC236}">
                <a16:creationId xmlns:a16="http://schemas.microsoft.com/office/drawing/2014/main" id="{62A9B8E5-2587-2F54-582F-0EEDB9A0E44A}"/>
              </a:ext>
            </a:extLst>
          </p:cNvPr>
          <p:cNvSpPr txBox="1"/>
          <p:nvPr/>
        </p:nvSpPr>
        <p:spPr>
          <a:xfrm>
            <a:off x="762000" y="419100"/>
            <a:ext cx="4219724" cy="100219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8499"/>
              </a:lnSpc>
            </a:pPr>
            <a:r>
              <a:rPr lang="ko-KR" altLang="en-US" sz="5000" spc="-254" dirty="0">
                <a:solidFill>
                  <a:srgbClr val="4F46E5"/>
                </a:solidFill>
                <a:latin typeface="210 콤퓨타세탁 L" panose="02020603020101020101" pitchFamily="18" charset="-127"/>
                <a:ea typeface="210 콤퓨타세탁 L" panose="02020603020101020101" pitchFamily="18" charset="-127"/>
                <a:cs typeface="210 콤퓨타세탁"/>
                <a:sym typeface="210 콤퓨타세탁"/>
              </a:rPr>
              <a:t>코드 구현</a:t>
            </a:r>
            <a:endParaRPr lang="en-US" sz="5000" spc="-254" dirty="0">
              <a:solidFill>
                <a:srgbClr val="4F46E5"/>
              </a:solidFill>
              <a:latin typeface="210 콤퓨타세탁 L" panose="02020603020101020101" pitchFamily="18" charset="-127"/>
              <a:ea typeface="210 콤퓨타세탁 L" panose="02020603020101020101" pitchFamily="18" charset="-127"/>
              <a:cs typeface="210 콤퓨타세탁"/>
              <a:sym typeface="210 콤퓨타세탁"/>
            </a:endParaRPr>
          </a:p>
        </p:txBody>
      </p:sp>
      <p:pic>
        <p:nvPicPr>
          <p:cNvPr id="5" name="그림 4">
            <a:extLst>
              <a:ext uri="{FF2B5EF4-FFF2-40B4-BE49-F238E27FC236}">
                <a16:creationId xmlns:a16="http://schemas.microsoft.com/office/drawing/2014/main" id="{8D3AC89E-69CD-DA16-7C9A-01FE03C95BB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81600" y="600015"/>
            <a:ext cx="11998412" cy="9431066"/>
          </a:xfrm>
          <a:prstGeom prst="rect">
            <a:avLst/>
          </a:prstGeom>
        </p:spPr>
      </p:pic>
      <p:sp>
        <p:nvSpPr>
          <p:cNvPr id="12" name="직사각형 11">
            <a:extLst>
              <a:ext uri="{FF2B5EF4-FFF2-40B4-BE49-F238E27FC236}">
                <a16:creationId xmlns:a16="http://schemas.microsoft.com/office/drawing/2014/main" id="{CFB06025-9348-5D1C-E555-97F621A77EDD}"/>
              </a:ext>
            </a:extLst>
          </p:cNvPr>
          <p:cNvSpPr/>
          <p:nvPr/>
        </p:nvSpPr>
        <p:spPr>
          <a:xfrm>
            <a:off x="6096000" y="1866900"/>
            <a:ext cx="9677400" cy="1066800"/>
          </a:xfrm>
          <a:prstGeom prst="rect">
            <a:avLst/>
          </a:prstGeom>
          <a:noFill/>
          <a:ln w="47625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2497C329-240C-1BBB-2782-5FD4BFE372A3}"/>
              </a:ext>
            </a:extLst>
          </p:cNvPr>
          <p:cNvSpPr txBox="1"/>
          <p:nvPr/>
        </p:nvSpPr>
        <p:spPr>
          <a:xfrm>
            <a:off x="9226488" y="3086100"/>
            <a:ext cx="81534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ko-KR" sz="2800" dirty="0">
                <a:solidFill>
                  <a:schemeClr val="bg1"/>
                </a:solidFill>
                <a:latin typeface="210 콤퓨타세탁 L" panose="02020603020101020101" pitchFamily="18" charset="-127"/>
                <a:ea typeface="210 콤퓨타세탁 L" panose="02020603020101020101" pitchFamily="18" charset="-127"/>
              </a:rPr>
              <a:t>DNS </a:t>
            </a:r>
            <a:r>
              <a:rPr lang="ko-KR" altLang="en-US" sz="2800" dirty="0">
                <a:solidFill>
                  <a:schemeClr val="bg1"/>
                </a:solidFill>
                <a:latin typeface="210 콤퓨타세탁 L" panose="02020603020101020101" pitchFamily="18" charset="-127"/>
                <a:ea typeface="210 콤퓨타세탁 L" panose="02020603020101020101" pitchFamily="18" charset="-127"/>
              </a:rPr>
              <a:t>로그에서 호스트명</a:t>
            </a:r>
            <a:r>
              <a:rPr lang="en-US" altLang="ko-KR" sz="2800" dirty="0">
                <a:solidFill>
                  <a:schemeClr val="bg1"/>
                </a:solidFill>
                <a:latin typeface="210 콤퓨타세탁 L" panose="02020603020101020101" pitchFamily="18" charset="-127"/>
                <a:ea typeface="210 콤퓨타세탁 L" panose="02020603020101020101" pitchFamily="18" charset="-127"/>
              </a:rPr>
              <a:t>, </a:t>
            </a:r>
            <a:r>
              <a:rPr lang="ko-KR" altLang="en-US" sz="2800" dirty="0">
                <a:solidFill>
                  <a:schemeClr val="bg1"/>
                </a:solidFill>
                <a:latin typeface="210 콤퓨타세탁 L" panose="02020603020101020101" pitchFamily="18" charset="-127"/>
                <a:ea typeface="210 콤퓨타세탁 L" panose="02020603020101020101" pitchFamily="18" charset="-127"/>
              </a:rPr>
              <a:t>쿼리타입</a:t>
            </a:r>
            <a:r>
              <a:rPr lang="en-US" altLang="ko-KR" sz="2800" dirty="0">
                <a:solidFill>
                  <a:schemeClr val="bg1"/>
                </a:solidFill>
                <a:latin typeface="210 콤퓨타세탁 L" panose="02020603020101020101" pitchFamily="18" charset="-127"/>
                <a:ea typeface="210 콤퓨타세탁 L" panose="02020603020101020101" pitchFamily="18" charset="-127"/>
              </a:rPr>
              <a:t>, </a:t>
            </a:r>
            <a:r>
              <a:rPr lang="ko-KR" altLang="en-US" sz="2800" dirty="0">
                <a:solidFill>
                  <a:schemeClr val="bg1"/>
                </a:solidFill>
                <a:latin typeface="210 콤퓨타세탁 L" panose="02020603020101020101" pitchFamily="18" charset="-127"/>
                <a:ea typeface="210 콤퓨타세탁 L" panose="02020603020101020101" pitchFamily="18" charset="-127"/>
              </a:rPr>
              <a:t>소스 </a:t>
            </a:r>
            <a:r>
              <a:rPr lang="en-US" altLang="ko-KR" sz="2800" dirty="0">
                <a:solidFill>
                  <a:schemeClr val="bg1"/>
                </a:solidFill>
                <a:latin typeface="210 콤퓨타세탁 L" panose="02020603020101020101" pitchFamily="18" charset="-127"/>
                <a:ea typeface="210 콤퓨타세탁 L" panose="02020603020101020101" pitchFamily="18" charset="-127"/>
              </a:rPr>
              <a:t>IP </a:t>
            </a:r>
            <a:r>
              <a:rPr lang="ko-KR" altLang="en-US" sz="2800" dirty="0">
                <a:solidFill>
                  <a:schemeClr val="bg1"/>
                </a:solidFill>
                <a:latin typeface="210 콤퓨타세탁 L" panose="02020603020101020101" pitchFamily="18" charset="-127"/>
                <a:ea typeface="210 콤퓨타세탁 L" panose="02020603020101020101" pitchFamily="18" charset="-127"/>
              </a:rPr>
              <a:t>추출</a:t>
            </a:r>
          </a:p>
        </p:txBody>
      </p:sp>
      <p:pic>
        <p:nvPicPr>
          <p:cNvPr id="3" name="코드2">
            <a:extLst>
              <a:ext uri="{FF2B5EF4-FFF2-40B4-BE49-F238E27FC236}">
                <a16:creationId xmlns:a16="http://schemas.microsoft.com/office/drawing/2014/main" id="{29A6F4E0-0FC1-4031-398E-59748D6AA57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9177" y="1464243"/>
            <a:ext cx="10653894" cy="8822757"/>
          </a:xfrm>
          <a:prstGeom prst="rect">
            <a:avLst/>
          </a:prstGeom>
        </p:spPr>
      </p:pic>
      <p:sp>
        <p:nvSpPr>
          <p:cNvPr id="2" name="직사각형 1">
            <a:extLst>
              <a:ext uri="{FF2B5EF4-FFF2-40B4-BE49-F238E27FC236}">
                <a16:creationId xmlns:a16="http://schemas.microsoft.com/office/drawing/2014/main" id="{62971982-4AEA-E239-20C4-EF694F3E08ED}"/>
              </a:ext>
            </a:extLst>
          </p:cNvPr>
          <p:cNvSpPr/>
          <p:nvPr/>
        </p:nvSpPr>
        <p:spPr>
          <a:xfrm>
            <a:off x="4495800" y="7200900"/>
            <a:ext cx="6172200" cy="1109746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232839101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med" p14:dur="700">
        <p159:morph option="byObject"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3" grpId="0"/>
      <p:bldP spid="2" grpId="0" animBg="1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60FD2DC-667B-654D-ECAB-336985906E1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코드 구현">
            <a:extLst>
              <a:ext uri="{FF2B5EF4-FFF2-40B4-BE49-F238E27FC236}">
                <a16:creationId xmlns:a16="http://schemas.microsoft.com/office/drawing/2014/main" id="{F3A219CA-90C4-56EE-98A9-3E5C15D26B8E}"/>
              </a:ext>
            </a:extLst>
          </p:cNvPr>
          <p:cNvSpPr txBox="1"/>
          <p:nvPr/>
        </p:nvSpPr>
        <p:spPr>
          <a:xfrm>
            <a:off x="762000" y="419100"/>
            <a:ext cx="4219724" cy="100219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8499"/>
              </a:lnSpc>
            </a:pPr>
            <a:r>
              <a:rPr lang="ko-KR" altLang="en-US" sz="5000" spc="-254" dirty="0">
                <a:solidFill>
                  <a:srgbClr val="4F46E5"/>
                </a:solidFill>
                <a:latin typeface="210 콤퓨타세탁 L" panose="02020603020101020101" pitchFamily="18" charset="-127"/>
                <a:ea typeface="210 콤퓨타세탁 L" panose="02020603020101020101" pitchFamily="18" charset="-127"/>
                <a:cs typeface="210 콤퓨타세탁"/>
                <a:sym typeface="210 콤퓨타세탁"/>
              </a:rPr>
              <a:t>코드 구현</a:t>
            </a:r>
            <a:endParaRPr lang="en-US" sz="5000" spc="-254" dirty="0">
              <a:solidFill>
                <a:srgbClr val="4F46E5"/>
              </a:solidFill>
              <a:latin typeface="210 콤퓨타세탁 L" panose="02020603020101020101" pitchFamily="18" charset="-127"/>
              <a:ea typeface="210 콤퓨타세탁 L" panose="02020603020101020101" pitchFamily="18" charset="-127"/>
              <a:cs typeface="210 콤퓨타세탁"/>
              <a:sym typeface="210 콤퓨타세탁"/>
            </a:endParaRPr>
          </a:p>
        </p:txBody>
      </p:sp>
      <p:grpSp>
        <p:nvGrpSpPr>
          <p:cNvPr id="11" name="그룹 10">
            <a:extLst>
              <a:ext uri="{FF2B5EF4-FFF2-40B4-BE49-F238E27FC236}">
                <a16:creationId xmlns:a16="http://schemas.microsoft.com/office/drawing/2014/main" id="{A5EBC1CA-2DAD-BEFC-2842-FFE59D52307D}"/>
              </a:ext>
            </a:extLst>
          </p:cNvPr>
          <p:cNvGrpSpPr/>
          <p:nvPr/>
        </p:nvGrpSpPr>
        <p:grpSpPr>
          <a:xfrm>
            <a:off x="0" y="2247900"/>
            <a:ext cx="21259801" cy="6400800"/>
            <a:chOff x="0" y="1638300"/>
            <a:chExt cx="21259801" cy="6400800"/>
          </a:xfrm>
        </p:grpSpPr>
        <p:sp>
          <p:nvSpPr>
            <p:cNvPr id="10" name="직사각형 9">
              <a:extLst>
                <a:ext uri="{FF2B5EF4-FFF2-40B4-BE49-F238E27FC236}">
                  <a16:creationId xmlns:a16="http://schemas.microsoft.com/office/drawing/2014/main" id="{151A95E7-76A4-42F6-86A7-203309DF2F24}"/>
                </a:ext>
              </a:extLst>
            </p:cNvPr>
            <p:cNvSpPr/>
            <p:nvPr/>
          </p:nvSpPr>
          <p:spPr>
            <a:xfrm>
              <a:off x="0" y="1638300"/>
              <a:ext cx="18287999" cy="6400800"/>
            </a:xfrm>
            <a:prstGeom prst="rect">
              <a:avLst/>
            </a:prstGeom>
          </p:spPr>
          <p:style>
            <a:lnRef idx="2">
              <a:schemeClr val="dk1">
                <a:shade val="15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/>
            </a:p>
          </p:txBody>
        </p:sp>
        <p:sp>
          <p:nvSpPr>
            <p:cNvPr id="9" name="TextBox 8">
              <a:extLst>
                <a:ext uri="{FF2B5EF4-FFF2-40B4-BE49-F238E27FC236}">
                  <a16:creationId xmlns:a16="http://schemas.microsoft.com/office/drawing/2014/main" id="{91D50066-55E0-B32B-0696-F78B3B19ACF6}"/>
                </a:ext>
              </a:extLst>
            </p:cNvPr>
            <p:cNvSpPr txBox="1"/>
            <p:nvPr/>
          </p:nvSpPr>
          <p:spPr>
            <a:xfrm>
              <a:off x="152400" y="1714500"/>
              <a:ext cx="21107401" cy="600164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ko-KR" sz="3200" dirty="0">
                  <a:solidFill>
                    <a:srgbClr val="148901"/>
                  </a:solidFill>
                </a:rPr>
                <a:t># - -</a:t>
              </a:r>
              <a:r>
                <a:rPr lang="ko-KR" altLang="en-US" sz="3200" dirty="0">
                  <a:solidFill>
                    <a:srgbClr val="148901"/>
                  </a:solidFill>
                </a:rPr>
                <a:t>분류 로직 </a:t>
              </a:r>
              <a:r>
                <a:rPr lang="en-US" altLang="ko-KR" sz="3200" dirty="0">
                  <a:solidFill>
                    <a:srgbClr val="148901"/>
                  </a:solidFill>
                </a:rPr>
                <a:t>(</a:t>
              </a:r>
              <a:r>
                <a:rPr lang="en-US" altLang="ko-KR" sz="3200" dirty="0" err="1">
                  <a:solidFill>
                    <a:srgbClr val="148901"/>
                  </a:solidFill>
                </a:rPr>
                <a:t>allow_exact</a:t>
              </a:r>
              <a:r>
                <a:rPr lang="en-US" altLang="ko-KR" sz="3200" dirty="0">
                  <a:solidFill>
                    <a:srgbClr val="148901"/>
                  </a:solidFill>
                </a:rPr>
                <a:t> → </a:t>
              </a:r>
              <a:r>
                <a:rPr lang="en-US" altLang="ko-KR" sz="3200" dirty="0" err="1">
                  <a:solidFill>
                    <a:srgbClr val="148901"/>
                  </a:solidFill>
                </a:rPr>
                <a:t>allow_suffix</a:t>
              </a:r>
              <a:r>
                <a:rPr lang="en-US" altLang="ko-KR" sz="3200" dirty="0">
                  <a:solidFill>
                    <a:srgbClr val="148901"/>
                  </a:solidFill>
                </a:rPr>
                <a:t> → </a:t>
              </a:r>
              <a:r>
                <a:rPr lang="ko-KR" altLang="en-US" sz="3200" dirty="0">
                  <a:solidFill>
                    <a:srgbClr val="148901"/>
                  </a:solidFill>
                </a:rPr>
                <a:t>나머지 </a:t>
              </a:r>
              <a:r>
                <a:rPr lang="en-US" altLang="ko-KR" sz="3200" dirty="0" err="1">
                  <a:solidFill>
                    <a:srgbClr val="148901"/>
                  </a:solidFill>
                </a:rPr>
                <a:t>ids_alert</a:t>
              </a:r>
              <a:r>
                <a:rPr lang="en-US" altLang="ko-KR" sz="3200" dirty="0">
                  <a:solidFill>
                    <a:srgbClr val="148901"/>
                  </a:solidFill>
                </a:rPr>
                <a:t>)- -</a:t>
              </a:r>
            </a:p>
            <a:p>
              <a:endParaRPr lang="en-US" altLang="ko-KR" sz="3200" dirty="0">
                <a:solidFill>
                  <a:srgbClr val="148901"/>
                </a:solidFill>
              </a:endParaRPr>
            </a:p>
            <a:p>
              <a:r>
                <a:rPr lang="en-US" altLang="ko-KR" sz="3200" dirty="0" err="1">
                  <a:solidFill>
                    <a:schemeClr val="accent5"/>
                  </a:solidFill>
                </a:rPr>
                <a:t>exact_set</a:t>
              </a:r>
              <a:r>
                <a:rPr lang="en-US" altLang="ko-KR" sz="3200" dirty="0">
                  <a:solidFill>
                    <a:schemeClr val="accent5"/>
                  </a:solidFill>
                </a:rPr>
                <a:t> </a:t>
              </a:r>
              <a:r>
                <a:rPr lang="en-US" altLang="ko-KR" sz="3200" dirty="0">
                  <a:solidFill>
                    <a:schemeClr val="bg1"/>
                  </a:solidFill>
                </a:rPr>
                <a:t>=</a:t>
              </a:r>
              <a:r>
                <a:rPr lang="en-US" altLang="ko-KR" sz="3200" dirty="0">
                  <a:solidFill>
                    <a:srgbClr val="148901"/>
                  </a:solidFill>
                </a:rPr>
                <a:t> </a:t>
              </a:r>
              <a:r>
                <a:rPr lang="en-US" altLang="ko-KR" sz="3200" dirty="0">
                  <a:solidFill>
                    <a:srgbClr val="10B036"/>
                  </a:solidFill>
                </a:rPr>
                <a:t>set</a:t>
              </a:r>
              <a:r>
                <a:rPr lang="en-US" altLang="ko-KR" sz="3200" dirty="0">
                  <a:solidFill>
                    <a:srgbClr val="FFFF00"/>
                  </a:solidFill>
                </a:rPr>
                <a:t>(</a:t>
              </a:r>
              <a:r>
                <a:rPr lang="en-US" altLang="ko-KR" sz="3200" dirty="0" err="1">
                  <a:solidFill>
                    <a:schemeClr val="accent5"/>
                  </a:solidFill>
                </a:rPr>
                <a:t>self.cfg.filters.allow_exact</a:t>
              </a:r>
              <a:r>
                <a:rPr lang="en-US" altLang="ko-KR" sz="3200" dirty="0">
                  <a:solidFill>
                    <a:schemeClr val="accent5"/>
                  </a:solidFill>
                </a:rPr>
                <a:t> </a:t>
              </a:r>
              <a:r>
                <a:rPr lang="en-US" altLang="ko-KR" sz="3200" dirty="0">
                  <a:solidFill>
                    <a:srgbClr val="7030A0"/>
                  </a:solidFill>
                </a:rPr>
                <a:t>or []</a:t>
              </a:r>
              <a:r>
                <a:rPr lang="en-US" altLang="ko-KR" sz="3200" dirty="0">
                  <a:solidFill>
                    <a:srgbClr val="FFFF00"/>
                  </a:solidFill>
                </a:rPr>
                <a:t>)</a:t>
              </a:r>
            </a:p>
            <a:p>
              <a:r>
                <a:rPr lang="en-US" altLang="ko-KR" sz="3200" dirty="0" err="1">
                  <a:solidFill>
                    <a:schemeClr val="accent5"/>
                  </a:solidFill>
                </a:rPr>
                <a:t>is_exact</a:t>
              </a:r>
              <a:r>
                <a:rPr lang="en-US" altLang="ko-KR" sz="3200" dirty="0">
                  <a:solidFill>
                    <a:schemeClr val="accent5"/>
                  </a:solidFill>
                </a:rPr>
                <a:t> </a:t>
              </a:r>
              <a:r>
                <a:rPr lang="en-US" altLang="ko-KR" sz="3200" dirty="0">
                  <a:solidFill>
                    <a:schemeClr val="bg1"/>
                  </a:solidFill>
                </a:rPr>
                <a:t>=</a:t>
              </a:r>
              <a:r>
                <a:rPr lang="en-US" altLang="ko-KR" sz="3200" dirty="0">
                  <a:solidFill>
                    <a:srgbClr val="148901"/>
                  </a:solidFill>
                </a:rPr>
                <a:t> (</a:t>
              </a:r>
              <a:r>
                <a:rPr lang="en-US" altLang="ko-KR" sz="3200" dirty="0" err="1">
                  <a:solidFill>
                    <a:schemeClr val="accent5"/>
                  </a:solidFill>
                </a:rPr>
                <a:t>hn</a:t>
              </a:r>
              <a:r>
                <a:rPr lang="en-US" altLang="ko-KR" sz="3200" dirty="0" err="1">
                  <a:solidFill>
                    <a:srgbClr val="148901"/>
                  </a:solidFill>
                </a:rPr>
                <a:t>.</a:t>
              </a:r>
              <a:r>
                <a:rPr lang="en-US" altLang="ko-KR" sz="3200" dirty="0" err="1">
                  <a:solidFill>
                    <a:srgbClr val="FFFF00"/>
                  </a:solidFill>
                </a:rPr>
                <a:t>rstrip</a:t>
              </a:r>
              <a:r>
                <a:rPr lang="en-US" altLang="ko-KR" sz="3200" dirty="0">
                  <a:solidFill>
                    <a:srgbClr val="7030A0"/>
                  </a:solidFill>
                </a:rPr>
                <a:t>(</a:t>
              </a:r>
              <a:r>
                <a:rPr lang="en-US" altLang="ko-KR" sz="3200" dirty="0">
                  <a:solidFill>
                    <a:schemeClr val="accent6"/>
                  </a:solidFill>
                </a:rPr>
                <a:t>"."</a:t>
              </a:r>
              <a:r>
                <a:rPr lang="en-US" altLang="ko-KR" sz="3200" dirty="0">
                  <a:solidFill>
                    <a:srgbClr val="7030A0"/>
                  </a:solidFill>
                </a:rPr>
                <a:t>)</a:t>
              </a:r>
              <a:r>
                <a:rPr lang="en-US" altLang="ko-KR" sz="3200" dirty="0">
                  <a:solidFill>
                    <a:srgbClr val="148901"/>
                  </a:solidFill>
                </a:rPr>
                <a:t> </a:t>
              </a:r>
              <a:r>
                <a:rPr lang="en-US" altLang="ko-KR" sz="3200" dirty="0">
                  <a:solidFill>
                    <a:srgbClr val="0070C0"/>
                  </a:solidFill>
                </a:rPr>
                <a:t>in</a:t>
              </a:r>
              <a:r>
                <a:rPr lang="en-US" altLang="ko-KR" sz="3200" dirty="0">
                  <a:solidFill>
                    <a:srgbClr val="148901"/>
                  </a:solidFill>
                </a:rPr>
                <a:t> </a:t>
              </a:r>
              <a:r>
                <a:rPr lang="en-US" altLang="ko-KR" sz="3200" dirty="0" err="1">
                  <a:solidFill>
                    <a:schemeClr val="accent5"/>
                  </a:solidFill>
                </a:rPr>
                <a:t>exact_set</a:t>
              </a:r>
              <a:r>
                <a:rPr lang="en-US" altLang="ko-KR" sz="3200" dirty="0">
                  <a:solidFill>
                    <a:srgbClr val="148901"/>
                  </a:solidFill>
                </a:rPr>
                <a:t>)</a:t>
              </a:r>
            </a:p>
            <a:p>
              <a:r>
                <a:rPr lang="en-US" altLang="ko-KR" sz="3200" dirty="0" err="1">
                  <a:solidFill>
                    <a:schemeClr val="accent5"/>
                  </a:solidFill>
                </a:rPr>
                <a:t>is_suffix</a:t>
              </a:r>
              <a:r>
                <a:rPr lang="en-US" altLang="ko-KR" sz="3200" dirty="0">
                  <a:solidFill>
                    <a:srgbClr val="148901"/>
                  </a:solidFill>
                </a:rPr>
                <a:t> </a:t>
              </a:r>
              <a:r>
                <a:rPr lang="en-US" altLang="ko-KR" sz="3200" dirty="0">
                  <a:solidFill>
                    <a:schemeClr val="bg1"/>
                  </a:solidFill>
                </a:rPr>
                <a:t>=</a:t>
              </a:r>
              <a:r>
                <a:rPr lang="en-US" altLang="ko-KR" sz="3200" dirty="0">
                  <a:solidFill>
                    <a:srgbClr val="148901"/>
                  </a:solidFill>
                </a:rPr>
                <a:t> </a:t>
              </a:r>
              <a:r>
                <a:rPr lang="en-US" altLang="ko-KR" sz="3200" dirty="0">
                  <a:solidFill>
                    <a:srgbClr val="FFFF00"/>
                  </a:solidFill>
                </a:rPr>
                <a:t>(</a:t>
              </a:r>
              <a:r>
                <a:rPr lang="en-US" altLang="ko-KR" sz="3200" dirty="0">
                  <a:solidFill>
                    <a:srgbClr val="0070C0"/>
                  </a:solidFill>
                </a:rPr>
                <a:t>not</a:t>
              </a:r>
              <a:r>
                <a:rPr lang="en-US" altLang="ko-KR" sz="3200" dirty="0">
                  <a:solidFill>
                    <a:srgbClr val="148901"/>
                  </a:solidFill>
                </a:rPr>
                <a:t> </a:t>
              </a:r>
              <a:r>
                <a:rPr lang="en-US" altLang="ko-KR" sz="3200" dirty="0" err="1">
                  <a:solidFill>
                    <a:schemeClr val="accent5"/>
                  </a:solidFill>
                </a:rPr>
                <a:t>is_exact</a:t>
              </a:r>
              <a:r>
                <a:rPr lang="en-US" altLang="ko-KR" sz="3200" dirty="0" err="1">
                  <a:solidFill>
                    <a:srgbClr val="FFFF00"/>
                  </a:solidFill>
                </a:rPr>
                <a:t>s</a:t>
              </a:r>
              <a:r>
                <a:rPr lang="en-US" altLang="ko-KR" sz="3200" dirty="0">
                  <a:solidFill>
                    <a:srgbClr val="148901"/>
                  </a:solidFill>
                </a:rPr>
                <a:t> </a:t>
              </a:r>
              <a:r>
                <a:rPr lang="en-US" altLang="ko-KR" sz="3200" dirty="0">
                  <a:solidFill>
                    <a:srgbClr val="0070C0"/>
                  </a:solidFill>
                </a:rPr>
                <a:t>and</a:t>
              </a:r>
              <a:r>
                <a:rPr lang="en-US" altLang="ko-KR" sz="3200" dirty="0">
                  <a:solidFill>
                    <a:srgbClr val="148901"/>
                  </a:solidFill>
                </a:rPr>
                <a:t> </a:t>
              </a:r>
              <a:r>
                <a:rPr lang="en-US" altLang="ko-KR" sz="3200" dirty="0">
                  <a:solidFill>
                    <a:srgbClr val="FFFF00"/>
                  </a:solidFill>
                </a:rPr>
                <a:t>(</a:t>
              </a:r>
              <a:r>
                <a:rPr lang="en-US" altLang="ko-KR" sz="3200" dirty="0" err="1">
                  <a:solidFill>
                    <a:schemeClr val="accent5"/>
                  </a:solidFill>
                </a:rPr>
                <a:t>self.cfg.filters.allow_suffix</a:t>
              </a:r>
              <a:r>
                <a:rPr lang="en-US" altLang="ko-KR" sz="3200" dirty="0">
                  <a:solidFill>
                    <a:schemeClr val="accent5"/>
                  </a:solidFill>
                </a:rPr>
                <a:t> </a:t>
              </a:r>
              <a:r>
                <a:rPr lang="en-US" altLang="ko-KR" sz="3200" dirty="0">
                  <a:solidFill>
                    <a:srgbClr val="0070C0"/>
                  </a:solidFill>
                </a:rPr>
                <a:t>and</a:t>
              </a:r>
              <a:r>
                <a:rPr lang="en-US" altLang="ko-KR" sz="3200" dirty="0">
                  <a:solidFill>
                    <a:srgbClr val="148901"/>
                  </a:solidFill>
                </a:rPr>
                <a:t> </a:t>
              </a:r>
              <a:r>
                <a:rPr lang="en-US" altLang="ko-KR" sz="3200" dirty="0" err="1">
                  <a:solidFill>
                    <a:srgbClr val="FFFF99"/>
                  </a:solidFill>
                </a:rPr>
                <a:t>ends_with_any</a:t>
              </a:r>
              <a:r>
                <a:rPr lang="en-US" altLang="ko-KR" sz="3200" dirty="0">
                  <a:solidFill>
                    <a:srgbClr val="7030A0"/>
                  </a:solidFill>
                </a:rPr>
                <a:t>(</a:t>
              </a:r>
              <a:r>
                <a:rPr lang="en-US" altLang="ko-KR" sz="3200" dirty="0" err="1">
                  <a:solidFill>
                    <a:schemeClr val="accent5"/>
                  </a:solidFill>
                </a:rPr>
                <a:t>hn</a:t>
              </a:r>
              <a:r>
                <a:rPr lang="en-US" altLang="ko-KR" sz="3200" dirty="0">
                  <a:solidFill>
                    <a:schemeClr val="accent5"/>
                  </a:solidFill>
                </a:rPr>
                <a:t>, </a:t>
              </a:r>
              <a:r>
                <a:rPr lang="en-US" altLang="ko-KR" sz="3200" dirty="0" err="1">
                  <a:solidFill>
                    <a:schemeClr val="accent5"/>
                  </a:solidFill>
                </a:rPr>
                <a:t>self.cfg.filters.allow_suffix</a:t>
              </a:r>
              <a:r>
                <a:rPr lang="en-US" altLang="ko-KR" sz="3200" dirty="0">
                  <a:solidFill>
                    <a:srgbClr val="7030A0"/>
                  </a:solidFill>
                </a:rPr>
                <a:t>)</a:t>
              </a:r>
              <a:r>
                <a:rPr lang="en-US" altLang="ko-KR" sz="3200" dirty="0">
                  <a:solidFill>
                    <a:srgbClr val="FFFF00"/>
                  </a:solidFill>
                </a:rPr>
                <a:t>)</a:t>
              </a:r>
            </a:p>
            <a:p>
              <a:endParaRPr lang="en-US" altLang="ko-KR" sz="3200" dirty="0">
                <a:solidFill>
                  <a:srgbClr val="148901"/>
                </a:solidFill>
              </a:endParaRPr>
            </a:p>
            <a:p>
              <a:r>
                <a:rPr lang="en-US" altLang="ko-KR" sz="3200" dirty="0">
                  <a:solidFill>
                    <a:srgbClr val="7030A0"/>
                  </a:solidFill>
                </a:rPr>
                <a:t>if</a:t>
              </a:r>
              <a:r>
                <a:rPr lang="en-US" altLang="ko-KR" sz="3200" dirty="0">
                  <a:solidFill>
                    <a:srgbClr val="148901"/>
                  </a:solidFill>
                </a:rPr>
                <a:t> </a:t>
              </a:r>
              <a:r>
                <a:rPr lang="en-US" altLang="ko-KR" sz="3200" dirty="0" err="1">
                  <a:solidFill>
                    <a:schemeClr val="accent5"/>
                  </a:solidFill>
                </a:rPr>
                <a:t>is_exact</a:t>
              </a:r>
              <a:r>
                <a:rPr lang="en-US" altLang="ko-KR" sz="3200" dirty="0">
                  <a:solidFill>
                    <a:schemeClr val="accent5"/>
                  </a:solidFill>
                </a:rPr>
                <a:t> </a:t>
              </a:r>
              <a:r>
                <a:rPr lang="en-US" altLang="ko-KR" sz="3200" dirty="0">
                  <a:solidFill>
                    <a:srgbClr val="0070C0"/>
                  </a:solidFill>
                </a:rPr>
                <a:t>or</a:t>
              </a:r>
              <a:r>
                <a:rPr lang="en-US" altLang="ko-KR" sz="3200" dirty="0">
                  <a:solidFill>
                    <a:srgbClr val="148901"/>
                  </a:solidFill>
                </a:rPr>
                <a:t> </a:t>
              </a:r>
              <a:r>
                <a:rPr lang="en-US" altLang="ko-KR" sz="3200" dirty="0" err="1">
                  <a:solidFill>
                    <a:schemeClr val="accent5"/>
                  </a:solidFill>
                </a:rPr>
                <a:t>is_suffix</a:t>
              </a:r>
              <a:r>
                <a:rPr lang="en-US" altLang="ko-KR" sz="3200" dirty="0">
                  <a:solidFill>
                    <a:schemeClr val="bg1"/>
                  </a:solidFill>
                </a:rPr>
                <a:t>:</a:t>
              </a:r>
            </a:p>
            <a:p>
              <a:r>
                <a:rPr lang="en-US" altLang="ko-KR" sz="3200" dirty="0">
                  <a:solidFill>
                    <a:schemeClr val="accent5"/>
                  </a:solidFill>
                </a:rPr>
                <a:t>      event </a:t>
              </a:r>
              <a:r>
                <a:rPr lang="en-US" altLang="ko-KR" sz="3200" dirty="0">
                  <a:solidFill>
                    <a:schemeClr val="bg1"/>
                  </a:solidFill>
                </a:rPr>
                <a:t>=</a:t>
              </a:r>
              <a:r>
                <a:rPr lang="en-US" altLang="ko-KR" sz="3200" dirty="0">
                  <a:solidFill>
                    <a:srgbClr val="FFFF00"/>
                  </a:solidFill>
                </a:rPr>
                <a:t>{</a:t>
              </a:r>
              <a:r>
                <a:rPr lang="en-US" altLang="ko-KR" sz="3200" dirty="0">
                  <a:solidFill>
                    <a:srgbClr val="148901"/>
                  </a:solidFill>
                </a:rPr>
                <a:t> </a:t>
              </a:r>
              <a:r>
                <a:rPr lang="en-US" altLang="ko-KR" sz="3200" dirty="0">
                  <a:solidFill>
                    <a:srgbClr val="FFFF00"/>
                  </a:solidFill>
                </a:rPr>
                <a:t>**</a:t>
              </a:r>
              <a:r>
                <a:rPr lang="en-US" altLang="ko-KR" sz="3200" dirty="0">
                  <a:solidFill>
                    <a:srgbClr val="148901"/>
                  </a:solidFill>
                </a:rPr>
                <a:t> </a:t>
              </a:r>
              <a:r>
                <a:rPr lang="en-US" altLang="ko-KR" sz="3200" dirty="0">
                  <a:solidFill>
                    <a:schemeClr val="accent5"/>
                  </a:solidFill>
                </a:rPr>
                <a:t>base</a:t>
              </a:r>
              <a:r>
                <a:rPr lang="en-US" altLang="ko-KR" sz="3200" dirty="0">
                  <a:solidFill>
                    <a:schemeClr val="bg1"/>
                  </a:solidFill>
                </a:rPr>
                <a:t>,</a:t>
              </a:r>
              <a:r>
                <a:rPr lang="en-US" altLang="ko-KR" sz="3200" dirty="0">
                  <a:solidFill>
                    <a:srgbClr val="148901"/>
                  </a:solidFill>
                </a:rPr>
                <a:t> </a:t>
              </a:r>
              <a:r>
                <a:rPr lang="en-US" altLang="ko-KR" sz="3200" dirty="0">
                  <a:solidFill>
                    <a:schemeClr val="accent6"/>
                  </a:solidFill>
                </a:rPr>
                <a:t>"type"</a:t>
              </a:r>
              <a:r>
                <a:rPr lang="en-US" altLang="ko-KR" sz="3200" dirty="0">
                  <a:solidFill>
                    <a:schemeClr val="bg1"/>
                  </a:solidFill>
                </a:rPr>
                <a:t>:</a:t>
              </a:r>
              <a:r>
                <a:rPr lang="en-US" altLang="ko-KR" sz="3200" dirty="0">
                  <a:solidFill>
                    <a:schemeClr val="accent6"/>
                  </a:solidFill>
                </a:rPr>
                <a:t>"</a:t>
              </a:r>
              <a:r>
                <a:rPr lang="en-US" altLang="ko-KR" sz="3200" dirty="0" err="1">
                  <a:solidFill>
                    <a:schemeClr val="accent6"/>
                  </a:solidFill>
                </a:rPr>
                <a:t>dns</a:t>
              </a:r>
              <a:r>
                <a:rPr lang="en-US" altLang="ko-KR" sz="3200" dirty="0">
                  <a:solidFill>
                    <a:schemeClr val="accent6"/>
                  </a:solidFill>
                </a:rPr>
                <a:t>"</a:t>
              </a:r>
              <a:r>
                <a:rPr lang="en-US" altLang="ko-KR" sz="3200" dirty="0">
                  <a:solidFill>
                    <a:srgbClr val="FFFF99"/>
                  </a:solidFill>
                </a:rPr>
                <a:t>}</a:t>
              </a:r>
              <a:r>
                <a:rPr lang="en-US" altLang="ko-KR" sz="3200" dirty="0">
                  <a:solidFill>
                    <a:srgbClr val="148901"/>
                  </a:solidFill>
                </a:rPr>
                <a:t>   # </a:t>
              </a:r>
              <a:r>
                <a:rPr lang="ko-KR" altLang="en-US" sz="3200" dirty="0">
                  <a:solidFill>
                    <a:srgbClr val="148901"/>
                  </a:solidFill>
                </a:rPr>
                <a:t>정상 </a:t>
              </a:r>
              <a:r>
                <a:rPr lang="en-US" altLang="ko-KR" sz="3200" dirty="0">
                  <a:solidFill>
                    <a:srgbClr val="148901"/>
                  </a:solidFill>
                </a:rPr>
                <a:t>DNS</a:t>
              </a:r>
            </a:p>
            <a:p>
              <a:r>
                <a:rPr lang="en-US" altLang="ko-KR" sz="3200" dirty="0">
                  <a:solidFill>
                    <a:srgbClr val="148901"/>
                  </a:solidFill>
                </a:rPr>
                <a:t>      </a:t>
              </a:r>
              <a:r>
                <a:rPr lang="en-US" altLang="ko-KR" sz="3200" dirty="0">
                  <a:solidFill>
                    <a:schemeClr val="accent5"/>
                  </a:solidFill>
                </a:rPr>
                <a:t>topic</a:t>
              </a:r>
              <a:r>
                <a:rPr lang="en-US" altLang="ko-KR" sz="3200" dirty="0">
                  <a:solidFill>
                    <a:srgbClr val="148901"/>
                  </a:solidFill>
                </a:rPr>
                <a:t> </a:t>
              </a:r>
              <a:r>
                <a:rPr lang="en-US" altLang="ko-KR" sz="3200" dirty="0">
                  <a:solidFill>
                    <a:schemeClr val="bg1"/>
                  </a:solidFill>
                </a:rPr>
                <a:t>=</a:t>
              </a:r>
              <a:r>
                <a:rPr lang="en-US" altLang="ko-KR" sz="3200" dirty="0">
                  <a:solidFill>
                    <a:srgbClr val="148901"/>
                  </a:solidFill>
                </a:rPr>
                <a:t> </a:t>
              </a:r>
              <a:r>
                <a:rPr lang="en-US" altLang="ko-KR" sz="3200" dirty="0">
                  <a:solidFill>
                    <a:srgbClr val="0070C0"/>
                  </a:solidFill>
                </a:rPr>
                <a:t>f</a:t>
              </a:r>
              <a:r>
                <a:rPr lang="en-US" altLang="ko-KR" sz="3200" dirty="0">
                  <a:solidFill>
                    <a:srgbClr val="148901"/>
                  </a:solidFill>
                </a:rPr>
                <a:t>"</a:t>
              </a:r>
              <a:r>
                <a:rPr lang="en-US" altLang="ko-KR" sz="3200" dirty="0">
                  <a:solidFill>
                    <a:srgbClr val="FFFF00"/>
                  </a:solidFill>
                </a:rPr>
                <a:t>{</a:t>
              </a:r>
              <a:r>
                <a:rPr lang="en-US" altLang="ko-KR" sz="3200" dirty="0" err="1">
                  <a:solidFill>
                    <a:schemeClr val="accent5"/>
                  </a:solidFill>
                </a:rPr>
                <a:t>tp</a:t>
              </a:r>
              <a:r>
                <a:rPr lang="en-US" altLang="ko-KR" sz="3200" dirty="0">
                  <a:solidFill>
                    <a:srgbClr val="FFFF00"/>
                  </a:solidFill>
                </a:rPr>
                <a:t>}</a:t>
              </a:r>
              <a:r>
                <a:rPr lang="en-US" altLang="ko-KR" sz="3200" dirty="0">
                  <a:solidFill>
                    <a:srgbClr val="148901"/>
                  </a:solidFill>
                </a:rPr>
                <a:t>/</a:t>
              </a:r>
              <a:r>
                <a:rPr lang="en-US" altLang="ko-KR" sz="3200" dirty="0" err="1">
                  <a:solidFill>
                    <a:schemeClr val="accent6"/>
                  </a:solidFill>
                </a:rPr>
                <a:t>dns</a:t>
              </a:r>
              <a:r>
                <a:rPr lang="en-US" altLang="ko-KR" sz="3200" dirty="0">
                  <a:solidFill>
                    <a:schemeClr val="accent6"/>
                  </a:solidFill>
                </a:rPr>
                <a:t>"</a:t>
              </a:r>
            </a:p>
            <a:p>
              <a:r>
                <a:rPr lang="en-US" altLang="ko-KR" sz="3200" dirty="0">
                  <a:solidFill>
                    <a:srgbClr val="7030A0"/>
                  </a:solidFill>
                </a:rPr>
                <a:t>else</a:t>
              </a:r>
              <a:r>
                <a:rPr lang="en-US" altLang="ko-KR" sz="3200" dirty="0">
                  <a:solidFill>
                    <a:schemeClr val="bg1"/>
                  </a:solidFill>
                </a:rPr>
                <a:t>:</a:t>
              </a:r>
            </a:p>
            <a:p>
              <a:r>
                <a:rPr lang="en-US" altLang="ko-KR" sz="3200" dirty="0">
                  <a:solidFill>
                    <a:srgbClr val="148901"/>
                  </a:solidFill>
                </a:rPr>
                <a:t>      </a:t>
              </a:r>
              <a:r>
                <a:rPr lang="en-US" altLang="ko-KR" sz="3200" dirty="0">
                  <a:solidFill>
                    <a:schemeClr val="accent5"/>
                  </a:solidFill>
                </a:rPr>
                <a:t>event</a:t>
              </a:r>
              <a:r>
                <a:rPr lang="en-US" altLang="ko-KR" sz="3200" dirty="0">
                  <a:solidFill>
                    <a:srgbClr val="148901"/>
                  </a:solidFill>
                </a:rPr>
                <a:t> </a:t>
              </a:r>
              <a:r>
                <a:rPr lang="en-US" altLang="ko-KR" sz="3200" dirty="0">
                  <a:solidFill>
                    <a:schemeClr val="bg1"/>
                  </a:solidFill>
                </a:rPr>
                <a:t>=</a:t>
              </a:r>
              <a:r>
                <a:rPr lang="en-US" altLang="ko-KR" sz="3200" dirty="0">
                  <a:solidFill>
                    <a:srgbClr val="148901"/>
                  </a:solidFill>
                </a:rPr>
                <a:t> </a:t>
              </a:r>
              <a:r>
                <a:rPr lang="en-US" altLang="ko-KR" sz="3200" dirty="0">
                  <a:solidFill>
                    <a:srgbClr val="FFFF00"/>
                  </a:solidFill>
                </a:rPr>
                <a:t>{ **</a:t>
              </a:r>
              <a:r>
                <a:rPr lang="en-US" altLang="ko-KR" sz="3200" dirty="0">
                  <a:solidFill>
                    <a:srgbClr val="148901"/>
                  </a:solidFill>
                </a:rPr>
                <a:t> </a:t>
              </a:r>
              <a:r>
                <a:rPr lang="en-US" altLang="ko-KR" sz="3200" dirty="0">
                  <a:solidFill>
                    <a:schemeClr val="accent5"/>
                  </a:solidFill>
                </a:rPr>
                <a:t>base</a:t>
              </a:r>
              <a:r>
                <a:rPr lang="en-US" altLang="ko-KR" sz="3200" dirty="0">
                  <a:solidFill>
                    <a:srgbClr val="FFFF00"/>
                  </a:solidFill>
                </a:rPr>
                <a:t>,</a:t>
              </a:r>
              <a:r>
                <a:rPr lang="en-US" altLang="ko-KR" sz="3200" dirty="0">
                  <a:solidFill>
                    <a:srgbClr val="148901"/>
                  </a:solidFill>
                </a:rPr>
                <a:t> </a:t>
              </a:r>
              <a:r>
                <a:rPr lang="en-US" altLang="ko-KR" sz="3200" dirty="0">
                  <a:solidFill>
                    <a:schemeClr val="accent6"/>
                  </a:solidFill>
                </a:rPr>
                <a:t>"type"</a:t>
              </a:r>
              <a:r>
                <a:rPr lang="en-US" altLang="ko-KR" sz="3200" dirty="0">
                  <a:solidFill>
                    <a:srgbClr val="EDEDEE"/>
                  </a:solidFill>
                </a:rPr>
                <a:t>: </a:t>
              </a:r>
              <a:r>
                <a:rPr lang="en-US" altLang="ko-KR" sz="3200" dirty="0">
                  <a:solidFill>
                    <a:schemeClr val="accent6"/>
                  </a:solidFill>
                </a:rPr>
                <a:t>"</a:t>
              </a:r>
              <a:r>
                <a:rPr lang="en-US" altLang="ko-KR" sz="3200" dirty="0" err="1">
                  <a:solidFill>
                    <a:schemeClr val="accent6"/>
                  </a:solidFill>
                </a:rPr>
                <a:t>ids_alert</a:t>
              </a:r>
              <a:r>
                <a:rPr lang="en-US" altLang="ko-KR" sz="3200" dirty="0">
                  <a:solidFill>
                    <a:schemeClr val="accent6"/>
                  </a:solidFill>
                </a:rPr>
                <a:t>"</a:t>
              </a:r>
              <a:r>
                <a:rPr lang="en-US" altLang="ko-KR" sz="3200" dirty="0">
                  <a:solidFill>
                    <a:srgbClr val="FFFF99"/>
                  </a:solidFill>
                </a:rPr>
                <a:t>}</a:t>
              </a:r>
              <a:r>
                <a:rPr lang="en-US" altLang="ko-KR" sz="3200" dirty="0">
                  <a:solidFill>
                    <a:srgbClr val="148901"/>
                  </a:solidFill>
                </a:rPr>
                <a:t>   # </a:t>
              </a:r>
              <a:r>
                <a:rPr lang="ko-KR" altLang="en-US" sz="3200" dirty="0">
                  <a:solidFill>
                    <a:srgbClr val="148901"/>
                  </a:solidFill>
                </a:rPr>
                <a:t>의심스러운 </a:t>
              </a:r>
              <a:r>
                <a:rPr lang="en-US" altLang="ko-KR" sz="3200" dirty="0">
                  <a:solidFill>
                    <a:srgbClr val="148901"/>
                  </a:solidFill>
                </a:rPr>
                <a:t>DNS</a:t>
              </a:r>
            </a:p>
            <a:p>
              <a:r>
                <a:rPr lang="en-US" altLang="ko-KR" sz="3200" dirty="0">
                  <a:solidFill>
                    <a:srgbClr val="148901"/>
                  </a:solidFill>
                </a:rPr>
                <a:t>      </a:t>
              </a:r>
              <a:r>
                <a:rPr lang="en-US" altLang="ko-KR" sz="3200" dirty="0">
                  <a:solidFill>
                    <a:schemeClr val="accent5"/>
                  </a:solidFill>
                </a:rPr>
                <a:t>topic</a:t>
              </a:r>
              <a:r>
                <a:rPr lang="en-US" altLang="ko-KR" sz="3200" dirty="0">
                  <a:solidFill>
                    <a:srgbClr val="148901"/>
                  </a:solidFill>
                </a:rPr>
                <a:t> </a:t>
              </a:r>
              <a:r>
                <a:rPr lang="en-US" altLang="ko-KR" sz="3200" dirty="0">
                  <a:solidFill>
                    <a:schemeClr val="bg1"/>
                  </a:solidFill>
                </a:rPr>
                <a:t>=</a:t>
              </a:r>
              <a:r>
                <a:rPr lang="en-US" altLang="ko-KR" sz="3200" dirty="0">
                  <a:solidFill>
                    <a:srgbClr val="148901"/>
                  </a:solidFill>
                </a:rPr>
                <a:t> </a:t>
              </a:r>
              <a:r>
                <a:rPr lang="en-US" altLang="ko-KR" sz="3200" dirty="0">
                  <a:solidFill>
                    <a:srgbClr val="0070C0"/>
                  </a:solidFill>
                </a:rPr>
                <a:t>f</a:t>
              </a:r>
              <a:r>
                <a:rPr lang="en-US" altLang="ko-KR" sz="3200" dirty="0">
                  <a:solidFill>
                    <a:schemeClr val="accent6"/>
                  </a:solidFill>
                </a:rPr>
                <a:t>"</a:t>
              </a:r>
              <a:r>
                <a:rPr lang="en-US" altLang="ko-KR" sz="3200" dirty="0">
                  <a:solidFill>
                    <a:srgbClr val="FFFF00"/>
                  </a:solidFill>
                </a:rPr>
                <a:t>{</a:t>
              </a:r>
              <a:r>
                <a:rPr lang="en-US" altLang="ko-KR" sz="3200" dirty="0" err="1">
                  <a:solidFill>
                    <a:schemeClr val="accent5"/>
                  </a:solidFill>
                </a:rPr>
                <a:t>tp</a:t>
              </a:r>
              <a:r>
                <a:rPr lang="en-US" altLang="ko-KR" sz="3200" dirty="0">
                  <a:solidFill>
                    <a:srgbClr val="FFFF00"/>
                  </a:solidFill>
                </a:rPr>
                <a:t>}</a:t>
              </a:r>
              <a:r>
                <a:rPr lang="en-US" altLang="ko-KR" sz="3200" dirty="0">
                  <a:solidFill>
                    <a:schemeClr val="accent6"/>
                  </a:solidFill>
                </a:rPr>
                <a:t>/</a:t>
              </a:r>
              <a:r>
                <a:rPr lang="en-US" altLang="ko-KR" sz="3200" dirty="0" err="1">
                  <a:solidFill>
                    <a:schemeClr val="accent6"/>
                  </a:solidFill>
                </a:rPr>
                <a:t>ids_alert</a:t>
              </a:r>
              <a:r>
                <a:rPr lang="en-US" altLang="ko-KR" sz="3200" dirty="0">
                  <a:solidFill>
                    <a:schemeClr val="accent6"/>
                  </a:solidFill>
                </a:rPr>
                <a:t>"</a:t>
              </a:r>
              <a:r>
                <a:rPr lang="en-US" altLang="ko-KR" sz="3200" dirty="0">
                  <a:solidFill>
                    <a:srgbClr val="148901"/>
                  </a:solidFill>
                </a:rPr>
                <a:t>	</a:t>
              </a:r>
              <a:endParaRPr lang="ko-KR" altLang="en-US" sz="3200" dirty="0">
                <a:solidFill>
                  <a:srgbClr val="148901"/>
                </a:solidFill>
              </a:endParaRPr>
            </a:p>
          </p:txBody>
        </p:sp>
      </p:grpSp>
      <p:sp>
        <p:nvSpPr>
          <p:cNvPr id="6" name="직사각형 5">
            <a:extLst>
              <a:ext uri="{FF2B5EF4-FFF2-40B4-BE49-F238E27FC236}">
                <a16:creationId xmlns:a16="http://schemas.microsoft.com/office/drawing/2014/main" id="{9B1C3C67-5D5C-3400-93BC-1FFC1A6363C7}"/>
              </a:ext>
            </a:extLst>
          </p:cNvPr>
          <p:cNvSpPr/>
          <p:nvPr/>
        </p:nvSpPr>
        <p:spPr>
          <a:xfrm>
            <a:off x="152400" y="6772959"/>
            <a:ext cx="10287000" cy="1591330"/>
          </a:xfrm>
          <a:prstGeom prst="rect">
            <a:avLst/>
          </a:prstGeom>
          <a:noFill/>
          <a:ln w="47625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2D0DC4EC-100C-3567-9BC5-286CA8565A5A}"/>
              </a:ext>
            </a:extLst>
          </p:cNvPr>
          <p:cNvSpPr txBox="1"/>
          <p:nvPr/>
        </p:nvSpPr>
        <p:spPr>
          <a:xfrm>
            <a:off x="8763000" y="5885194"/>
            <a:ext cx="81534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sz="3200" dirty="0">
                <a:solidFill>
                  <a:schemeClr val="bg1"/>
                </a:solidFill>
                <a:latin typeface="210 콤퓨타세탁 L" panose="02020603020101020101" pitchFamily="18" charset="-127"/>
                <a:ea typeface="210 콤퓨타세탁 L" panose="02020603020101020101" pitchFamily="18" charset="-127"/>
              </a:rPr>
              <a:t>정상 </a:t>
            </a:r>
            <a:r>
              <a:rPr lang="en-US" altLang="ko-KR" sz="3200" dirty="0">
                <a:solidFill>
                  <a:schemeClr val="bg1"/>
                </a:solidFill>
                <a:latin typeface="210 콤퓨타세탁 L" panose="02020603020101020101" pitchFamily="18" charset="-127"/>
                <a:ea typeface="210 콤퓨타세탁 L" panose="02020603020101020101" pitchFamily="18" charset="-127"/>
              </a:rPr>
              <a:t>DNS / </a:t>
            </a:r>
            <a:r>
              <a:rPr lang="ko-KR" altLang="en-US" sz="3200" dirty="0">
                <a:solidFill>
                  <a:schemeClr val="bg1"/>
                </a:solidFill>
                <a:latin typeface="210 콤퓨타세탁 L" panose="02020603020101020101" pitchFamily="18" charset="-127"/>
                <a:ea typeface="210 콤퓨타세탁 L" panose="02020603020101020101" pitchFamily="18" charset="-127"/>
              </a:rPr>
              <a:t>의심스러운 </a:t>
            </a:r>
            <a:r>
              <a:rPr lang="en-US" altLang="ko-KR" sz="3200" dirty="0">
                <a:solidFill>
                  <a:schemeClr val="bg1"/>
                </a:solidFill>
                <a:latin typeface="210 콤퓨타세탁 L" panose="02020603020101020101" pitchFamily="18" charset="-127"/>
                <a:ea typeface="210 콤퓨타세탁 L" panose="02020603020101020101" pitchFamily="18" charset="-127"/>
              </a:rPr>
              <a:t>DNS </a:t>
            </a:r>
            <a:r>
              <a:rPr lang="ko-KR" altLang="en-US" sz="3200" dirty="0">
                <a:solidFill>
                  <a:schemeClr val="bg1"/>
                </a:solidFill>
                <a:latin typeface="210 콤퓨타세탁 L" panose="02020603020101020101" pitchFamily="18" charset="-127"/>
                <a:ea typeface="210 콤퓨타세탁 L" panose="02020603020101020101" pitchFamily="18" charset="-127"/>
              </a:rPr>
              <a:t>자동 분류</a:t>
            </a:r>
          </a:p>
        </p:txBody>
      </p:sp>
      <p:sp>
        <p:nvSpPr>
          <p:cNvPr id="12" name="직사각형 11">
            <a:extLst>
              <a:ext uri="{FF2B5EF4-FFF2-40B4-BE49-F238E27FC236}">
                <a16:creationId xmlns:a16="http://schemas.microsoft.com/office/drawing/2014/main" id="{96868614-E7F2-B0E5-1AB5-3194A0757DB9}"/>
              </a:ext>
            </a:extLst>
          </p:cNvPr>
          <p:cNvSpPr/>
          <p:nvPr/>
        </p:nvSpPr>
        <p:spPr>
          <a:xfrm>
            <a:off x="143024" y="5143499"/>
            <a:ext cx="8153400" cy="1629459"/>
          </a:xfrm>
          <a:prstGeom prst="rect">
            <a:avLst/>
          </a:prstGeom>
          <a:noFill/>
          <a:ln w="47625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pic>
        <p:nvPicPr>
          <p:cNvPr id="15" name="그림 14">
            <a:extLst>
              <a:ext uri="{FF2B5EF4-FFF2-40B4-BE49-F238E27FC236}">
                <a16:creationId xmlns:a16="http://schemas.microsoft.com/office/drawing/2014/main" id="{5C83858E-96A6-29D9-92E4-D29E54E1D6E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32005" y="2118910"/>
            <a:ext cx="8561717" cy="8206190"/>
          </a:xfrm>
          <a:prstGeom prst="rect">
            <a:avLst/>
          </a:prstGeom>
        </p:spPr>
      </p:pic>
      <p:pic>
        <p:nvPicPr>
          <p:cNvPr id="19" name="그림 18">
            <a:extLst>
              <a:ext uri="{FF2B5EF4-FFF2-40B4-BE49-F238E27FC236}">
                <a16:creationId xmlns:a16="http://schemas.microsoft.com/office/drawing/2014/main" id="{9249EC45-1997-DB73-C134-C063E99533D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7945868" y="704368"/>
            <a:ext cx="8943715" cy="9241105"/>
          </a:xfrm>
          <a:prstGeom prst="rect">
            <a:avLst/>
          </a:prstGeom>
        </p:spPr>
      </p:pic>
      <p:sp>
        <p:nvSpPr>
          <p:cNvPr id="2" name="직사각형 1">
            <a:extLst>
              <a:ext uri="{FF2B5EF4-FFF2-40B4-BE49-F238E27FC236}">
                <a16:creationId xmlns:a16="http://schemas.microsoft.com/office/drawing/2014/main" id="{FEC98CE5-D589-0DAB-15F8-1900658236F0}"/>
              </a:ext>
            </a:extLst>
          </p:cNvPr>
          <p:cNvSpPr/>
          <p:nvPr/>
        </p:nvSpPr>
        <p:spPr>
          <a:xfrm>
            <a:off x="7945867" y="704367"/>
            <a:ext cx="8943716" cy="9241105"/>
          </a:xfrm>
          <a:prstGeom prst="rect">
            <a:avLst/>
          </a:prstGeom>
          <a:solidFill>
            <a:schemeClr val="tx1">
              <a:alpha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dirty="0"/>
          </a:p>
        </p:txBody>
      </p:sp>
      <p:pic>
        <p:nvPicPr>
          <p:cNvPr id="4" name="그림 3">
            <a:extLst>
              <a:ext uri="{FF2B5EF4-FFF2-40B4-BE49-F238E27FC236}">
                <a16:creationId xmlns:a16="http://schemas.microsoft.com/office/drawing/2014/main" id="{2C6E3933-4C5F-2F1B-0413-8D39B6503125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45867" y="686562"/>
            <a:ext cx="8943716" cy="529130"/>
          </a:xfrm>
          <a:prstGeom prst="rect">
            <a:avLst/>
          </a:prstGeom>
          <a:ln w="38100">
            <a:solidFill>
              <a:srgbClr val="FF0000"/>
            </a:solidFill>
          </a:ln>
        </p:spPr>
      </p:pic>
      <p:cxnSp>
        <p:nvCxnSpPr>
          <p:cNvPr id="5" name="직선 연결선 4">
            <a:extLst>
              <a:ext uri="{FF2B5EF4-FFF2-40B4-BE49-F238E27FC236}">
                <a16:creationId xmlns:a16="http://schemas.microsoft.com/office/drawing/2014/main" id="{7DA98458-766C-9929-ECAF-78C47BCA6278}"/>
              </a:ext>
            </a:extLst>
          </p:cNvPr>
          <p:cNvCxnSpPr/>
          <p:nvPr/>
        </p:nvCxnSpPr>
        <p:spPr>
          <a:xfrm>
            <a:off x="838200" y="6469969"/>
            <a:ext cx="4267200" cy="0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직선 연결선 6">
            <a:extLst>
              <a:ext uri="{FF2B5EF4-FFF2-40B4-BE49-F238E27FC236}">
                <a16:creationId xmlns:a16="http://schemas.microsoft.com/office/drawing/2014/main" id="{6023B1DA-DD9F-3E5F-3EBA-D99141A8615A}"/>
              </a:ext>
            </a:extLst>
          </p:cNvPr>
          <p:cNvCxnSpPr>
            <a:cxnSpLocks/>
          </p:cNvCxnSpPr>
          <p:nvPr/>
        </p:nvCxnSpPr>
        <p:spPr>
          <a:xfrm>
            <a:off x="838200" y="7581900"/>
            <a:ext cx="2667000" cy="0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0475184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med" p14:dur="700">
        <p159:morph option="byObject"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6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13" grpId="0"/>
      <p:bldP spid="12" grpId="0" animBg="1"/>
      <p:bldP spid="2" grpId="0" animBg="1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6E2E995-A24A-CFC3-5C0E-3A62DEFE8F7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아키텍처 구성도">
            <a:extLst>
              <a:ext uri="{FF2B5EF4-FFF2-40B4-BE49-F238E27FC236}">
                <a16:creationId xmlns:a16="http://schemas.microsoft.com/office/drawing/2014/main" id="{2CBBA804-0A5D-8E13-4A22-A6CDC19A130F}"/>
              </a:ext>
            </a:extLst>
          </p:cNvPr>
          <p:cNvSpPr txBox="1"/>
          <p:nvPr/>
        </p:nvSpPr>
        <p:spPr>
          <a:xfrm>
            <a:off x="762000" y="419100"/>
            <a:ext cx="4219724" cy="100219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8499"/>
              </a:lnSpc>
            </a:pPr>
            <a:r>
              <a:rPr lang="ko-KR" altLang="en-US" sz="5000" spc="-254" dirty="0">
                <a:solidFill>
                  <a:srgbClr val="4F46E5"/>
                </a:solidFill>
                <a:latin typeface="210 콤퓨타세탁 L" panose="02020603020101020101" pitchFamily="18" charset="-127"/>
                <a:ea typeface="210 콤퓨타세탁 L" panose="02020603020101020101" pitchFamily="18" charset="-127"/>
                <a:cs typeface="210 콤퓨타세탁"/>
                <a:sym typeface="210 콤퓨타세탁"/>
              </a:rPr>
              <a:t>코드 구현</a:t>
            </a:r>
            <a:endParaRPr lang="en-US" sz="5000" spc="-254" dirty="0">
              <a:solidFill>
                <a:srgbClr val="4F46E5"/>
              </a:solidFill>
              <a:latin typeface="210 콤퓨타세탁 L" panose="02020603020101020101" pitchFamily="18" charset="-127"/>
              <a:ea typeface="210 콤퓨타세탁 L" panose="02020603020101020101" pitchFamily="18" charset="-127"/>
              <a:cs typeface="210 콤퓨타세탁"/>
              <a:sym typeface="210 콤퓨타세탁"/>
            </a:endParaRPr>
          </a:p>
        </p:txBody>
      </p:sp>
      <p:pic>
        <p:nvPicPr>
          <p:cNvPr id="5" name="그림 4">
            <a:extLst>
              <a:ext uri="{FF2B5EF4-FFF2-40B4-BE49-F238E27FC236}">
                <a16:creationId xmlns:a16="http://schemas.microsoft.com/office/drawing/2014/main" id="{A754D7A8-5D50-B14A-DC1E-5941651B15F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443050" y="2019300"/>
            <a:ext cx="17566875" cy="7444402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0F60392B-A927-F846-72E7-3E340AAED2D3}"/>
              </a:ext>
            </a:extLst>
          </p:cNvPr>
          <p:cNvSpPr txBox="1"/>
          <p:nvPr/>
        </p:nvSpPr>
        <p:spPr>
          <a:xfrm>
            <a:off x="7620000" y="8495674"/>
            <a:ext cx="81534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sz="2800" dirty="0">
                <a:solidFill>
                  <a:schemeClr val="bg1"/>
                </a:solidFill>
                <a:latin typeface="210 콤퓨타세탁 L" panose="02020603020101020101" pitchFamily="18" charset="-127"/>
                <a:ea typeface="210 콤퓨타세탁 L" panose="02020603020101020101" pitchFamily="18" charset="-127"/>
              </a:rPr>
              <a:t>정상 </a:t>
            </a:r>
            <a:r>
              <a:rPr lang="en-US" altLang="ko-KR" sz="2800" dirty="0">
                <a:solidFill>
                  <a:schemeClr val="bg1"/>
                </a:solidFill>
                <a:latin typeface="210 콤퓨타세탁 L" panose="02020603020101020101" pitchFamily="18" charset="-127"/>
                <a:ea typeface="210 콤퓨타세탁 L" panose="02020603020101020101" pitchFamily="18" charset="-127"/>
              </a:rPr>
              <a:t>DNS</a:t>
            </a:r>
            <a:r>
              <a:rPr lang="ko-KR" altLang="en-US" sz="2800" dirty="0">
                <a:solidFill>
                  <a:schemeClr val="bg1"/>
                </a:solidFill>
                <a:latin typeface="210 콤퓨타세탁 L" panose="02020603020101020101" pitchFamily="18" charset="-127"/>
                <a:ea typeface="210 콤퓨타세탁 L" panose="02020603020101020101" pitchFamily="18" charset="-127"/>
              </a:rPr>
              <a:t>라도 과도한 요청 시 공격으로 판단</a:t>
            </a:r>
          </a:p>
        </p:txBody>
      </p:sp>
      <p:sp>
        <p:nvSpPr>
          <p:cNvPr id="7" name="직사각형 6">
            <a:extLst>
              <a:ext uri="{FF2B5EF4-FFF2-40B4-BE49-F238E27FC236}">
                <a16:creationId xmlns:a16="http://schemas.microsoft.com/office/drawing/2014/main" id="{B079EDFC-ECBF-2DAA-6215-E67EEF0A0D0E}"/>
              </a:ext>
            </a:extLst>
          </p:cNvPr>
          <p:cNvSpPr/>
          <p:nvPr/>
        </p:nvSpPr>
        <p:spPr>
          <a:xfrm>
            <a:off x="625930" y="3346286"/>
            <a:ext cx="6079670" cy="523221"/>
          </a:xfrm>
          <a:prstGeom prst="rect">
            <a:avLst/>
          </a:prstGeom>
          <a:noFill/>
          <a:ln w="47625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8" name="직사각형 7">
            <a:extLst>
              <a:ext uri="{FF2B5EF4-FFF2-40B4-BE49-F238E27FC236}">
                <a16:creationId xmlns:a16="http://schemas.microsoft.com/office/drawing/2014/main" id="{6C9AB5E3-926C-3947-8FD3-919F93F56FE2}"/>
              </a:ext>
            </a:extLst>
          </p:cNvPr>
          <p:cNvSpPr/>
          <p:nvPr/>
        </p:nvSpPr>
        <p:spPr>
          <a:xfrm>
            <a:off x="625930" y="4492572"/>
            <a:ext cx="3488870" cy="523221"/>
          </a:xfrm>
          <a:prstGeom prst="rect">
            <a:avLst/>
          </a:prstGeom>
          <a:noFill/>
          <a:ln w="47625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9" name="직사각형 8">
            <a:extLst>
              <a:ext uri="{FF2B5EF4-FFF2-40B4-BE49-F238E27FC236}">
                <a16:creationId xmlns:a16="http://schemas.microsoft.com/office/drawing/2014/main" id="{4C5C5E8E-448D-1D42-1113-2C0FAE9E6DF8}"/>
              </a:ext>
            </a:extLst>
          </p:cNvPr>
          <p:cNvSpPr/>
          <p:nvPr/>
        </p:nvSpPr>
        <p:spPr>
          <a:xfrm>
            <a:off x="625930" y="5583126"/>
            <a:ext cx="9230594" cy="523221"/>
          </a:xfrm>
          <a:prstGeom prst="rect">
            <a:avLst/>
          </a:prstGeom>
          <a:noFill/>
          <a:ln w="47625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186B960-8004-848B-34F0-A4AD36F213BC}"/>
              </a:ext>
            </a:extLst>
          </p:cNvPr>
          <p:cNvSpPr txBox="1"/>
          <p:nvPr/>
        </p:nvSpPr>
        <p:spPr>
          <a:xfrm>
            <a:off x="7010400" y="3417867"/>
            <a:ext cx="81534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sz="2800" dirty="0">
                <a:solidFill>
                  <a:schemeClr val="bg1"/>
                </a:solidFill>
                <a:latin typeface="210 콤퓨타세탁 L" panose="02020603020101020101" pitchFamily="18" charset="-127"/>
                <a:ea typeface="210 콤퓨타세탁 L" panose="02020603020101020101" pitchFamily="18" charset="-127"/>
              </a:rPr>
              <a:t>각 웹사이트별로 요청 횟수를 저장하는 바구니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865F19F-C8C4-1CAE-CE56-7BB54FC50B67}"/>
              </a:ext>
            </a:extLst>
          </p:cNvPr>
          <p:cNvSpPr txBox="1"/>
          <p:nvPr/>
        </p:nvSpPr>
        <p:spPr>
          <a:xfrm>
            <a:off x="4343400" y="4529785"/>
            <a:ext cx="81534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sz="2800" dirty="0">
                <a:solidFill>
                  <a:schemeClr val="bg1"/>
                </a:solidFill>
                <a:latin typeface="210 콤퓨타세탁 L" panose="02020603020101020101" pitchFamily="18" charset="-127"/>
                <a:ea typeface="210 콤퓨타세탁 L" panose="02020603020101020101" pitchFamily="18" charset="-127"/>
              </a:rPr>
              <a:t>현재 시간을 바구니에 추가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58857C49-F466-62FC-D735-E8323F0BC4AB}"/>
              </a:ext>
            </a:extLst>
          </p:cNvPr>
          <p:cNvSpPr txBox="1"/>
          <p:nvPr/>
        </p:nvSpPr>
        <p:spPr>
          <a:xfrm>
            <a:off x="10134600" y="5610880"/>
            <a:ext cx="81534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sz="2800" dirty="0">
                <a:solidFill>
                  <a:schemeClr val="bg1"/>
                </a:solidFill>
                <a:latin typeface="210 콤퓨타세탁 L" panose="02020603020101020101" pitchFamily="18" charset="-127"/>
                <a:ea typeface="210 콤퓨타세탁 L" panose="02020603020101020101" pitchFamily="18" charset="-127"/>
              </a:rPr>
              <a:t>일정 시간이 지난 오래된 기록들은 삭제</a:t>
            </a:r>
          </a:p>
        </p:txBody>
      </p:sp>
      <p:sp>
        <p:nvSpPr>
          <p:cNvPr id="16" name="직사각형 15">
            <a:extLst>
              <a:ext uri="{FF2B5EF4-FFF2-40B4-BE49-F238E27FC236}">
                <a16:creationId xmlns:a16="http://schemas.microsoft.com/office/drawing/2014/main" id="{FC15CD9F-8EBB-0F3C-7B1C-FF56A5CE4022}"/>
              </a:ext>
            </a:extLst>
          </p:cNvPr>
          <p:cNvSpPr/>
          <p:nvPr/>
        </p:nvSpPr>
        <p:spPr>
          <a:xfrm>
            <a:off x="606880" y="6722799"/>
            <a:ext cx="12099470" cy="1685870"/>
          </a:xfrm>
          <a:prstGeom prst="rect">
            <a:avLst/>
          </a:prstGeom>
          <a:noFill/>
          <a:ln w="47625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pic>
        <p:nvPicPr>
          <p:cNvPr id="3" name="그림 2" hidden="1">
            <a:extLst>
              <a:ext uri="{FF2B5EF4-FFF2-40B4-BE49-F238E27FC236}">
                <a16:creationId xmlns:a16="http://schemas.microsoft.com/office/drawing/2014/main" id="{669518D2-0F17-22CB-F0DB-62DB7E6D64B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29717" y="-40844"/>
            <a:ext cx="9512138" cy="9489436"/>
          </a:xfrm>
          <a:prstGeom prst="rect">
            <a:avLst/>
          </a:prstGeom>
        </p:spPr>
      </p:pic>
      <p:pic>
        <p:nvPicPr>
          <p:cNvPr id="6" name="그림 5" hidden="1">
            <a:extLst>
              <a:ext uri="{FF2B5EF4-FFF2-40B4-BE49-F238E27FC236}">
                <a16:creationId xmlns:a16="http://schemas.microsoft.com/office/drawing/2014/main" id="{54156F39-A040-101A-BEDE-33DAA44FB87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3466" y="1409700"/>
            <a:ext cx="8022120" cy="80029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7789324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med" p14:dur="700">
        <p159:morph option="byObject"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7" grpId="0" animBg="1"/>
      <p:bldP spid="8" grpId="0" animBg="1"/>
      <p:bldP spid="9" grpId="0" animBg="1"/>
      <p:bldP spid="10" grpId="0"/>
      <p:bldP spid="11" grpId="0"/>
      <p:bldP spid="14" grpId="0"/>
      <p:bldP spid="16" grpId="0" animBg="1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0271493-88D8-E552-4283-2641CA6AF41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코드 구현">
            <a:extLst>
              <a:ext uri="{FF2B5EF4-FFF2-40B4-BE49-F238E27FC236}">
                <a16:creationId xmlns:a16="http://schemas.microsoft.com/office/drawing/2014/main" id="{A29B09E8-24C3-95F6-CDCD-B236CF5AC65E}"/>
              </a:ext>
            </a:extLst>
          </p:cNvPr>
          <p:cNvSpPr txBox="1"/>
          <p:nvPr/>
        </p:nvSpPr>
        <p:spPr>
          <a:xfrm>
            <a:off x="762000" y="419100"/>
            <a:ext cx="4219724" cy="100219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8499"/>
              </a:lnSpc>
            </a:pPr>
            <a:r>
              <a:rPr lang="ko-KR" altLang="en-US" sz="5000" spc="-254" dirty="0">
                <a:solidFill>
                  <a:srgbClr val="4F46E5"/>
                </a:solidFill>
                <a:latin typeface="210 콤퓨타세탁 L" panose="02020603020101020101" pitchFamily="18" charset="-127"/>
                <a:ea typeface="210 콤퓨타세탁 L" panose="02020603020101020101" pitchFamily="18" charset="-127"/>
                <a:cs typeface="210 콤퓨타세탁"/>
                <a:sym typeface="210 콤퓨타세탁"/>
              </a:rPr>
              <a:t>코드 구현</a:t>
            </a:r>
            <a:endParaRPr lang="en-US" sz="5000" spc="-254" dirty="0">
              <a:solidFill>
                <a:srgbClr val="4F46E5"/>
              </a:solidFill>
              <a:latin typeface="210 콤퓨타세탁 L" panose="02020603020101020101" pitchFamily="18" charset="-127"/>
              <a:ea typeface="210 콤퓨타세탁 L" panose="02020603020101020101" pitchFamily="18" charset="-127"/>
              <a:cs typeface="210 콤퓨타세탁"/>
              <a:sym typeface="210 콤퓨타세탁"/>
            </a:endParaRPr>
          </a:p>
        </p:txBody>
      </p:sp>
      <p:pic>
        <p:nvPicPr>
          <p:cNvPr id="5" name="그림 4">
            <a:extLst>
              <a:ext uri="{FF2B5EF4-FFF2-40B4-BE49-F238E27FC236}">
                <a16:creationId xmlns:a16="http://schemas.microsoft.com/office/drawing/2014/main" id="{BDBED645-6E00-0440-8CC1-43958D8A5E9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4495799" y="57498"/>
            <a:ext cx="13198253" cy="10046622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29630167-56DA-21C2-0826-30B64A80D53D}"/>
              </a:ext>
            </a:extLst>
          </p:cNvPr>
          <p:cNvSpPr txBox="1"/>
          <p:nvPr/>
        </p:nvSpPr>
        <p:spPr>
          <a:xfrm>
            <a:off x="8763000" y="6059631"/>
            <a:ext cx="81534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sz="2800" dirty="0">
                <a:solidFill>
                  <a:schemeClr val="bg1"/>
                </a:solidFill>
                <a:latin typeface="210 콤퓨타세탁 L" panose="02020603020101020101" pitchFamily="18" charset="-127"/>
                <a:ea typeface="210 콤퓨타세탁 L" panose="02020603020101020101" pitchFamily="18" charset="-127"/>
              </a:rPr>
              <a:t>네트워크 트래픽을 정상</a:t>
            </a:r>
            <a:r>
              <a:rPr lang="en-US" altLang="ko-KR" sz="2800" dirty="0">
                <a:solidFill>
                  <a:schemeClr val="bg1"/>
                </a:solidFill>
                <a:latin typeface="210 콤퓨타세탁 L" panose="02020603020101020101" pitchFamily="18" charset="-127"/>
                <a:ea typeface="210 콤퓨타세탁 L" panose="02020603020101020101" pitchFamily="18" charset="-127"/>
              </a:rPr>
              <a:t>(flow)</a:t>
            </a:r>
            <a:r>
              <a:rPr lang="ko-KR" altLang="en-US" sz="2800" dirty="0">
                <a:solidFill>
                  <a:schemeClr val="bg1"/>
                </a:solidFill>
                <a:latin typeface="210 콤퓨타세탁 L" panose="02020603020101020101" pitchFamily="18" charset="-127"/>
                <a:ea typeface="210 콤퓨타세탁 L" panose="02020603020101020101" pitchFamily="18" charset="-127"/>
              </a:rPr>
              <a:t>와 공격</a:t>
            </a:r>
            <a:r>
              <a:rPr lang="en-US" altLang="ko-KR" sz="2800" dirty="0">
                <a:solidFill>
                  <a:schemeClr val="bg1"/>
                </a:solidFill>
                <a:latin typeface="210 콤퓨타세탁 L" panose="02020603020101020101" pitchFamily="18" charset="-127"/>
                <a:ea typeface="210 콤퓨타세탁 L" panose="02020603020101020101" pitchFamily="18" charset="-127"/>
              </a:rPr>
              <a:t>(alert)</a:t>
            </a:r>
            <a:r>
              <a:rPr lang="ko-KR" altLang="en-US" sz="2800" dirty="0">
                <a:solidFill>
                  <a:schemeClr val="bg1"/>
                </a:solidFill>
                <a:latin typeface="210 콤퓨타세탁 L" panose="02020603020101020101" pitchFamily="18" charset="-127"/>
                <a:ea typeface="210 콤퓨타세탁 L" panose="02020603020101020101" pitchFamily="18" charset="-127"/>
              </a:rPr>
              <a:t>로 분류</a:t>
            </a:r>
          </a:p>
        </p:txBody>
      </p:sp>
      <p:sp>
        <p:nvSpPr>
          <p:cNvPr id="9" name="직사각형 8" hidden="1">
            <a:extLst>
              <a:ext uri="{FF2B5EF4-FFF2-40B4-BE49-F238E27FC236}">
                <a16:creationId xmlns:a16="http://schemas.microsoft.com/office/drawing/2014/main" id="{0C61B4DE-966B-6692-7DA5-5F3325509427}"/>
              </a:ext>
            </a:extLst>
          </p:cNvPr>
          <p:cNvSpPr/>
          <p:nvPr/>
        </p:nvSpPr>
        <p:spPr>
          <a:xfrm>
            <a:off x="8839200" y="5213652"/>
            <a:ext cx="3200400" cy="387048"/>
          </a:xfrm>
          <a:prstGeom prst="rect">
            <a:avLst/>
          </a:prstGeom>
          <a:noFill/>
          <a:ln w="47625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33" name="직사각형 32">
            <a:extLst>
              <a:ext uri="{FF2B5EF4-FFF2-40B4-BE49-F238E27FC236}">
                <a16:creationId xmlns:a16="http://schemas.microsoft.com/office/drawing/2014/main" id="{A1C04859-DF49-FE35-145D-F2A1B2AE448E}"/>
              </a:ext>
            </a:extLst>
          </p:cNvPr>
          <p:cNvSpPr/>
          <p:nvPr/>
        </p:nvSpPr>
        <p:spPr>
          <a:xfrm>
            <a:off x="6858001" y="81224"/>
            <a:ext cx="990599" cy="414076"/>
          </a:xfrm>
          <a:prstGeom prst="rect">
            <a:avLst/>
          </a:prstGeom>
          <a:noFill/>
          <a:ln w="47625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34" name="직사각형 33">
            <a:extLst>
              <a:ext uri="{FF2B5EF4-FFF2-40B4-BE49-F238E27FC236}">
                <a16:creationId xmlns:a16="http://schemas.microsoft.com/office/drawing/2014/main" id="{0138C0FC-928C-1D40-B0EC-E94EF33B467A}"/>
              </a:ext>
            </a:extLst>
          </p:cNvPr>
          <p:cNvSpPr/>
          <p:nvPr/>
        </p:nvSpPr>
        <p:spPr>
          <a:xfrm>
            <a:off x="7162800" y="6558224"/>
            <a:ext cx="1295400" cy="414076"/>
          </a:xfrm>
          <a:prstGeom prst="rect">
            <a:avLst/>
          </a:prstGeom>
          <a:noFill/>
          <a:ln w="47625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pic>
        <p:nvPicPr>
          <p:cNvPr id="15" name="그림 14">
            <a:extLst>
              <a:ext uri="{FF2B5EF4-FFF2-40B4-BE49-F238E27FC236}">
                <a16:creationId xmlns:a16="http://schemas.microsoft.com/office/drawing/2014/main" id="{68E15DA0-93B4-D0DF-D396-136C63A4EFE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388" y="1518962"/>
            <a:ext cx="8477873" cy="8617713"/>
          </a:xfrm>
          <a:prstGeom prst="rect">
            <a:avLst/>
          </a:prstGeom>
        </p:spPr>
      </p:pic>
      <p:sp>
        <p:nvSpPr>
          <p:cNvPr id="8" name="직사각형 7">
            <a:extLst>
              <a:ext uri="{FF2B5EF4-FFF2-40B4-BE49-F238E27FC236}">
                <a16:creationId xmlns:a16="http://schemas.microsoft.com/office/drawing/2014/main" id="{86EC802C-635F-0E6F-7BC0-111212D86B39}"/>
              </a:ext>
            </a:extLst>
          </p:cNvPr>
          <p:cNvSpPr/>
          <p:nvPr/>
        </p:nvSpPr>
        <p:spPr>
          <a:xfrm>
            <a:off x="609599" y="5289852"/>
            <a:ext cx="3788419" cy="1149048"/>
          </a:xfrm>
          <a:prstGeom prst="rect">
            <a:avLst/>
          </a:prstGeom>
          <a:noFill/>
          <a:ln w="47625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pic>
        <p:nvPicPr>
          <p:cNvPr id="4" name="그림 3" hidden="1">
            <a:extLst>
              <a:ext uri="{FF2B5EF4-FFF2-40B4-BE49-F238E27FC236}">
                <a16:creationId xmlns:a16="http://schemas.microsoft.com/office/drawing/2014/main" id="{2A94C323-B9F4-3454-C0FD-E09897ADB0A6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5388" y="1518962"/>
            <a:ext cx="8477873" cy="8585158"/>
          </a:xfrm>
          <a:prstGeom prst="rect">
            <a:avLst/>
          </a:prstGeom>
          <a:ln>
            <a:solidFill>
              <a:srgbClr val="2D2F35"/>
            </a:solidFill>
          </a:ln>
        </p:spPr>
      </p:pic>
      <p:grpSp>
        <p:nvGrpSpPr>
          <p:cNvPr id="45" name="그룹 44">
            <a:extLst>
              <a:ext uri="{FF2B5EF4-FFF2-40B4-BE49-F238E27FC236}">
                <a16:creationId xmlns:a16="http://schemas.microsoft.com/office/drawing/2014/main" id="{DA04ECBB-5E52-8E7D-86D5-F8512211877A}"/>
              </a:ext>
            </a:extLst>
          </p:cNvPr>
          <p:cNvGrpSpPr/>
          <p:nvPr/>
        </p:nvGrpSpPr>
        <p:grpSpPr>
          <a:xfrm>
            <a:off x="4459513" y="2572275"/>
            <a:ext cx="13069993" cy="2660105"/>
            <a:chOff x="4459513" y="4749009"/>
            <a:chExt cx="13069993" cy="2660105"/>
          </a:xfrm>
        </p:grpSpPr>
        <p:pic>
          <p:nvPicPr>
            <p:cNvPr id="20" name="그림 19">
              <a:extLst>
                <a:ext uri="{FF2B5EF4-FFF2-40B4-BE49-F238E27FC236}">
                  <a16:creationId xmlns:a16="http://schemas.microsoft.com/office/drawing/2014/main" id="{7F5E4957-07AF-45A0-34DF-79DB7BB25BB7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4459513" y="4749009"/>
              <a:ext cx="13069993" cy="2660105"/>
            </a:xfrm>
            <a:prstGeom prst="rect">
              <a:avLst/>
            </a:prstGeom>
          </p:spPr>
        </p:pic>
        <p:sp>
          <p:nvSpPr>
            <p:cNvPr id="28" name="직사각형 27">
              <a:extLst>
                <a:ext uri="{FF2B5EF4-FFF2-40B4-BE49-F238E27FC236}">
                  <a16:creationId xmlns:a16="http://schemas.microsoft.com/office/drawing/2014/main" id="{22E5BB48-0A8E-F08D-C9A5-25C134612B12}"/>
                </a:ext>
              </a:extLst>
            </p:cNvPr>
            <p:cNvSpPr/>
            <p:nvPr/>
          </p:nvSpPr>
          <p:spPr>
            <a:xfrm>
              <a:off x="13736813" y="5555841"/>
              <a:ext cx="2514600" cy="523220"/>
            </a:xfrm>
            <a:prstGeom prst="rect">
              <a:avLst/>
            </a:prstGeom>
            <a:solidFill>
              <a:srgbClr val="181B1F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ko-KR" altLang="en-US" sz="2000" b="1" dirty="0">
                  <a:solidFill>
                    <a:srgbClr val="6A6B75"/>
                  </a:solidFill>
                </a:rPr>
                <a:t>연결 횟수</a:t>
              </a:r>
            </a:p>
          </p:txBody>
        </p:sp>
        <p:sp>
          <p:nvSpPr>
            <p:cNvPr id="21" name="직사각형 20">
              <a:extLst>
                <a:ext uri="{FF2B5EF4-FFF2-40B4-BE49-F238E27FC236}">
                  <a16:creationId xmlns:a16="http://schemas.microsoft.com/office/drawing/2014/main" id="{94FD943A-352C-09B2-1E84-4152B18A6B09}"/>
                </a:ext>
              </a:extLst>
            </p:cNvPr>
            <p:cNvSpPr/>
            <p:nvPr/>
          </p:nvSpPr>
          <p:spPr>
            <a:xfrm>
              <a:off x="4479409" y="6658330"/>
              <a:ext cx="13030200" cy="723570"/>
            </a:xfrm>
            <a:prstGeom prst="rect">
              <a:avLst/>
            </a:prstGeom>
            <a:solidFill>
              <a:srgbClr val="181B1F">
                <a:alpha val="80000"/>
              </a:srgb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dirty="0"/>
            </a:p>
          </p:txBody>
        </p:sp>
      </p:grpSp>
      <p:sp>
        <p:nvSpPr>
          <p:cNvPr id="22" name="직사각형 21">
            <a:extLst>
              <a:ext uri="{FF2B5EF4-FFF2-40B4-BE49-F238E27FC236}">
                <a16:creationId xmlns:a16="http://schemas.microsoft.com/office/drawing/2014/main" id="{AE5E25A7-2505-C3B4-43EF-4769D97E66CB}"/>
              </a:ext>
            </a:extLst>
          </p:cNvPr>
          <p:cNvSpPr/>
          <p:nvPr/>
        </p:nvSpPr>
        <p:spPr>
          <a:xfrm>
            <a:off x="7696200" y="3390900"/>
            <a:ext cx="9813409" cy="1052848"/>
          </a:xfrm>
          <a:prstGeom prst="rect">
            <a:avLst/>
          </a:prstGeom>
          <a:noFill/>
          <a:ln w="47625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2" name="직사각형 1">
            <a:extLst>
              <a:ext uri="{FF2B5EF4-FFF2-40B4-BE49-F238E27FC236}">
                <a16:creationId xmlns:a16="http://schemas.microsoft.com/office/drawing/2014/main" id="{5FB45B76-2A89-8843-AC7E-F42D841217FC}"/>
              </a:ext>
            </a:extLst>
          </p:cNvPr>
          <p:cNvSpPr/>
          <p:nvPr/>
        </p:nvSpPr>
        <p:spPr>
          <a:xfrm>
            <a:off x="631181" y="7423452"/>
            <a:ext cx="3102619" cy="768048"/>
          </a:xfrm>
          <a:prstGeom prst="rect">
            <a:avLst/>
          </a:prstGeom>
          <a:noFill/>
          <a:ln w="47625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85135270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med" p14:dur="700">
        <p159:morph option="byObject"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500"/>
                            </p:stCondLst>
                            <p:childTnLst>
                              <p:par>
                                <p:cTn id="2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510"/>
                            </p:stCondLst>
                            <p:childTnLst>
                              <p:par>
                                <p:cTn id="2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0"/>
                            </p:stCondLst>
                            <p:childTnLst>
                              <p:par>
                                <p:cTn id="3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8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9" grpId="0" animBg="1"/>
      <p:bldP spid="33" grpId="0" animBg="1"/>
      <p:bldP spid="34" grpId="0" animBg="1"/>
      <p:bldP spid="8" grpId="0" animBg="1"/>
      <p:bldP spid="22" grpId="0" animBg="1"/>
      <p:bldP spid="2" grpId="0" animBg="1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D70BF8F-D2C3-9C79-9DDD-76358C5B8BB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코드 구현">
            <a:extLst>
              <a:ext uri="{FF2B5EF4-FFF2-40B4-BE49-F238E27FC236}">
                <a16:creationId xmlns:a16="http://schemas.microsoft.com/office/drawing/2014/main" id="{0D17CD4B-1257-5372-3ABB-286A5D98E632}"/>
              </a:ext>
            </a:extLst>
          </p:cNvPr>
          <p:cNvSpPr txBox="1"/>
          <p:nvPr/>
        </p:nvSpPr>
        <p:spPr>
          <a:xfrm>
            <a:off x="762000" y="419100"/>
            <a:ext cx="4219724" cy="100219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8499"/>
              </a:lnSpc>
            </a:pPr>
            <a:r>
              <a:rPr lang="ko-KR" altLang="en-US" sz="5000" spc="-254" dirty="0">
                <a:solidFill>
                  <a:srgbClr val="4F46E5"/>
                </a:solidFill>
                <a:latin typeface="210 콤퓨타세탁 L" panose="02020603020101020101" pitchFamily="18" charset="-127"/>
                <a:ea typeface="210 콤퓨타세탁 L" panose="02020603020101020101" pitchFamily="18" charset="-127"/>
                <a:cs typeface="210 콤퓨타세탁"/>
                <a:sym typeface="210 콤퓨타세탁"/>
              </a:rPr>
              <a:t>코드 구현</a:t>
            </a:r>
            <a:endParaRPr lang="en-US" sz="5000" spc="-254" dirty="0">
              <a:solidFill>
                <a:srgbClr val="4F46E5"/>
              </a:solidFill>
              <a:latin typeface="210 콤퓨타세탁 L" panose="02020603020101020101" pitchFamily="18" charset="-127"/>
              <a:ea typeface="210 콤퓨타세탁 L" panose="02020603020101020101" pitchFamily="18" charset="-127"/>
              <a:cs typeface="210 콤퓨타세탁"/>
              <a:sym typeface="210 콤퓨타세탁"/>
            </a:endParaRPr>
          </a:p>
        </p:txBody>
      </p:sp>
      <p:pic>
        <p:nvPicPr>
          <p:cNvPr id="5" name="그림 4">
            <a:extLst>
              <a:ext uri="{FF2B5EF4-FFF2-40B4-BE49-F238E27FC236}">
                <a16:creationId xmlns:a16="http://schemas.microsoft.com/office/drawing/2014/main" id="{BE6E6D48-32EF-257E-9FBF-2E4DF13C096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4495799" y="57498"/>
            <a:ext cx="13198253" cy="10046622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613CB845-C4C6-C5EB-46BF-26ADE89C2120}"/>
              </a:ext>
            </a:extLst>
          </p:cNvPr>
          <p:cNvSpPr txBox="1"/>
          <p:nvPr/>
        </p:nvSpPr>
        <p:spPr>
          <a:xfrm>
            <a:off x="8763000" y="6059631"/>
            <a:ext cx="81534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sz="2800" dirty="0">
                <a:solidFill>
                  <a:schemeClr val="bg1"/>
                </a:solidFill>
                <a:latin typeface="210 콤퓨타세탁 L" panose="02020603020101020101" pitchFamily="18" charset="-127"/>
                <a:ea typeface="210 콤퓨타세탁 L" panose="02020603020101020101" pitchFamily="18" charset="-127"/>
              </a:rPr>
              <a:t>네트워크 트래픽을 정상</a:t>
            </a:r>
            <a:r>
              <a:rPr lang="en-US" altLang="ko-KR" sz="2800" dirty="0">
                <a:solidFill>
                  <a:schemeClr val="bg1"/>
                </a:solidFill>
                <a:latin typeface="210 콤퓨타세탁 L" panose="02020603020101020101" pitchFamily="18" charset="-127"/>
                <a:ea typeface="210 콤퓨타세탁 L" panose="02020603020101020101" pitchFamily="18" charset="-127"/>
              </a:rPr>
              <a:t>(flow)</a:t>
            </a:r>
            <a:r>
              <a:rPr lang="ko-KR" altLang="en-US" sz="2800" dirty="0">
                <a:solidFill>
                  <a:schemeClr val="bg1"/>
                </a:solidFill>
                <a:latin typeface="210 콤퓨타세탁 L" panose="02020603020101020101" pitchFamily="18" charset="-127"/>
                <a:ea typeface="210 콤퓨타세탁 L" panose="02020603020101020101" pitchFamily="18" charset="-127"/>
              </a:rPr>
              <a:t>와 공격</a:t>
            </a:r>
            <a:r>
              <a:rPr lang="en-US" altLang="ko-KR" sz="2800" dirty="0">
                <a:solidFill>
                  <a:schemeClr val="bg1"/>
                </a:solidFill>
                <a:latin typeface="210 콤퓨타세탁 L" panose="02020603020101020101" pitchFamily="18" charset="-127"/>
                <a:ea typeface="210 콤퓨타세탁 L" panose="02020603020101020101" pitchFamily="18" charset="-127"/>
              </a:rPr>
              <a:t>(alert)</a:t>
            </a:r>
            <a:r>
              <a:rPr lang="ko-KR" altLang="en-US" sz="2800" dirty="0">
                <a:solidFill>
                  <a:schemeClr val="bg1"/>
                </a:solidFill>
                <a:latin typeface="210 콤퓨타세탁 L" panose="02020603020101020101" pitchFamily="18" charset="-127"/>
                <a:ea typeface="210 콤퓨타세탁 L" panose="02020603020101020101" pitchFamily="18" charset="-127"/>
              </a:rPr>
              <a:t>로 분류</a:t>
            </a:r>
          </a:p>
        </p:txBody>
      </p:sp>
      <p:sp>
        <p:nvSpPr>
          <p:cNvPr id="33" name="직사각형 32">
            <a:extLst>
              <a:ext uri="{FF2B5EF4-FFF2-40B4-BE49-F238E27FC236}">
                <a16:creationId xmlns:a16="http://schemas.microsoft.com/office/drawing/2014/main" id="{639AFDE1-EC2A-A5D8-599A-9C94A4861BC4}"/>
              </a:ext>
            </a:extLst>
          </p:cNvPr>
          <p:cNvSpPr/>
          <p:nvPr/>
        </p:nvSpPr>
        <p:spPr>
          <a:xfrm>
            <a:off x="6858001" y="81224"/>
            <a:ext cx="990599" cy="414076"/>
          </a:xfrm>
          <a:prstGeom prst="rect">
            <a:avLst/>
          </a:prstGeom>
          <a:noFill/>
          <a:ln w="47625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34" name="직사각형 33">
            <a:extLst>
              <a:ext uri="{FF2B5EF4-FFF2-40B4-BE49-F238E27FC236}">
                <a16:creationId xmlns:a16="http://schemas.microsoft.com/office/drawing/2014/main" id="{0EE01AE1-4438-9F5A-2045-5BBE198A4320}"/>
              </a:ext>
            </a:extLst>
          </p:cNvPr>
          <p:cNvSpPr/>
          <p:nvPr/>
        </p:nvSpPr>
        <p:spPr>
          <a:xfrm>
            <a:off x="7162800" y="6558224"/>
            <a:ext cx="1295400" cy="414076"/>
          </a:xfrm>
          <a:prstGeom prst="rect">
            <a:avLst/>
          </a:prstGeom>
          <a:noFill/>
          <a:ln w="47625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pic>
        <p:nvPicPr>
          <p:cNvPr id="4" name="그림 3">
            <a:extLst>
              <a:ext uri="{FF2B5EF4-FFF2-40B4-BE49-F238E27FC236}">
                <a16:creationId xmlns:a16="http://schemas.microsoft.com/office/drawing/2014/main" id="{7B7D26AC-DB67-CD48-EBB6-FF843B10444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1518962"/>
            <a:ext cx="7247210" cy="8585158"/>
          </a:xfrm>
          <a:prstGeom prst="rect">
            <a:avLst/>
          </a:prstGeom>
          <a:ln>
            <a:solidFill>
              <a:srgbClr val="2D2F35"/>
            </a:solidFill>
          </a:ln>
        </p:spPr>
      </p:pic>
      <p:grpSp>
        <p:nvGrpSpPr>
          <p:cNvPr id="45" name="그룹 44">
            <a:extLst>
              <a:ext uri="{FF2B5EF4-FFF2-40B4-BE49-F238E27FC236}">
                <a16:creationId xmlns:a16="http://schemas.microsoft.com/office/drawing/2014/main" id="{2005E828-7C48-D661-843B-32563913F141}"/>
              </a:ext>
            </a:extLst>
          </p:cNvPr>
          <p:cNvGrpSpPr/>
          <p:nvPr/>
        </p:nvGrpSpPr>
        <p:grpSpPr>
          <a:xfrm>
            <a:off x="4459513" y="1538082"/>
            <a:ext cx="13069993" cy="2995818"/>
            <a:chOff x="4459513" y="4749009"/>
            <a:chExt cx="13069993" cy="2660105"/>
          </a:xfrm>
        </p:grpSpPr>
        <p:pic>
          <p:nvPicPr>
            <p:cNvPr id="20" name="그림 19">
              <a:extLst>
                <a:ext uri="{FF2B5EF4-FFF2-40B4-BE49-F238E27FC236}">
                  <a16:creationId xmlns:a16="http://schemas.microsoft.com/office/drawing/2014/main" id="{C4AF633C-34B9-5B13-4CB1-BA2F5A503FAE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4459513" y="4749009"/>
              <a:ext cx="13069993" cy="2660105"/>
            </a:xfrm>
            <a:prstGeom prst="rect">
              <a:avLst/>
            </a:prstGeom>
          </p:spPr>
        </p:pic>
        <p:sp>
          <p:nvSpPr>
            <p:cNvPr id="28" name="직사각형 27">
              <a:extLst>
                <a:ext uri="{FF2B5EF4-FFF2-40B4-BE49-F238E27FC236}">
                  <a16:creationId xmlns:a16="http://schemas.microsoft.com/office/drawing/2014/main" id="{497874A3-0ED7-0F06-4D7F-67B62AE60381}"/>
                </a:ext>
              </a:extLst>
            </p:cNvPr>
            <p:cNvSpPr/>
            <p:nvPr/>
          </p:nvSpPr>
          <p:spPr>
            <a:xfrm>
              <a:off x="13736813" y="5555841"/>
              <a:ext cx="2514600" cy="523220"/>
            </a:xfrm>
            <a:prstGeom prst="rect">
              <a:avLst/>
            </a:prstGeom>
            <a:solidFill>
              <a:srgbClr val="181B1F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ko-KR" altLang="en-US" sz="2000" b="1" dirty="0">
                  <a:solidFill>
                    <a:srgbClr val="6A6B75"/>
                  </a:solidFill>
                </a:rPr>
                <a:t>연결 횟수</a:t>
              </a:r>
            </a:p>
          </p:txBody>
        </p:sp>
        <p:sp>
          <p:nvSpPr>
            <p:cNvPr id="21" name="직사각형 20">
              <a:extLst>
                <a:ext uri="{FF2B5EF4-FFF2-40B4-BE49-F238E27FC236}">
                  <a16:creationId xmlns:a16="http://schemas.microsoft.com/office/drawing/2014/main" id="{C88F926C-6F4E-DE43-15C2-027777DAB71D}"/>
                </a:ext>
              </a:extLst>
            </p:cNvPr>
            <p:cNvSpPr/>
            <p:nvPr/>
          </p:nvSpPr>
          <p:spPr>
            <a:xfrm>
              <a:off x="4479409" y="6040333"/>
              <a:ext cx="13030200" cy="723570"/>
            </a:xfrm>
            <a:prstGeom prst="rect">
              <a:avLst/>
            </a:prstGeom>
            <a:solidFill>
              <a:srgbClr val="161D26">
                <a:alpha val="80000"/>
              </a:srgb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dirty="0"/>
            </a:p>
          </p:txBody>
        </p:sp>
      </p:grpSp>
      <p:sp>
        <p:nvSpPr>
          <p:cNvPr id="22" name="직사각형 21">
            <a:extLst>
              <a:ext uri="{FF2B5EF4-FFF2-40B4-BE49-F238E27FC236}">
                <a16:creationId xmlns:a16="http://schemas.microsoft.com/office/drawing/2014/main" id="{F6E585B7-2C72-9A8E-A4FC-74A4CCCF3343}"/>
              </a:ext>
            </a:extLst>
          </p:cNvPr>
          <p:cNvSpPr/>
          <p:nvPr/>
        </p:nvSpPr>
        <p:spPr>
          <a:xfrm>
            <a:off x="7696200" y="3842518"/>
            <a:ext cx="9813409" cy="513678"/>
          </a:xfrm>
          <a:prstGeom prst="rect">
            <a:avLst/>
          </a:prstGeom>
          <a:noFill/>
          <a:ln w="47625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cxnSp>
        <p:nvCxnSpPr>
          <p:cNvPr id="6" name="직선 연결선 5">
            <a:extLst>
              <a:ext uri="{FF2B5EF4-FFF2-40B4-BE49-F238E27FC236}">
                <a16:creationId xmlns:a16="http://schemas.microsoft.com/office/drawing/2014/main" id="{9C12D41B-FE3F-D4E9-691F-732091402BCE}"/>
              </a:ext>
            </a:extLst>
          </p:cNvPr>
          <p:cNvCxnSpPr>
            <a:cxnSpLocks/>
          </p:cNvCxnSpPr>
          <p:nvPr/>
        </p:nvCxnSpPr>
        <p:spPr>
          <a:xfrm>
            <a:off x="566090" y="5676900"/>
            <a:ext cx="2612555" cy="0"/>
          </a:xfrm>
          <a:prstGeom prst="line">
            <a:avLst/>
          </a:prstGeom>
          <a:ln w="317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직선 연결선 6">
            <a:extLst>
              <a:ext uri="{FF2B5EF4-FFF2-40B4-BE49-F238E27FC236}">
                <a16:creationId xmlns:a16="http://schemas.microsoft.com/office/drawing/2014/main" id="{3FFBEC7A-B586-A766-F2D6-8831936BE469}"/>
              </a:ext>
            </a:extLst>
          </p:cNvPr>
          <p:cNvCxnSpPr>
            <a:cxnSpLocks/>
          </p:cNvCxnSpPr>
          <p:nvPr/>
        </p:nvCxnSpPr>
        <p:spPr>
          <a:xfrm>
            <a:off x="566090" y="6059631"/>
            <a:ext cx="3565055" cy="0"/>
          </a:xfrm>
          <a:prstGeom prst="line">
            <a:avLst/>
          </a:prstGeom>
          <a:ln w="317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직선 연결선 8">
            <a:extLst>
              <a:ext uri="{FF2B5EF4-FFF2-40B4-BE49-F238E27FC236}">
                <a16:creationId xmlns:a16="http://schemas.microsoft.com/office/drawing/2014/main" id="{699A0C9A-E21F-8427-F1B2-715C0EF494D0}"/>
              </a:ext>
            </a:extLst>
          </p:cNvPr>
          <p:cNvCxnSpPr>
            <a:cxnSpLocks/>
          </p:cNvCxnSpPr>
          <p:nvPr/>
        </p:nvCxnSpPr>
        <p:spPr>
          <a:xfrm>
            <a:off x="566090" y="6438900"/>
            <a:ext cx="3777310" cy="0"/>
          </a:xfrm>
          <a:prstGeom prst="line">
            <a:avLst/>
          </a:prstGeom>
          <a:ln w="317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직선 연결선 10">
            <a:extLst>
              <a:ext uri="{FF2B5EF4-FFF2-40B4-BE49-F238E27FC236}">
                <a16:creationId xmlns:a16="http://schemas.microsoft.com/office/drawing/2014/main" id="{2743CA94-39C1-F087-8951-18119C4D1ED5}"/>
              </a:ext>
            </a:extLst>
          </p:cNvPr>
          <p:cNvCxnSpPr>
            <a:cxnSpLocks/>
          </p:cNvCxnSpPr>
          <p:nvPr/>
        </p:nvCxnSpPr>
        <p:spPr>
          <a:xfrm>
            <a:off x="566090" y="6819900"/>
            <a:ext cx="5225110" cy="0"/>
          </a:xfrm>
          <a:prstGeom prst="line">
            <a:avLst/>
          </a:prstGeom>
          <a:ln w="317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직선 연결선 14">
            <a:extLst>
              <a:ext uri="{FF2B5EF4-FFF2-40B4-BE49-F238E27FC236}">
                <a16:creationId xmlns:a16="http://schemas.microsoft.com/office/drawing/2014/main" id="{D80E974E-CA39-CCBF-0250-7D1871EA3911}"/>
              </a:ext>
            </a:extLst>
          </p:cNvPr>
          <p:cNvCxnSpPr>
            <a:cxnSpLocks/>
          </p:cNvCxnSpPr>
          <p:nvPr/>
        </p:nvCxnSpPr>
        <p:spPr>
          <a:xfrm>
            <a:off x="566090" y="7962900"/>
            <a:ext cx="6139510" cy="0"/>
          </a:xfrm>
          <a:prstGeom prst="line">
            <a:avLst/>
          </a:prstGeom>
          <a:ln w="317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0150176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med" p14:dur="700">
        <p159:morph option="byObject"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"/>
                            </p:stCondLst>
                            <p:childTnLst>
                              <p:par>
                                <p:cTn id="2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DEDEE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D90B81C-AA78-F1EF-0A2B-F7A65478261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대시보드1">
            <a:extLst>
              <a:ext uri="{FF2B5EF4-FFF2-40B4-BE49-F238E27FC236}">
                <a16:creationId xmlns:a16="http://schemas.microsoft.com/office/drawing/2014/main" id="{AE3287D2-03DA-185D-E88D-1F8C6B19732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1869" y="1485389"/>
            <a:ext cx="17981945" cy="8382511"/>
          </a:xfrm>
          <a:prstGeom prst="rect">
            <a:avLst/>
          </a:prstGeom>
        </p:spPr>
      </p:pic>
      <p:grpSp>
        <p:nvGrpSpPr>
          <p:cNvPr id="25" name="시그니처">
            <a:extLst>
              <a:ext uri="{FF2B5EF4-FFF2-40B4-BE49-F238E27FC236}">
                <a16:creationId xmlns:a16="http://schemas.microsoft.com/office/drawing/2014/main" id="{62B9F083-939D-C337-2A15-45E444D8FE38}"/>
              </a:ext>
            </a:extLst>
          </p:cNvPr>
          <p:cNvGrpSpPr/>
          <p:nvPr/>
        </p:nvGrpSpPr>
        <p:grpSpPr>
          <a:xfrm>
            <a:off x="129169" y="1485386"/>
            <a:ext cx="17994645" cy="8382514"/>
            <a:chOff x="129169" y="1485388"/>
            <a:chExt cx="17994645" cy="8135184"/>
          </a:xfrm>
        </p:grpSpPr>
        <p:sp>
          <p:nvSpPr>
            <p:cNvPr id="17" name="직사각형 16">
              <a:extLst>
                <a:ext uri="{FF2B5EF4-FFF2-40B4-BE49-F238E27FC236}">
                  <a16:creationId xmlns:a16="http://schemas.microsoft.com/office/drawing/2014/main" id="{E057E1A2-CF41-70B6-18E8-422812E10DBC}"/>
                </a:ext>
              </a:extLst>
            </p:cNvPr>
            <p:cNvSpPr/>
            <p:nvPr/>
          </p:nvSpPr>
          <p:spPr>
            <a:xfrm>
              <a:off x="6858000" y="3390899"/>
              <a:ext cx="11265814" cy="6229673"/>
            </a:xfrm>
            <a:prstGeom prst="rect">
              <a:avLst/>
            </a:prstGeom>
            <a:solidFill>
              <a:schemeClr val="tx1">
                <a:alpha val="8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400" dirty="0"/>
            </a:p>
          </p:txBody>
        </p:sp>
        <p:sp>
          <p:nvSpPr>
            <p:cNvPr id="18" name="직사각형 17">
              <a:extLst>
                <a:ext uri="{FF2B5EF4-FFF2-40B4-BE49-F238E27FC236}">
                  <a16:creationId xmlns:a16="http://schemas.microsoft.com/office/drawing/2014/main" id="{90EFC8B7-82A5-A2CB-AB0F-CE0D78CCB479}"/>
                </a:ext>
              </a:extLst>
            </p:cNvPr>
            <p:cNvSpPr/>
            <p:nvPr/>
          </p:nvSpPr>
          <p:spPr>
            <a:xfrm>
              <a:off x="129169" y="5666422"/>
              <a:ext cx="6716131" cy="3954150"/>
            </a:xfrm>
            <a:prstGeom prst="rect">
              <a:avLst/>
            </a:prstGeom>
            <a:solidFill>
              <a:schemeClr val="tx1">
                <a:alpha val="8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400" dirty="0"/>
            </a:p>
          </p:txBody>
        </p:sp>
        <p:sp>
          <p:nvSpPr>
            <p:cNvPr id="23" name="직사각형 22">
              <a:extLst>
                <a:ext uri="{FF2B5EF4-FFF2-40B4-BE49-F238E27FC236}">
                  <a16:creationId xmlns:a16="http://schemas.microsoft.com/office/drawing/2014/main" id="{6002A072-2728-0909-48BB-B975D38CCCBB}"/>
                </a:ext>
              </a:extLst>
            </p:cNvPr>
            <p:cNvSpPr/>
            <p:nvPr/>
          </p:nvSpPr>
          <p:spPr>
            <a:xfrm>
              <a:off x="151145" y="1485388"/>
              <a:ext cx="17972669" cy="2127513"/>
            </a:xfrm>
            <a:prstGeom prst="rect">
              <a:avLst/>
            </a:prstGeom>
            <a:solidFill>
              <a:schemeClr val="tx1">
                <a:alpha val="8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400" dirty="0"/>
            </a:p>
          </p:txBody>
        </p:sp>
      </p:grpSp>
      <p:grpSp>
        <p:nvGrpSpPr>
          <p:cNvPr id="65" name="시그니처 txt">
            <a:extLst>
              <a:ext uri="{FF2B5EF4-FFF2-40B4-BE49-F238E27FC236}">
                <a16:creationId xmlns:a16="http://schemas.microsoft.com/office/drawing/2014/main" id="{7ABB4C9F-05EE-0C7E-666D-553D396E01FE}"/>
              </a:ext>
            </a:extLst>
          </p:cNvPr>
          <p:cNvGrpSpPr/>
          <p:nvPr/>
        </p:nvGrpSpPr>
        <p:grpSpPr>
          <a:xfrm>
            <a:off x="141869" y="3645385"/>
            <a:ext cx="7478131" cy="2709468"/>
            <a:chOff x="141869" y="3645385"/>
            <a:chExt cx="7478131" cy="2709468"/>
          </a:xfrm>
        </p:grpSpPr>
        <p:sp>
          <p:nvSpPr>
            <p:cNvPr id="19" name="직사각형 18">
              <a:extLst>
                <a:ext uri="{FF2B5EF4-FFF2-40B4-BE49-F238E27FC236}">
                  <a16:creationId xmlns:a16="http://schemas.microsoft.com/office/drawing/2014/main" id="{EB5C9974-8D78-8840-4D87-16938CBC2AA8}"/>
                </a:ext>
              </a:extLst>
            </p:cNvPr>
            <p:cNvSpPr/>
            <p:nvPr/>
          </p:nvSpPr>
          <p:spPr>
            <a:xfrm>
              <a:off x="141869" y="3645385"/>
              <a:ext cx="6681455" cy="2148149"/>
            </a:xfrm>
            <a:prstGeom prst="rect">
              <a:avLst/>
            </a:prstGeom>
            <a:noFill/>
            <a:ln>
              <a:solidFill>
                <a:srgbClr val="FF3300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400"/>
            </a:p>
          </p:txBody>
        </p:sp>
        <p:sp>
          <p:nvSpPr>
            <p:cNvPr id="26" name="TextBox 25">
              <a:extLst>
                <a:ext uri="{FF2B5EF4-FFF2-40B4-BE49-F238E27FC236}">
                  <a16:creationId xmlns:a16="http://schemas.microsoft.com/office/drawing/2014/main" id="{FC2F15BF-70CE-D438-369B-A31B1B471B18}"/>
                </a:ext>
              </a:extLst>
            </p:cNvPr>
            <p:cNvSpPr txBox="1"/>
            <p:nvPr/>
          </p:nvSpPr>
          <p:spPr>
            <a:xfrm>
              <a:off x="1905000" y="5893188"/>
              <a:ext cx="5715000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ko-KR" altLang="en-US" sz="2400" dirty="0">
                  <a:solidFill>
                    <a:schemeClr val="bg1"/>
                  </a:solidFill>
                </a:rPr>
                <a:t>가장 많이 발생하는 </a:t>
              </a:r>
              <a:r>
                <a:rPr lang="ko-KR" altLang="en-US" sz="2400" dirty="0" err="1">
                  <a:solidFill>
                    <a:schemeClr val="bg1"/>
                  </a:solidFill>
                </a:rPr>
                <a:t>시그니처</a:t>
              </a:r>
              <a:r>
                <a:rPr lang="ko-KR" altLang="en-US" sz="2400" dirty="0">
                  <a:solidFill>
                    <a:schemeClr val="bg1"/>
                  </a:solidFill>
                </a:rPr>
                <a:t> 리스트</a:t>
              </a:r>
            </a:p>
          </p:txBody>
        </p:sp>
        <p:sp>
          <p:nvSpPr>
            <p:cNvPr id="64" name="TextBox 63">
              <a:extLst>
                <a:ext uri="{FF2B5EF4-FFF2-40B4-BE49-F238E27FC236}">
                  <a16:creationId xmlns:a16="http://schemas.microsoft.com/office/drawing/2014/main" id="{AF7B0035-41F7-1E32-9E11-E9203801208D}"/>
                </a:ext>
              </a:extLst>
            </p:cNvPr>
            <p:cNvSpPr txBox="1"/>
            <p:nvPr/>
          </p:nvSpPr>
          <p:spPr>
            <a:xfrm>
              <a:off x="183237" y="3682016"/>
              <a:ext cx="4845964" cy="338554"/>
            </a:xfrm>
            <a:prstGeom prst="rect">
              <a:avLst/>
            </a:prstGeom>
            <a:solidFill>
              <a:srgbClr val="181B1F"/>
            </a:solidFill>
          </p:spPr>
          <p:txBody>
            <a:bodyPr wrap="square" rtlCol="0">
              <a:spAutoFit/>
            </a:bodyPr>
            <a:lstStyle/>
            <a:p>
              <a:r>
                <a:rPr lang="ko-KR" altLang="en-US" sz="1600" dirty="0">
                  <a:solidFill>
                    <a:schemeClr val="bg1"/>
                  </a:solidFill>
                  <a:latin typeface="+mn-ea"/>
                </a:rPr>
                <a:t>상위 경보 </a:t>
              </a:r>
              <a:r>
                <a:rPr lang="ko-KR" altLang="en-US" sz="1600" dirty="0" err="1">
                  <a:solidFill>
                    <a:schemeClr val="bg1"/>
                  </a:solidFill>
                  <a:latin typeface="+mn-ea"/>
                </a:rPr>
                <a:t>시그니처</a:t>
              </a:r>
              <a:endParaRPr lang="ko-KR" altLang="en-US" sz="1600" dirty="0">
                <a:solidFill>
                  <a:schemeClr val="bg1"/>
                </a:solidFill>
                <a:latin typeface="+mn-ea"/>
              </a:endParaRPr>
            </a:p>
          </p:txBody>
        </p:sp>
      </p:grpSp>
      <p:sp>
        <p:nvSpPr>
          <p:cNvPr id="10" name="위협 수준">
            <a:extLst>
              <a:ext uri="{FF2B5EF4-FFF2-40B4-BE49-F238E27FC236}">
                <a16:creationId xmlns:a16="http://schemas.microsoft.com/office/drawing/2014/main" id="{C6FCD8B0-C7FD-30C5-470F-BC9F16871A88}"/>
              </a:ext>
            </a:extLst>
          </p:cNvPr>
          <p:cNvSpPr/>
          <p:nvPr/>
        </p:nvSpPr>
        <p:spPr>
          <a:xfrm>
            <a:off x="152400" y="3705648"/>
            <a:ext cx="17981945" cy="6162252"/>
          </a:xfrm>
          <a:custGeom>
            <a:avLst/>
            <a:gdLst>
              <a:gd name="connsiteX0" fmla="*/ 0 w 17983200"/>
              <a:gd name="connsiteY0" fmla="*/ 0 h 5486400"/>
              <a:gd name="connsiteX1" fmla="*/ 17983200 w 17983200"/>
              <a:gd name="connsiteY1" fmla="*/ 0 h 5486400"/>
              <a:gd name="connsiteX2" fmla="*/ 17983200 w 17983200"/>
              <a:gd name="connsiteY2" fmla="*/ 5486400 h 5486400"/>
              <a:gd name="connsiteX3" fmla="*/ 0 w 17983200"/>
              <a:gd name="connsiteY3" fmla="*/ 5486400 h 5486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983200" h="5486400">
                <a:moveTo>
                  <a:pt x="0" y="0"/>
                </a:moveTo>
                <a:lnTo>
                  <a:pt x="17983200" y="0"/>
                </a:lnTo>
                <a:lnTo>
                  <a:pt x="17983200" y="5486400"/>
                </a:lnTo>
                <a:lnTo>
                  <a:pt x="0" y="5486400"/>
                </a:lnTo>
                <a:close/>
              </a:path>
            </a:pathLst>
          </a:custGeom>
          <a:solidFill>
            <a:schemeClr val="tx1">
              <a:alpha val="8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ko-KR" altLang="en-US"/>
          </a:p>
        </p:txBody>
      </p:sp>
      <p:grpSp>
        <p:nvGrpSpPr>
          <p:cNvPr id="63" name="위협 수준">
            <a:extLst>
              <a:ext uri="{FF2B5EF4-FFF2-40B4-BE49-F238E27FC236}">
                <a16:creationId xmlns:a16="http://schemas.microsoft.com/office/drawing/2014/main" id="{A8A9CB3B-D319-E4D5-6E3A-A16049EE5FAE}"/>
              </a:ext>
            </a:extLst>
          </p:cNvPr>
          <p:cNvGrpSpPr/>
          <p:nvPr/>
        </p:nvGrpSpPr>
        <p:grpSpPr>
          <a:xfrm>
            <a:off x="151145" y="1485901"/>
            <a:ext cx="17981945" cy="3897867"/>
            <a:chOff x="151145" y="1485901"/>
            <a:chExt cx="17981945" cy="3897867"/>
          </a:xfrm>
        </p:grpSpPr>
        <p:sp>
          <p:nvSpPr>
            <p:cNvPr id="9" name="직사각형 8">
              <a:extLst>
                <a:ext uri="{FF2B5EF4-FFF2-40B4-BE49-F238E27FC236}">
                  <a16:creationId xmlns:a16="http://schemas.microsoft.com/office/drawing/2014/main" id="{A029871F-AC98-61B1-9201-EEF3CF1E6EA8}"/>
                </a:ext>
              </a:extLst>
            </p:cNvPr>
            <p:cNvSpPr/>
            <p:nvPr/>
          </p:nvSpPr>
          <p:spPr>
            <a:xfrm>
              <a:off x="151145" y="1485901"/>
              <a:ext cx="17981945" cy="2140504"/>
            </a:xfrm>
            <a:prstGeom prst="rect">
              <a:avLst/>
            </a:prstGeom>
            <a:noFill/>
            <a:ln w="31750">
              <a:solidFill>
                <a:srgbClr val="FF3300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dirty="0"/>
            </a:p>
          </p:txBody>
        </p:sp>
        <p:sp>
          <p:nvSpPr>
            <p:cNvPr id="11" name="TextBox 10">
              <a:extLst>
                <a:ext uri="{FF2B5EF4-FFF2-40B4-BE49-F238E27FC236}">
                  <a16:creationId xmlns:a16="http://schemas.microsoft.com/office/drawing/2014/main" id="{B43D77AA-3B95-111D-CFE6-D5DF6F298A1C}"/>
                </a:ext>
              </a:extLst>
            </p:cNvPr>
            <p:cNvSpPr txBox="1"/>
            <p:nvPr/>
          </p:nvSpPr>
          <p:spPr>
            <a:xfrm>
              <a:off x="1676400" y="3814108"/>
              <a:ext cx="9982200" cy="156966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ko-KR" altLang="en-US" sz="2400" dirty="0">
                  <a:solidFill>
                    <a:schemeClr val="bg1"/>
                  </a:solidFill>
                </a:rPr>
                <a:t>기간 동안 발생한 모든 이벤트 수</a:t>
              </a:r>
              <a:r>
                <a:rPr lang="en-US" altLang="ko-KR" sz="2400" dirty="0">
                  <a:solidFill>
                    <a:schemeClr val="bg1"/>
                  </a:solidFill>
                </a:rPr>
                <a:t>(</a:t>
              </a:r>
              <a:r>
                <a:rPr lang="ko-KR" altLang="en-US" sz="2400" dirty="0">
                  <a:solidFill>
                    <a:schemeClr val="bg1"/>
                  </a:solidFill>
                </a:rPr>
                <a:t>분류 </a:t>
              </a:r>
              <a:r>
                <a:rPr lang="ko-KR" altLang="en-US" sz="2400" dirty="0" err="1">
                  <a:solidFill>
                    <a:schemeClr val="bg1"/>
                  </a:solidFill>
                </a:rPr>
                <a:t>미지정</a:t>
              </a:r>
              <a:r>
                <a:rPr lang="ko-KR" altLang="en-US" sz="2400" dirty="0">
                  <a:solidFill>
                    <a:schemeClr val="bg1"/>
                  </a:solidFill>
                </a:rPr>
                <a:t> 포함</a:t>
              </a:r>
              <a:r>
                <a:rPr lang="en-US" altLang="ko-KR" sz="2400" dirty="0">
                  <a:solidFill>
                    <a:schemeClr val="bg1"/>
                  </a:solidFill>
                </a:rPr>
                <a:t>)</a:t>
              </a:r>
            </a:p>
            <a:p>
              <a:pPr marL="342900" indent="-342900">
                <a:buFontTx/>
                <a:buChar char="-"/>
              </a:pPr>
              <a:r>
                <a:rPr lang="ko-KR" altLang="en-US" sz="2400" dirty="0" err="1">
                  <a:solidFill>
                    <a:schemeClr val="bg1"/>
                  </a:solidFill>
                </a:rPr>
                <a:t>미매핑</a:t>
              </a:r>
              <a:r>
                <a:rPr lang="ko-KR" altLang="en-US" sz="2400" dirty="0">
                  <a:solidFill>
                    <a:schemeClr val="bg1"/>
                  </a:solidFill>
                </a:rPr>
                <a:t> 공격은 전체 위협으로 표시</a:t>
              </a:r>
              <a:endParaRPr lang="en-US" altLang="ko-KR" sz="2400" dirty="0">
                <a:solidFill>
                  <a:schemeClr val="bg1"/>
                </a:solidFill>
              </a:endParaRPr>
            </a:p>
            <a:p>
              <a:pPr marL="342900" indent="-342900">
                <a:buFontTx/>
                <a:buChar char="-"/>
              </a:pPr>
              <a:r>
                <a:rPr lang="ko-KR" altLang="en-US" sz="2400" dirty="0">
                  <a:solidFill>
                    <a:schemeClr val="bg1"/>
                  </a:solidFill>
                </a:rPr>
                <a:t>등급 </a:t>
              </a:r>
              <a:r>
                <a:rPr lang="ko-KR" altLang="en-US" sz="2400" dirty="0" err="1">
                  <a:solidFill>
                    <a:schemeClr val="bg1"/>
                  </a:solidFill>
                </a:rPr>
                <a:t>매핑된</a:t>
              </a:r>
              <a:r>
                <a:rPr lang="ko-KR" altLang="en-US" sz="2400" dirty="0">
                  <a:solidFill>
                    <a:schemeClr val="bg1"/>
                  </a:solidFill>
                </a:rPr>
                <a:t> 공격을 </a:t>
              </a:r>
              <a:r>
                <a:rPr lang="en-US" altLang="ko-KR" sz="2400" dirty="0">
                  <a:solidFill>
                    <a:schemeClr val="bg1"/>
                  </a:solidFill>
                </a:rPr>
                <a:t>CRITICAL/HIGH/MEDIUM</a:t>
              </a:r>
              <a:r>
                <a:rPr lang="ko-KR" altLang="en-US" sz="2400" dirty="0">
                  <a:solidFill>
                    <a:schemeClr val="bg1"/>
                  </a:solidFill>
                </a:rPr>
                <a:t>로 집계</a:t>
              </a:r>
              <a:r>
                <a:rPr lang="en-US" altLang="ko-KR" sz="2400" dirty="0">
                  <a:solidFill>
                    <a:schemeClr val="bg1"/>
                  </a:solidFill>
                </a:rPr>
                <a:t> </a:t>
              </a:r>
            </a:p>
            <a:p>
              <a:pPr marL="342900" indent="-342900">
                <a:buFontTx/>
                <a:buChar char="-"/>
              </a:pPr>
              <a:endParaRPr lang="ko-KR" altLang="en-US" sz="2400" dirty="0">
                <a:solidFill>
                  <a:schemeClr val="bg1"/>
                </a:solidFill>
              </a:endParaRPr>
            </a:p>
          </p:txBody>
        </p:sp>
        <p:sp>
          <p:nvSpPr>
            <p:cNvPr id="61" name="TextBox 60">
              <a:extLst>
                <a:ext uri="{FF2B5EF4-FFF2-40B4-BE49-F238E27FC236}">
                  <a16:creationId xmlns:a16="http://schemas.microsoft.com/office/drawing/2014/main" id="{EFFA1202-89B3-DFED-9260-C2E612795083}"/>
                </a:ext>
              </a:extLst>
            </p:cNvPr>
            <p:cNvSpPr txBox="1"/>
            <p:nvPr/>
          </p:nvSpPr>
          <p:spPr>
            <a:xfrm>
              <a:off x="195097" y="1501653"/>
              <a:ext cx="5575041" cy="400110"/>
            </a:xfrm>
            <a:prstGeom prst="rect">
              <a:avLst/>
            </a:prstGeom>
            <a:solidFill>
              <a:srgbClr val="181B1F"/>
            </a:solidFill>
          </p:spPr>
          <p:txBody>
            <a:bodyPr wrap="square" rtlCol="0">
              <a:spAutoFit/>
            </a:bodyPr>
            <a:lstStyle/>
            <a:p>
              <a:r>
                <a:rPr lang="ko-KR" altLang="en-US" sz="1950" dirty="0">
                  <a:solidFill>
                    <a:schemeClr val="bg1"/>
                  </a:solidFill>
                  <a:latin typeface="+mn-ea"/>
                </a:rPr>
                <a:t>위협 수준</a:t>
              </a:r>
              <a:r>
                <a:rPr lang="en-US" altLang="ko-KR" sz="1950" dirty="0">
                  <a:solidFill>
                    <a:schemeClr val="bg1"/>
                  </a:solidFill>
                  <a:latin typeface="+mn-ea"/>
                </a:rPr>
                <a:t>(CRITICAL, HIGH, MEDIUM, TOTAL)</a:t>
              </a:r>
              <a:endParaRPr lang="ko-KR" altLang="en-US" sz="1950" dirty="0">
                <a:solidFill>
                  <a:schemeClr val="bg1"/>
                </a:solidFill>
                <a:latin typeface="+mn-ea"/>
              </a:endParaRPr>
            </a:p>
          </p:txBody>
        </p:sp>
      </p:grpSp>
      <p:grpSp>
        <p:nvGrpSpPr>
          <p:cNvPr id="33" name="Top Alert">
            <a:extLst>
              <a:ext uri="{FF2B5EF4-FFF2-40B4-BE49-F238E27FC236}">
                <a16:creationId xmlns:a16="http://schemas.microsoft.com/office/drawing/2014/main" id="{DDBFDE56-D1B4-4ED4-186A-5D6BA8732B66}"/>
              </a:ext>
            </a:extLst>
          </p:cNvPr>
          <p:cNvGrpSpPr/>
          <p:nvPr/>
        </p:nvGrpSpPr>
        <p:grpSpPr>
          <a:xfrm>
            <a:off x="141869" y="1485389"/>
            <a:ext cx="17981945" cy="8382510"/>
            <a:chOff x="141869" y="1485389"/>
            <a:chExt cx="17981945" cy="8382510"/>
          </a:xfrm>
        </p:grpSpPr>
        <p:sp>
          <p:nvSpPr>
            <p:cNvPr id="28" name="직사각형 27">
              <a:extLst>
                <a:ext uri="{FF2B5EF4-FFF2-40B4-BE49-F238E27FC236}">
                  <a16:creationId xmlns:a16="http://schemas.microsoft.com/office/drawing/2014/main" id="{079E3052-F5FE-F210-0BBD-B33E7F8CD556}"/>
                </a:ext>
              </a:extLst>
            </p:cNvPr>
            <p:cNvSpPr/>
            <p:nvPr/>
          </p:nvSpPr>
          <p:spPr>
            <a:xfrm>
              <a:off x="151145" y="1485389"/>
              <a:ext cx="17972669" cy="2189478"/>
            </a:xfrm>
            <a:prstGeom prst="rect">
              <a:avLst/>
            </a:prstGeom>
            <a:solidFill>
              <a:schemeClr val="tx1">
                <a:alpha val="8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/>
            </a:p>
          </p:txBody>
        </p:sp>
        <p:sp>
          <p:nvSpPr>
            <p:cNvPr id="29" name="직사각형 28">
              <a:extLst>
                <a:ext uri="{FF2B5EF4-FFF2-40B4-BE49-F238E27FC236}">
                  <a16:creationId xmlns:a16="http://schemas.microsoft.com/office/drawing/2014/main" id="{42620E00-DC4E-B0B7-A4B5-42B80544770D}"/>
                </a:ext>
              </a:extLst>
            </p:cNvPr>
            <p:cNvSpPr/>
            <p:nvPr/>
          </p:nvSpPr>
          <p:spPr>
            <a:xfrm>
              <a:off x="141869" y="3680055"/>
              <a:ext cx="6703431" cy="2108291"/>
            </a:xfrm>
            <a:prstGeom prst="rect">
              <a:avLst/>
            </a:prstGeom>
            <a:solidFill>
              <a:schemeClr val="tx1">
                <a:alpha val="8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dirty="0"/>
            </a:p>
          </p:txBody>
        </p:sp>
        <p:sp>
          <p:nvSpPr>
            <p:cNvPr id="30" name="직사각형 29">
              <a:extLst>
                <a:ext uri="{FF2B5EF4-FFF2-40B4-BE49-F238E27FC236}">
                  <a16:creationId xmlns:a16="http://schemas.microsoft.com/office/drawing/2014/main" id="{136C80F7-2501-4938-C303-5DFB2EF299EF}"/>
                </a:ext>
              </a:extLst>
            </p:cNvPr>
            <p:cNvSpPr/>
            <p:nvPr/>
          </p:nvSpPr>
          <p:spPr>
            <a:xfrm>
              <a:off x="151145" y="5785842"/>
              <a:ext cx="17972669" cy="4082057"/>
            </a:xfrm>
            <a:prstGeom prst="rect">
              <a:avLst/>
            </a:prstGeom>
            <a:solidFill>
              <a:schemeClr val="tx1">
                <a:alpha val="8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dirty="0"/>
            </a:p>
          </p:txBody>
        </p:sp>
        <p:sp>
          <p:nvSpPr>
            <p:cNvPr id="31" name="직사각형 30">
              <a:extLst>
                <a:ext uri="{FF2B5EF4-FFF2-40B4-BE49-F238E27FC236}">
                  <a16:creationId xmlns:a16="http://schemas.microsoft.com/office/drawing/2014/main" id="{26DBF5C8-AC29-E540-8017-1FD470E23579}"/>
                </a:ext>
              </a:extLst>
            </p:cNvPr>
            <p:cNvSpPr/>
            <p:nvPr/>
          </p:nvSpPr>
          <p:spPr>
            <a:xfrm>
              <a:off x="12801600" y="3718916"/>
              <a:ext cx="5303164" cy="2091961"/>
            </a:xfrm>
            <a:prstGeom prst="rect">
              <a:avLst/>
            </a:prstGeom>
            <a:solidFill>
              <a:schemeClr val="tx1">
                <a:alpha val="8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dirty="0"/>
            </a:p>
          </p:txBody>
        </p:sp>
      </p:grpSp>
      <p:grpSp>
        <p:nvGrpSpPr>
          <p:cNvPr id="67" name="Top alert">
            <a:extLst>
              <a:ext uri="{FF2B5EF4-FFF2-40B4-BE49-F238E27FC236}">
                <a16:creationId xmlns:a16="http://schemas.microsoft.com/office/drawing/2014/main" id="{E75F5A07-A842-6D5C-BBF2-3A78587286E8}"/>
              </a:ext>
            </a:extLst>
          </p:cNvPr>
          <p:cNvGrpSpPr/>
          <p:nvPr/>
        </p:nvGrpSpPr>
        <p:grpSpPr>
          <a:xfrm>
            <a:off x="6667500" y="3697925"/>
            <a:ext cx="9601200" cy="2631497"/>
            <a:chOff x="6667500" y="3697925"/>
            <a:chExt cx="9601200" cy="2631497"/>
          </a:xfrm>
        </p:grpSpPr>
        <p:sp>
          <p:nvSpPr>
            <p:cNvPr id="66" name="TextBox 65">
              <a:extLst>
                <a:ext uri="{FF2B5EF4-FFF2-40B4-BE49-F238E27FC236}">
                  <a16:creationId xmlns:a16="http://schemas.microsoft.com/office/drawing/2014/main" id="{83006F63-EC24-1586-2558-6BE292783C44}"/>
                </a:ext>
              </a:extLst>
            </p:cNvPr>
            <p:cNvSpPr txBox="1"/>
            <p:nvPr/>
          </p:nvSpPr>
          <p:spPr>
            <a:xfrm>
              <a:off x="6900697" y="3718916"/>
              <a:ext cx="2243303" cy="338554"/>
            </a:xfrm>
            <a:prstGeom prst="rect">
              <a:avLst/>
            </a:prstGeom>
            <a:solidFill>
              <a:srgbClr val="181B1F"/>
            </a:solidFill>
          </p:spPr>
          <p:txBody>
            <a:bodyPr wrap="square" rtlCol="0">
              <a:spAutoFit/>
            </a:bodyPr>
            <a:lstStyle/>
            <a:p>
              <a:r>
                <a:rPr lang="en-US" altLang="ko-KR" sz="1600" dirty="0">
                  <a:solidFill>
                    <a:schemeClr val="bg1"/>
                  </a:solidFill>
                  <a:latin typeface="+mn-ea"/>
                </a:rPr>
                <a:t>Top Alert Category</a:t>
              </a:r>
              <a:endParaRPr lang="ko-KR" altLang="en-US" sz="1600" dirty="0">
                <a:solidFill>
                  <a:schemeClr val="bg1"/>
                </a:solidFill>
                <a:latin typeface="+mn-ea"/>
              </a:endParaRPr>
            </a:p>
          </p:txBody>
        </p:sp>
        <p:sp>
          <p:nvSpPr>
            <p:cNvPr id="34" name="직사각형 33">
              <a:extLst>
                <a:ext uri="{FF2B5EF4-FFF2-40B4-BE49-F238E27FC236}">
                  <a16:creationId xmlns:a16="http://schemas.microsoft.com/office/drawing/2014/main" id="{C6F80B5E-6685-9CEF-8E1F-96CDE4D2A72C}"/>
                </a:ext>
              </a:extLst>
            </p:cNvPr>
            <p:cNvSpPr/>
            <p:nvPr/>
          </p:nvSpPr>
          <p:spPr>
            <a:xfrm>
              <a:off x="6858000" y="3697925"/>
              <a:ext cx="5943600" cy="2082729"/>
            </a:xfrm>
            <a:prstGeom prst="rect">
              <a:avLst/>
            </a:prstGeom>
            <a:noFill/>
            <a:ln w="31750">
              <a:solidFill>
                <a:srgbClr val="FF0000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/>
            </a:p>
          </p:txBody>
        </p:sp>
        <p:sp>
          <p:nvSpPr>
            <p:cNvPr id="35" name="TextBox 34">
              <a:extLst>
                <a:ext uri="{FF2B5EF4-FFF2-40B4-BE49-F238E27FC236}">
                  <a16:creationId xmlns:a16="http://schemas.microsoft.com/office/drawing/2014/main" id="{5346128F-8D2A-36A9-77A9-A483236066A0}"/>
                </a:ext>
              </a:extLst>
            </p:cNvPr>
            <p:cNvSpPr txBox="1"/>
            <p:nvPr/>
          </p:nvSpPr>
          <p:spPr>
            <a:xfrm>
              <a:off x="6667500" y="5867757"/>
              <a:ext cx="9601200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ko-KR" altLang="en-US" sz="2400" dirty="0">
                  <a:solidFill>
                    <a:schemeClr val="bg1"/>
                  </a:solidFill>
                </a:rPr>
                <a:t>경보를 카테고리</a:t>
              </a:r>
              <a:r>
                <a:rPr lang="en-US" altLang="ko-KR" sz="2400" dirty="0">
                  <a:solidFill>
                    <a:schemeClr val="bg1"/>
                  </a:solidFill>
                </a:rPr>
                <a:t>(</a:t>
              </a:r>
              <a:r>
                <a:rPr lang="ko-KR" altLang="en-US" sz="2400" dirty="0">
                  <a:solidFill>
                    <a:schemeClr val="bg1"/>
                  </a:solidFill>
                </a:rPr>
                <a:t>도메인형</a:t>
              </a:r>
              <a:r>
                <a:rPr lang="en-US" altLang="ko-KR" sz="2400" dirty="0">
                  <a:solidFill>
                    <a:schemeClr val="bg1"/>
                  </a:solidFill>
                </a:rPr>
                <a:t>, </a:t>
              </a:r>
              <a:r>
                <a:rPr lang="ko-KR" altLang="en-US" sz="2400" dirty="0" err="1">
                  <a:solidFill>
                    <a:schemeClr val="bg1"/>
                  </a:solidFill>
                </a:rPr>
                <a:t>백도어</a:t>
              </a:r>
              <a:r>
                <a:rPr lang="ko-KR" altLang="en-US" sz="2400" dirty="0">
                  <a:solidFill>
                    <a:schemeClr val="bg1"/>
                  </a:solidFill>
                </a:rPr>
                <a:t> 통신</a:t>
              </a:r>
              <a:r>
                <a:rPr lang="en-US" altLang="ko-KR" sz="2400" dirty="0">
                  <a:solidFill>
                    <a:schemeClr val="bg1"/>
                  </a:solidFill>
                </a:rPr>
                <a:t>, </a:t>
              </a:r>
              <a:r>
                <a:rPr lang="ko-KR" altLang="en-US" sz="2400" dirty="0">
                  <a:solidFill>
                    <a:schemeClr val="bg1"/>
                  </a:solidFill>
                </a:rPr>
                <a:t>유출 의심 등</a:t>
              </a:r>
              <a:r>
                <a:rPr lang="en-US" altLang="ko-KR" sz="2400" dirty="0">
                  <a:solidFill>
                    <a:schemeClr val="bg1"/>
                  </a:solidFill>
                </a:rPr>
                <a:t>)</a:t>
              </a:r>
              <a:r>
                <a:rPr lang="ko-KR" altLang="en-US" sz="2400" dirty="0">
                  <a:solidFill>
                    <a:schemeClr val="bg1"/>
                  </a:solidFill>
                </a:rPr>
                <a:t>로 묶은 분포</a:t>
              </a:r>
            </a:p>
          </p:txBody>
        </p:sp>
      </p:grpSp>
      <p:grpSp>
        <p:nvGrpSpPr>
          <p:cNvPr id="43" name="도메인 경보">
            <a:extLst>
              <a:ext uri="{FF2B5EF4-FFF2-40B4-BE49-F238E27FC236}">
                <a16:creationId xmlns:a16="http://schemas.microsoft.com/office/drawing/2014/main" id="{54F25446-6FBD-26DC-8D81-F4EA6779345D}"/>
              </a:ext>
            </a:extLst>
          </p:cNvPr>
          <p:cNvGrpSpPr/>
          <p:nvPr/>
        </p:nvGrpSpPr>
        <p:grpSpPr>
          <a:xfrm>
            <a:off x="116469" y="1485389"/>
            <a:ext cx="17972669" cy="8308778"/>
            <a:chOff x="116469" y="1485389"/>
            <a:chExt cx="17972669" cy="8308778"/>
          </a:xfrm>
        </p:grpSpPr>
        <p:sp>
          <p:nvSpPr>
            <p:cNvPr id="37" name="직사각형 36">
              <a:extLst>
                <a:ext uri="{FF2B5EF4-FFF2-40B4-BE49-F238E27FC236}">
                  <a16:creationId xmlns:a16="http://schemas.microsoft.com/office/drawing/2014/main" id="{4228F07B-4A13-A070-6983-CF5951E4DF2D}"/>
                </a:ext>
              </a:extLst>
            </p:cNvPr>
            <p:cNvSpPr/>
            <p:nvPr/>
          </p:nvSpPr>
          <p:spPr>
            <a:xfrm>
              <a:off x="116469" y="1485389"/>
              <a:ext cx="17972669" cy="2153558"/>
            </a:xfrm>
            <a:prstGeom prst="rect">
              <a:avLst/>
            </a:prstGeom>
            <a:solidFill>
              <a:schemeClr val="tx1">
                <a:alpha val="8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dirty="0"/>
            </a:p>
          </p:txBody>
        </p:sp>
        <p:sp>
          <p:nvSpPr>
            <p:cNvPr id="40" name="직사각형 39">
              <a:extLst>
                <a:ext uri="{FF2B5EF4-FFF2-40B4-BE49-F238E27FC236}">
                  <a16:creationId xmlns:a16="http://schemas.microsoft.com/office/drawing/2014/main" id="{14491FBB-34D1-A12B-8AD8-C764E9538CBB}"/>
                </a:ext>
              </a:extLst>
            </p:cNvPr>
            <p:cNvSpPr/>
            <p:nvPr/>
          </p:nvSpPr>
          <p:spPr>
            <a:xfrm>
              <a:off x="129169" y="3619953"/>
              <a:ext cx="12672431" cy="2159449"/>
            </a:xfrm>
            <a:prstGeom prst="rect">
              <a:avLst/>
            </a:prstGeom>
            <a:solidFill>
              <a:schemeClr val="tx1">
                <a:alpha val="8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dirty="0"/>
            </a:p>
          </p:txBody>
        </p:sp>
        <p:sp>
          <p:nvSpPr>
            <p:cNvPr id="41" name="직사각형 40">
              <a:extLst>
                <a:ext uri="{FF2B5EF4-FFF2-40B4-BE49-F238E27FC236}">
                  <a16:creationId xmlns:a16="http://schemas.microsoft.com/office/drawing/2014/main" id="{9FB0E351-EFDF-C77D-B497-C0F5A7462876}"/>
                </a:ext>
              </a:extLst>
            </p:cNvPr>
            <p:cNvSpPr/>
            <p:nvPr/>
          </p:nvSpPr>
          <p:spPr>
            <a:xfrm>
              <a:off x="129169" y="5795495"/>
              <a:ext cx="17959969" cy="3998672"/>
            </a:xfrm>
            <a:prstGeom prst="rect">
              <a:avLst/>
            </a:prstGeom>
            <a:solidFill>
              <a:schemeClr val="tx1">
                <a:alpha val="8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dirty="0"/>
            </a:p>
          </p:txBody>
        </p:sp>
      </p:grpSp>
      <p:grpSp>
        <p:nvGrpSpPr>
          <p:cNvPr id="69" name="도메인 txt">
            <a:extLst>
              <a:ext uri="{FF2B5EF4-FFF2-40B4-BE49-F238E27FC236}">
                <a16:creationId xmlns:a16="http://schemas.microsoft.com/office/drawing/2014/main" id="{6007B301-DD72-A3F0-4DA8-7C1BFFA546EB}"/>
              </a:ext>
            </a:extLst>
          </p:cNvPr>
          <p:cNvGrpSpPr/>
          <p:nvPr/>
        </p:nvGrpSpPr>
        <p:grpSpPr>
          <a:xfrm>
            <a:off x="12509957" y="3696213"/>
            <a:ext cx="6324600" cy="2630157"/>
            <a:chOff x="12509957" y="3696213"/>
            <a:chExt cx="6324600" cy="2630157"/>
          </a:xfrm>
        </p:grpSpPr>
        <p:sp>
          <p:nvSpPr>
            <p:cNvPr id="68" name="TextBox 67">
              <a:extLst>
                <a:ext uri="{FF2B5EF4-FFF2-40B4-BE49-F238E27FC236}">
                  <a16:creationId xmlns:a16="http://schemas.microsoft.com/office/drawing/2014/main" id="{26C51CCA-86E3-6925-60AF-C187B5EE5A7D}"/>
                </a:ext>
              </a:extLst>
            </p:cNvPr>
            <p:cNvSpPr txBox="1"/>
            <p:nvPr/>
          </p:nvSpPr>
          <p:spPr>
            <a:xfrm>
              <a:off x="12877800" y="3738146"/>
              <a:ext cx="2243303" cy="338554"/>
            </a:xfrm>
            <a:prstGeom prst="rect">
              <a:avLst/>
            </a:prstGeom>
            <a:solidFill>
              <a:srgbClr val="181B1F"/>
            </a:solidFill>
          </p:spPr>
          <p:txBody>
            <a:bodyPr wrap="square" rtlCol="0">
              <a:spAutoFit/>
            </a:bodyPr>
            <a:lstStyle/>
            <a:p>
              <a:r>
                <a:rPr lang="ko-KR" altLang="en-US" sz="1600" dirty="0">
                  <a:solidFill>
                    <a:schemeClr val="bg1"/>
                  </a:solidFill>
                  <a:latin typeface="+mn-ea"/>
                </a:rPr>
                <a:t>도메인 경보 원인 분포</a:t>
              </a:r>
            </a:p>
          </p:txBody>
        </p:sp>
        <p:sp>
          <p:nvSpPr>
            <p:cNvPr id="42" name="직사각형 41">
              <a:extLst>
                <a:ext uri="{FF2B5EF4-FFF2-40B4-BE49-F238E27FC236}">
                  <a16:creationId xmlns:a16="http://schemas.microsoft.com/office/drawing/2014/main" id="{5417E946-FAB7-E81E-9AB2-1590DCD6EF7C}"/>
                </a:ext>
              </a:extLst>
            </p:cNvPr>
            <p:cNvSpPr/>
            <p:nvPr/>
          </p:nvSpPr>
          <p:spPr>
            <a:xfrm>
              <a:off x="12827000" y="3696213"/>
              <a:ext cx="5262138" cy="2083190"/>
            </a:xfrm>
            <a:prstGeom prst="rect">
              <a:avLst/>
            </a:prstGeom>
            <a:noFill/>
            <a:ln w="31750">
              <a:solidFill>
                <a:srgbClr val="FF0000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/>
            </a:p>
          </p:txBody>
        </p:sp>
        <p:sp>
          <p:nvSpPr>
            <p:cNvPr id="45" name="TextBox 44">
              <a:extLst>
                <a:ext uri="{FF2B5EF4-FFF2-40B4-BE49-F238E27FC236}">
                  <a16:creationId xmlns:a16="http://schemas.microsoft.com/office/drawing/2014/main" id="{01424172-E665-E874-79BF-F700E7937FF6}"/>
                </a:ext>
              </a:extLst>
            </p:cNvPr>
            <p:cNvSpPr txBox="1"/>
            <p:nvPr/>
          </p:nvSpPr>
          <p:spPr>
            <a:xfrm>
              <a:off x="12509957" y="5864705"/>
              <a:ext cx="6324600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ko-KR" altLang="en-US" sz="2400" dirty="0">
                  <a:solidFill>
                    <a:schemeClr val="bg1"/>
                  </a:solidFill>
                </a:rPr>
                <a:t>도메인 경보의 원인</a:t>
              </a:r>
              <a:r>
                <a:rPr lang="en-US" altLang="ko-KR" sz="2400" dirty="0">
                  <a:solidFill>
                    <a:schemeClr val="bg1"/>
                  </a:solidFill>
                </a:rPr>
                <a:t>(</a:t>
              </a:r>
              <a:r>
                <a:rPr lang="ko-KR" altLang="en-US" sz="2400" dirty="0">
                  <a:solidFill>
                    <a:schemeClr val="bg1"/>
                  </a:solidFill>
                </a:rPr>
                <a:t>정상</a:t>
              </a:r>
              <a:r>
                <a:rPr lang="en-US" altLang="ko-KR" sz="2400" dirty="0">
                  <a:solidFill>
                    <a:schemeClr val="bg1"/>
                  </a:solidFill>
                </a:rPr>
                <a:t>/</a:t>
              </a:r>
              <a:r>
                <a:rPr lang="ko-KR" altLang="en-US" sz="2400" dirty="0">
                  <a:solidFill>
                    <a:schemeClr val="bg1"/>
                  </a:solidFill>
                </a:rPr>
                <a:t>의심</a:t>
              </a:r>
              <a:r>
                <a:rPr lang="en-US" altLang="ko-KR" sz="2400" dirty="0">
                  <a:solidFill>
                    <a:schemeClr val="bg1"/>
                  </a:solidFill>
                </a:rPr>
                <a:t>/</a:t>
              </a:r>
              <a:r>
                <a:rPr lang="ko-KR" altLang="en-US" sz="2400" dirty="0">
                  <a:solidFill>
                    <a:schemeClr val="bg1"/>
                  </a:solidFill>
                </a:rPr>
                <a:t>기타</a:t>
              </a:r>
              <a:r>
                <a:rPr lang="en-US" altLang="ko-KR" sz="2400" dirty="0">
                  <a:solidFill>
                    <a:schemeClr val="bg1"/>
                  </a:solidFill>
                </a:rPr>
                <a:t>) </a:t>
              </a:r>
              <a:r>
                <a:rPr lang="ko-KR" altLang="en-US" sz="2400" dirty="0">
                  <a:solidFill>
                    <a:schemeClr val="bg1"/>
                  </a:solidFill>
                </a:rPr>
                <a:t>비중</a:t>
              </a:r>
            </a:p>
          </p:txBody>
        </p:sp>
      </p:grpSp>
      <p:grpSp>
        <p:nvGrpSpPr>
          <p:cNvPr id="50" name="경보 타임라인">
            <a:extLst>
              <a:ext uri="{FF2B5EF4-FFF2-40B4-BE49-F238E27FC236}">
                <a16:creationId xmlns:a16="http://schemas.microsoft.com/office/drawing/2014/main" id="{17A3A392-F4F6-04CF-BA96-3511B5F0A963}"/>
              </a:ext>
            </a:extLst>
          </p:cNvPr>
          <p:cNvGrpSpPr/>
          <p:nvPr/>
        </p:nvGrpSpPr>
        <p:grpSpPr>
          <a:xfrm>
            <a:off x="204373" y="1485387"/>
            <a:ext cx="17884765" cy="8362608"/>
            <a:chOff x="151145" y="1485388"/>
            <a:chExt cx="17884765" cy="7350603"/>
          </a:xfrm>
        </p:grpSpPr>
        <p:sp>
          <p:nvSpPr>
            <p:cNvPr id="47" name="직사각형 46">
              <a:extLst>
                <a:ext uri="{FF2B5EF4-FFF2-40B4-BE49-F238E27FC236}">
                  <a16:creationId xmlns:a16="http://schemas.microsoft.com/office/drawing/2014/main" id="{48915D3B-A229-0D5A-E9CE-0BA339E9AFEA}"/>
                </a:ext>
              </a:extLst>
            </p:cNvPr>
            <p:cNvSpPr/>
            <p:nvPr/>
          </p:nvSpPr>
          <p:spPr>
            <a:xfrm>
              <a:off x="151145" y="1485388"/>
              <a:ext cx="17884765" cy="3797116"/>
            </a:xfrm>
            <a:prstGeom prst="rect">
              <a:avLst/>
            </a:prstGeom>
            <a:solidFill>
              <a:schemeClr val="tx1">
                <a:alpha val="8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/>
            </a:p>
          </p:txBody>
        </p:sp>
        <p:sp>
          <p:nvSpPr>
            <p:cNvPr id="49" name="직사각형 48">
              <a:extLst>
                <a:ext uri="{FF2B5EF4-FFF2-40B4-BE49-F238E27FC236}">
                  <a16:creationId xmlns:a16="http://schemas.microsoft.com/office/drawing/2014/main" id="{D110065C-24C2-F4C0-4FEE-454F8B01C12D}"/>
                </a:ext>
              </a:extLst>
            </p:cNvPr>
            <p:cNvSpPr/>
            <p:nvPr/>
          </p:nvSpPr>
          <p:spPr>
            <a:xfrm>
              <a:off x="9056096" y="5336332"/>
              <a:ext cx="8979814" cy="3499659"/>
            </a:xfrm>
            <a:prstGeom prst="rect">
              <a:avLst/>
            </a:prstGeom>
            <a:solidFill>
              <a:schemeClr val="tx1">
                <a:alpha val="8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dirty="0"/>
            </a:p>
          </p:txBody>
        </p:sp>
      </p:grpSp>
      <p:grpSp>
        <p:nvGrpSpPr>
          <p:cNvPr id="71" name="경보 txt">
            <a:extLst>
              <a:ext uri="{FF2B5EF4-FFF2-40B4-BE49-F238E27FC236}">
                <a16:creationId xmlns:a16="http://schemas.microsoft.com/office/drawing/2014/main" id="{37B31CD3-8F6C-14E4-5A15-42AE40E92DFC}"/>
              </a:ext>
            </a:extLst>
          </p:cNvPr>
          <p:cNvGrpSpPr/>
          <p:nvPr/>
        </p:nvGrpSpPr>
        <p:grpSpPr>
          <a:xfrm>
            <a:off x="151145" y="5830342"/>
            <a:ext cx="8958179" cy="3998672"/>
            <a:chOff x="151145" y="5830342"/>
            <a:chExt cx="8958179" cy="3998672"/>
          </a:xfrm>
        </p:grpSpPr>
        <p:sp>
          <p:nvSpPr>
            <p:cNvPr id="70" name="TextBox 69">
              <a:extLst>
                <a:ext uri="{FF2B5EF4-FFF2-40B4-BE49-F238E27FC236}">
                  <a16:creationId xmlns:a16="http://schemas.microsoft.com/office/drawing/2014/main" id="{CDE7D131-F823-C8BA-33C6-57E6C8B6B659}"/>
                </a:ext>
              </a:extLst>
            </p:cNvPr>
            <p:cNvSpPr txBox="1"/>
            <p:nvPr/>
          </p:nvSpPr>
          <p:spPr>
            <a:xfrm>
              <a:off x="183236" y="5874207"/>
              <a:ext cx="1978182" cy="338554"/>
            </a:xfrm>
            <a:prstGeom prst="rect">
              <a:avLst/>
            </a:prstGeom>
            <a:solidFill>
              <a:srgbClr val="181B1F"/>
            </a:solidFill>
          </p:spPr>
          <p:txBody>
            <a:bodyPr wrap="square" rtlCol="0">
              <a:spAutoFit/>
            </a:bodyPr>
            <a:lstStyle/>
            <a:p>
              <a:r>
                <a:rPr lang="ko-KR" altLang="en-US" sz="1600" dirty="0">
                  <a:solidFill>
                    <a:schemeClr val="bg1"/>
                  </a:solidFill>
                  <a:latin typeface="+mn-ea"/>
                </a:rPr>
                <a:t>경보 발생 타임라인</a:t>
              </a:r>
            </a:p>
          </p:txBody>
        </p:sp>
        <p:sp>
          <p:nvSpPr>
            <p:cNvPr id="51" name="직사각형 50">
              <a:extLst>
                <a:ext uri="{FF2B5EF4-FFF2-40B4-BE49-F238E27FC236}">
                  <a16:creationId xmlns:a16="http://schemas.microsoft.com/office/drawing/2014/main" id="{38B5C323-254D-C8DB-28D9-72DD4F808B86}"/>
                </a:ext>
              </a:extLst>
            </p:cNvPr>
            <p:cNvSpPr/>
            <p:nvPr/>
          </p:nvSpPr>
          <p:spPr>
            <a:xfrm>
              <a:off x="151145" y="5830342"/>
              <a:ext cx="8958179" cy="3998672"/>
            </a:xfrm>
            <a:prstGeom prst="rect">
              <a:avLst/>
            </a:prstGeom>
            <a:noFill/>
            <a:ln w="31750">
              <a:solidFill>
                <a:srgbClr val="FF0000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/>
            </a:p>
          </p:txBody>
        </p:sp>
        <p:sp>
          <p:nvSpPr>
            <p:cNvPr id="52" name="TextBox 51">
              <a:extLst>
                <a:ext uri="{FF2B5EF4-FFF2-40B4-BE49-F238E27FC236}">
                  <a16:creationId xmlns:a16="http://schemas.microsoft.com/office/drawing/2014/main" id="{2DB29561-36F0-D96C-68EA-E17DAC82646B}"/>
                </a:ext>
              </a:extLst>
            </p:cNvPr>
            <p:cNvSpPr txBox="1"/>
            <p:nvPr/>
          </p:nvSpPr>
          <p:spPr>
            <a:xfrm>
              <a:off x="2255505" y="6319575"/>
              <a:ext cx="5728157" cy="52665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ko-KR" altLang="en-US" sz="2400" dirty="0">
                  <a:solidFill>
                    <a:schemeClr val="bg1"/>
                  </a:solidFill>
                </a:rPr>
                <a:t>시간 흐름에 따른 경보 빈도 변화</a:t>
              </a:r>
            </a:p>
          </p:txBody>
        </p:sp>
      </p:grpSp>
      <p:grpSp>
        <p:nvGrpSpPr>
          <p:cNvPr id="56" name="네트워크 타임라인">
            <a:extLst>
              <a:ext uri="{FF2B5EF4-FFF2-40B4-BE49-F238E27FC236}">
                <a16:creationId xmlns:a16="http://schemas.microsoft.com/office/drawing/2014/main" id="{78D314DD-A310-049E-D2F9-E4CAFD526FFA}"/>
              </a:ext>
            </a:extLst>
          </p:cNvPr>
          <p:cNvGrpSpPr/>
          <p:nvPr/>
        </p:nvGrpSpPr>
        <p:grpSpPr>
          <a:xfrm>
            <a:off x="151145" y="1485388"/>
            <a:ext cx="17953619" cy="8343626"/>
            <a:chOff x="151145" y="1485388"/>
            <a:chExt cx="17953619" cy="8343626"/>
          </a:xfrm>
        </p:grpSpPr>
        <p:sp>
          <p:nvSpPr>
            <p:cNvPr id="54" name="직사각형 53">
              <a:extLst>
                <a:ext uri="{FF2B5EF4-FFF2-40B4-BE49-F238E27FC236}">
                  <a16:creationId xmlns:a16="http://schemas.microsoft.com/office/drawing/2014/main" id="{5D5E9684-0572-CF6A-3163-55F2218BFB6C}"/>
                </a:ext>
              </a:extLst>
            </p:cNvPr>
            <p:cNvSpPr/>
            <p:nvPr/>
          </p:nvSpPr>
          <p:spPr>
            <a:xfrm>
              <a:off x="151145" y="1485388"/>
              <a:ext cx="17953619" cy="4333557"/>
            </a:xfrm>
            <a:prstGeom prst="rect">
              <a:avLst/>
            </a:prstGeom>
            <a:solidFill>
              <a:schemeClr val="tx1">
                <a:alpha val="8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dirty="0"/>
            </a:p>
          </p:txBody>
        </p:sp>
        <p:sp>
          <p:nvSpPr>
            <p:cNvPr id="55" name="직사각형 54">
              <a:extLst>
                <a:ext uri="{FF2B5EF4-FFF2-40B4-BE49-F238E27FC236}">
                  <a16:creationId xmlns:a16="http://schemas.microsoft.com/office/drawing/2014/main" id="{6BA67ACB-08D6-4560-032F-86AAB629028A}"/>
                </a:ext>
              </a:extLst>
            </p:cNvPr>
            <p:cNvSpPr/>
            <p:nvPr/>
          </p:nvSpPr>
          <p:spPr>
            <a:xfrm>
              <a:off x="151145" y="5816673"/>
              <a:ext cx="8958179" cy="4012341"/>
            </a:xfrm>
            <a:prstGeom prst="rect">
              <a:avLst/>
            </a:prstGeom>
            <a:solidFill>
              <a:schemeClr val="tx1">
                <a:alpha val="8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/>
            </a:p>
          </p:txBody>
        </p:sp>
      </p:grpSp>
      <p:sp>
        <p:nvSpPr>
          <p:cNvPr id="60" name="대시보드">
            <a:extLst>
              <a:ext uri="{FF2B5EF4-FFF2-40B4-BE49-F238E27FC236}">
                <a16:creationId xmlns:a16="http://schemas.microsoft.com/office/drawing/2014/main" id="{1A36FBDB-5A56-D6E1-890E-2041D1716799}"/>
              </a:ext>
            </a:extLst>
          </p:cNvPr>
          <p:cNvSpPr txBox="1"/>
          <p:nvPr/>
        </p:nvSpPr>
        <p:spPr>
          <a:xfrm>
            <a:off x="762000" y="419100"/>
            <a:ext cx="4219724" cy="100219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8499"/>
              </a:lnSpc>
            </a:pPr>
            <a:r>
              <a:rPr lang="ko-KR" altLang="en-US" sz="5000" spc="-254" dirty="0">
                <a:solidFill>
                  <a:srgbClr val="4F46E5"/>
                </a:solidFill>
                <a:latin typeface="210 콤퓨타세탁 L" panose="02020603020101020101" pitchFamily="18" charset="-127"/>
                <a:ea typeface="210 콤퓨타세탁 L" panose="02020603020101020101" pitchFamily="18" charset="-127"/>
                <a:cs typeface="210 콤퓨타세탁"/>
                <a:sym typeface="210 콤퓨타세탁"/>
              </a:rPr>
              <a:t>대시보드</a:t>
            </a:r>
            <a:endParaRPr lang="en-US" sz="5000" spc="-254" dirty="0">
              <a:solidFill>
                <a:srgbClr val="4F46E5"/>
              </a:solidFill>
              <a:latin typeface="210 콤퓨타세탁 L" panose="02020603020101020101" pitchFamily="18" charset="-127"/>
              <a:ea typeface="210 콤퓨타세탁 L" panose="02020603020101020101" pitchFamily="18" charset="-127"/>
              <a:cs typeface="210 콤퓨타세탁"/>
              <a:sym typeface="210 콤퓨타세탁"/>
            </a:endParaRPr>
          </a:p>
        </p:txBody>
      </p:sp>
      <p:grpSp>
        <p:nvGrpSpPr>
          <p:cNvPr id="73" name="네트워크 txt">
            <a:extLst>
              <a:ext uri="{FF2B5EF4-FFF2-40B4-BE49-F238E27FC236}">
                <a16:creationId xmlns:a16="http://schemas.microsoft.com/office/drawing/2014/main" id="{B03D80F5-5B02-59C5-FB5E-924C171EDCBB}"/>
              </a:ext>
            </a:extLst>
          </p:cNvPr>
          <p:cNvGrpSpPr/>
          <p:nvPr/>
        </p:nvGrpSpPr>
        <p:grpSpPr>
          <a:xfrm>
            <a:off x="9144000" y="5828719"/>
            <a:ext cx="8954414" cy="4039179"/>
            <a:chOff x="9144000" y="5828719"/>
            <a:chExt cx="8954414" cy="4039179"/>
          </a:xfrm>
        </p:grpSpPr>
        <p:sp>
          <p:nvSpPr>
            <p:cNvPr id="57" name="직사각형 56">
              <a:extLst>
                <a:ext uri="{FF2B5EF4-FFF2-40B4-BE49-F238E27FC236}">
                  <a16:creationId xmlns:a16="http://schemas.microsoft.com/office/drawing/2014/main" id="{85108627-5620-5E80-5765-CE2B86D2FEE2}"/>
                </a:ext>
              </a:extLst>
            </p:cNvPr>
            <p:cNvSpPr/>
            <p:nvPr/>
          </p:nvSpPr>
          <p:spPr>
            <a:xfrm>
              <a:off x="9144000" y="5828719"/>
              <a:ext cx="8954414" cy="4039179"/>
            </a:xfrm>
            <a:prstGeom prst="rect">
              <a:avLst/>
            </a:prstGeom>
            <a:noFill/>
            <a:ln w="31750">
              <a:solidFill>
                <a:srgbClr val="FF0000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/>
            </a:p>
          </p:txBody>
        </p:sp>
        <p:sp>
          <p:nvSpPr>
            <p:cNvPr id="58" name="TextBox 57">
              <a:extLst>
                <a:ext uri="{FF2B5EF4-FFF2-40B4-BE49-F238E27FC236}">
                  <a16:creationId xmlns:a16="http://schemas.microsoft.com/office/drawing/2014/main" id="{C9400A5B-B049-4110-D0F2-D61B85BB570B}"/>
                </a:ext>
              </a:extLst>
            </p:cNvPr>
            <p:cNvSpPr txBox="1"/>
            <p:nvPr/>
          </p:nvSpPr>
          <p:spPr>
            <a:xfrm>
              <a:off x="11816006" y="5928295"/>
              <a:ext cx="5486400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ko-KR" altLang="en-US" sz="2400" dirty="0">
                  <a:solidFill>
                    <a:schemeClr val="bg1"/>
                  </a:solidFill>
                </a:rPr>
                <a:t>시간대별 플로우</a:t>
              </a:r>
              <a:r>
                <a:rPr lang="en-US" altLang="ko-KR" sz="2400" dirty="0">
                  <a:solidFill>
                    <a:schemeClr val="bg1"/>
                  </a:solidFill>
                </a:rPr>
                <a:t>(</a:t>
              </a:r>
              <a:r>
                <a:rPr lang="ko-KR" altLang="en-US" sz="2400" dirty="0">
                  <a:solidFill>
                    <a:schemeClr val="bg1"/>
                  </a:solidFill>
                </a:rPr>
                <a:t>연결</a:t>
              </a:r>
              <a:r>
                <a:rPr lang="en-US" altLang="ko-KR" sz="2400" dirty="0">
                  <a:solidFill>
                    <a:schemeClr val="bg1"/>
                  </a:solidFill>
                </a:rPr>
                <a:t>/</a:t>
              </a:r>
              <a:r>
                <a:rPr lang="ko-KR" altLang="en-US" sz="2400" dirty="0">
                  <a:solidFill>
                    <a:schemeClr val="bg1"/>
                  </a:solidFill>
                </a:rPr>
                <a:t>바이트 등</a:t>
              </a:r>
              <a:r>
                <a:rPr lang="en-US" altLang="ko-KR" sz="2400" dirty="0">
                  <a:solidFill>
                    <a:schemeClr val="bg1"/>
                  </a:solidFill>
                </a:rPr>
                <a:t>) </a:t>
              </a:r>
              <a:r>
                <a:rPr lang="ko-KR" altLang="en-US" sz="2400" dirty="0">
                  <a:solidFill>
                    <a:schemeClr val="bg1"/>
                  </a:solidFill>
                </a:rPr>
                <a:t>변화</a:t>
              </a:r>
            </a:p>
            <a:p>
              <a:endParaRPr lang="ko-KR" altLang="en-US" sz="2400" dirty="0">
                <a:solidFill>
                  <a:schemeClr val="bg1"/>
                </a:solidFill>
              </a:endParaRPr>
            </a:p>
          </p:txBody>
        </p:sp>
        <p:sp>
          <p:nvSpPr>
            <p:cNvPr id="72" name="TextBox 71">
              <a:extLst>
                <a:ext uri="{FF2B5EF4-FFF2-40B4-BE49-F238E27FC236}">
                  <a16:creationId xmlns:a16="http://schemas.microsoft.com/office/drawing/2014/main" id="{334B1191-9240-F063-4D8F-999A4B41E725}"/>
                </a:ext>
              </a:extLst>
            </p:cNvPr>
            <p:cNvSpPr txBox="1"/>
            <p:nvPr/>
          </p:nvSpPr>
          <p:spPr>
            <a:xfrm>
              <a:off x="9186697" y="5852564"/>
              <a:ext cx="2624303" cy="338554"/>
            </a:xfrm>
            <a:prstGeom prst="rect">
              <a:avLst/>
            </a:prstGeom>
            <a:solidFill>
              <a:srgbClr val="181B1F"/>
            </a:solidFill>
          </p:spPr>
          <p:txBody>
            <a:bodyPr wrap="square" rtlCol="0">
              <a:spAutoFit/>
            </a:bodyPr>
            <a:lstStyle/>
            <a:p>
              <a:r>
                <a:rPr lang="ko-KR" altLang="en-US" sz="1600" dirty="0">
                  <a:solidFill>
                    <a:schemeClr val="bg1"/>
                  </a:solidFill>
                  <a:latin typeface="+mn-ea"/>
                </a:rPr>
                <a:t>네트워크 플로우 타임라인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42284420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3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0" grpId="1" animBg="1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DEDEE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802CB0C-04E0-9690-97BE-3859DC24554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대시보드">
            <a:extLst>
              <a:ext uri="{FF2B5EF4-FFF2-40B4-BE49-F238E27FC236}">
                <a16:creationId xmlns:a16="http://schemas.microsoft.com/office/drawing/2014/main" id="{B5D2915C-9BBD-D549-2A8A-F9D86DAD8314}"/>
              </a:ext>
            </a:extLst>
          </p:cNvPr>
          <p:cNvSpPr txBox="1"/>
          <p:nvPr/>
        </p:nvSpPr>
        <p:spPr>
          <a:xfrm>
            <a:off x="762000" y="419100"/>
            <a:ext cx="4219724" cy="100219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8499"/>
              </a:lnSpc>
            </a:pPr>
            <a:r>
              <a:rPr lang="ko-KR" altLang="en-US" sz="5000" spc="-254" dirty="0">
                <a:solidFill>
                  <a:srgbClr val="4F46E5"/>
                </a:solidFill>
                <a:latin typeface="210 콤퓨타세탁 L" panose="02020603020101020101" pitchFamily="18" charset="-127"/>
                <a:ea typeface="210 콤퓨타세탁 L" panose="02020603020101020101" pitchFamily="18" charset="-127"/>
                <a:cs typeface="210 콤퓨타세탁"/>
                <a:sym typeface="210 콤퓨타세탁"/>
              </a:rPr>
              <a:t>대시보드</a:t>
            </a:r>
            <a:endParaRPr lang="en-US" sz="5000" spc="-254" dirty="0">
              <a:solidFill>
                <a:srgbClr val="4F46E5"/>
              </a:solidFill>
              <a:latin typeface="210 콤퓨타세탁 L" panose="02020603020101020101" pitchFamily="18" charset="-127"/>
              <a:ea typeface="210 콤퓨타세탁 L" panose="02020603020101020101" pitchFamily="18" charset="-127"/>
              <a:cs typeface="210 콤퓨타세탁"/>
              <a:sym typeface="210 콤퓨타세탁"/>
            </a:endParaRPr>
          </a:p>
        </p:txBody>
      </p:sp>
      <p:pic>
        <p:nvPicPr>
          <p:cNvPr id="75" name="대시보드 사진">
            <a:extLst>
              <a:ext uri="{FF2B5EF4-FFF2-40B4-BE49-F238E27FC236}">
                <a16:creationId xmlns:a16="http://schemas.microsoft.com/office/drawing/2014/main" id="{6FA6930F-E011-900C-FE7F-0C2826F9806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80652" y="1625892"/>
            <a:ext cx="17838303" cy="8229600"/>
          </a:xfrm>
          <a:prstGeom prst="rect">
            <a:avLst/>
          </a:prstGeom>
        </p:spPr>
      </p:pic>
      <p:grpSp>
        <p:nvGrpSpPr>
          <p:cNvPr id="8" name="상위 프로토콜">
            <a:extLst>
              <a:ext uri="{FF2B5EF4-FFF2-40B4-BE49-F238E27FC236}">
                <a16:creationId xmlns:a16="http://schemas.microsoft.com/office/drawing/2014/main" id="{FEDD00C1-3B0C-0A70-F0E9-1F3B80DC6B58}"/>
              </a:ext>
            </a:extLst>
          </p:cNvPr>
          <p:cNvGrpSpPr/>
          <p:nvPr/>
        </p:nvGrpSpPr>
        <p:grpSpPr>
          <a:xfrm>
            <a:off x="198861" y="1638300"/>
            <a:ext cx="17838304" cy="8229600"/>
            <a:chOff x="198861" y="1638300"/>
            <a:chExt cx="17838304" cy="8229600"/>
          </a:xfrm>
        </p:grpSpPr>
        <p:sp>
          <p:nvSpPr>
            <p:cNvPr id="6" name="직사각형 5">
              <a:extLst>
                <a:ext uri="{FF2B5EF4-FFF2-40B4-BE49-F238E27FC236}">
                  <a16:creationId xmlns:a16="http://schemas.microsoft.com/office/drawing/2014/main" id="{0C56119B-D55E-7A91-02A7-6454CC7B2206}"/>
                </a:ext>
              </a:extLst>
            </p:cNvPr>
            <p:cNvSpPr/>
            <p:nvPr/>
          </p:nvSpPr>
          <p:spPr>
            <a:xfrm>
              <a:off x="198861" y="4991100"/>
              <a:ext cx="17838303" cy="4876800"/>
            </a:xfrm>
            <a:prstGeom prst="rect">
              <a:avLst/>
            </a:prstGeom>
            <a:solidFill>
              <a:schemeClr val="tx1">
                <a:alpha val="8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altLang="ko-KR" dirty="0"/>
                <a:t>  	</a:t>
              </a:r>
              <a:endParaRPr lang="ko-KR" altLang="en-US" dirty="0"/>
            </a:p>
          </p:txBody>
        </p:sp>
        <p:sp>
          <p:nvSpPr>
            <p:cNvPr id="7" name="직사각형 6">
              <a:extLst>
                <a:ext uri="{FF2B5EF4-FFF2-40B4-BE49-F238E27FC236}">
                  <a16:creationId xmlns:a16="http://schemas.microsoft.com/office/drawing/2014/main" id="{E50D58A4-A5BA-A6E7-65F6-538F7E9F7BCB}"/>
                </a:ext>
              </a:extLst>
            </p:cNvPr>
            <p:cNvSpPr/>
            <p:nvPr/>
          </p:nvSpPr>
          <p:spPr>
            <a:xfrm>
              <a:off x="9067800" y="1638300"/>
              <a:ext cx="8969365" cy="3352800"/>
            </a:xfrm>
            <a:prstGeom prst="rect">
              <a:avLst/>
            </a:prstGeom>
            <a:solidFill>
              <a:schemeClr val="tx1">
                <a:alpha val="8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/>
            </a:p>
          </p:txBody>
        </p:sp>
      </p:grpSp>
      <p:grpSp>
        <p:nvGrpSpPr>
          <p:cNvPr id="20" name="상위 프로토콜txt">
            <a:extLst>
              <a:ext uri="{FF2B5EF4-FFF2-40B4-BE49-F238E27FC236}">
                <a16:creationId xmlns:a16="http://schemas.microsoft.com/office/drawing/2014/main" id="{28D518A2-2026-B913-A6CC-9E4C79C23B56}"/>
              </a:ext>
            </a:extLst>
          </p:cNvPr>
          <p:cNvGrpSpPr/>
          <p:nvPr/>
        </p:nvGrpSpPr>
        <p:grpSpPr>
          <a:xfrm>
            <a:off x="280653" y="1638300"/>
            <a:ext cx="8818138" cy="3276600"/>
            <a:chOff x="198862" y="1638300"/>
            <a:chExt cx="8792957" cy="3288771"/>
          </a:xfrm>
        </p:grpSpPr>
        <p:sp>
          <p:nvSpPr>
            <p:cNvPr id="13" name="직사각형 12">
              <a:extLst>
                <a:ext uri="{FF2B5EF4-FFF2-40B4-BE49-F238E27FC236}">
                  <a16:creationId xmlns:a16="http://schemas.microsoft.com/office/drawing/2014/main" id="{310776CF-BF35-8748-5799-04970A0E000B}"/>
                </a:ext>
              </a:extLst>
            </p:cNvPr>
            <p:cNvSpPr/>
            <p:nvPr/>
          </p:nvSpPr>
          <p:spPr>
            <a:xfrm>
              <a:off x="198862" y="1638300"/>
              <a:ext cx="8792957" cy="3288771"/>
            </a:xfrm>
            <a:prstGeom prst="rect">
              <a:avLst/>
            </a:prstGeom>
            <a:noFill/>
            <a:ln w="31750">
              <a:solidFill>
                <a:srgbClr val="FF0000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dirty="0"/>
            </a:p>
          </p:txBody>
        </p:sp>
        <p:sp>
          <p:nvSpPr>
            <p:cNvPr id="15" name="TextBox 14">
              <a:extLst>
                <a:ext uri="{FF2B5EF4-FFF2-40B4-BE49-F238E27FC236}">
                  <a16:creationId xmlns:a16="http://schemas.microsoft.com/office/drawing/2014/main" id="{67C0B334-E1B0-11E3-A1A6-4880D1A3B8A4}"/>
                </a:ext>
              </a:extLst>
            </p:cNvPr>
            <p:cNvSpPr txBox="1"/>
            <p:nvPr/>
          </p:nvSpPr>
          <p:spPr>
            <a:xfrm>
              <a:off x="225357" y="1666859"/>
              <a:ext cx="1745178" cy="308920"/>
            </a:xfrm>
            <a:prstGeom prst="rect">
              <a:avLst/>
            </a:prstGeom>
            <a:solidFill>
              <a:srgbClr val="181B1F"/>
            </a:solidFill>
          </p:spPr>
          <p:txBody>
            <a:bodyPr wrap="square" rtlCol="0">
              <a:spAutoFit/>
            </a:bodyPr>
            <a:lstStyle/>
            <a:p>
              <a:r>
                <a:rPr lang="ko-KR" altLang="en-US" sz="1400" dirty="0">
                  <a:solidFill>
                    <a:schemeClr val="bg1"/>
                  </a:solidFill>
                  <a:latin typeface="+mn-ea"/>
                </a:rPr>
                <a:t>상위 프로토콜</a:t>
              </a:r>
              <a:r>
                <a:rPr lang="en-US" altLang="ko-KR" sz="1400" dirty="0">
                  <a:solidFill>
                    <a:schemeClr val="bg1"/>
                  </a:solidFill>
                  <a:latin typeface="+mn-ea"/>
                </a:rPr>
                <a:t>·</a:t>
              </a:r>
              <a:r>
                <a:rPr lang="ko-KR" altLang="en-US" sz="1400" dirty="0">
                  <a:solidFill>
                    <a:schemeClr val="bg1"/>
                  </a:solidFill>
                  <a:latin typeface="+mn-ea"/>
                </a:rPr>
                <a:t>포트</a:t>
              </a:r>
            </a:p>
          </p:txBody>
        </p:sp>
        <p:sp>
          <p:nvSpPr>
            <p:cNvPr id="16" name="TextBox 15">
              <a:extLst>
                <a:ext uri="{FF2B5EF4-FFF2-40B4-BE49-F238E27FC236}">
                  <a16:creationId xmlns:a16="http://schemas.microsoft.com/office/drawing/2014/main" id="{F24726BD-42AA-4ABA-2703-002195F0F815}"/>
                </a:ext>
              </a:extLst>
            </p:cNvPr>
            <p:cNvSpPr txBox="1"/>
            <p:nvPr/>
          </p:nvSpPr>
          <p:spPr>
            <a:xfrm>
              <a:off x="1432930" y="3162300"/>
              <a:ext cx="6400800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ko-KR" altLang="en-US" sz="2400" dirty="0">
                  <a:solidFill>
                    <a:schemeClr val="bg1"/>
                  </a:solidFill>
                </a:rPr>
                <a:t>기간 내 많이 사용된 프로토콜</a:t>
              </a:r>
              <a:r>
                <a:rPr lang="en-US" altLang="ko-KR" sz="2400" dirty="0">
                  <a:solidFill>
                    <a:schemeClr val="bg1"/>
                  </a:solidFill>
                </a:rPr>
                <a:t>/</a:t>
              </a:r>
              <a:r>
                <a:rPr lang="ko-KR" altLang="en-US" sz="2400" dirty="0">
                  <a:solidFill>
                    <a:schemeClr val="bg1"/>
                  </a:solidFill>
                </a:rPr>
                <a:t>포트 활동량</a:t>
              </a:r>
            </a:p>
          </p:txBody>
        </p:sp>
      </p:grpSp>
      <p:grpSp>
        <p:nvGrpSpPr>
          <p:cNvPr id="38" name="상위 호스트명">
            <a:extLst>
              <a:ext uri="{FF2B5EF4-FFF2-40B4-BE49-F238E27FC236}">
                <a16:creationId xmlns:a16="http://schemas.microsoft.com/office/drawing/2014/main" id="{5A55AE6D-3786-73BB-6D50-1611D37E00CA}"/>
              </a:ext>
            </a:extLst>
          </p:cNvPr>
          <p:cNvGrpSpPr/>
          <p:nvPr/>
        </p:nvGrpSpPr>
        <p:grpSpPr>
          <a:xfrm>
            <a:off x="198861" y="1638300"/>
            <a:ext cx="17838303" cy="8229600"/>
            <a:chOff x="198861" y="1638300"/>
            <a:chExt cx="17838303" cy="8229600"/>
          </a:xfrm>
          <a:noFill/>
        </p:grpSpPr>
        <p:sp>
          <p:nvSpPr>
            <p:cNvPr id="21" name="직사각형 20">
              <a:extLst>
                <a:ext uri="{FF2B5EF4-FFF2-40B4-BE49-F238E27FC236}">
                  <a16:creationId xmlns:a16="http://schemas.microsoft.com/office/drawing/2014/main" id="{D0A3F61D-CB5F-A8C0-D236-05BBFA976DE4}"/>
                </a:ext>
              </a:extLst>
            </p:cNvPr>
            <p:cNvSpPr/>
            <p:nvPr/>
          </p:nvSpPr>
          <p:spPr>
            <a:xfrm>
              <a:off x="198861" y="1638300"/>
              <a:ext cx="8868938" cy="3352800"/>
            </a:xfrm>
            <a:prstGeom prst="rect">
              <a:avLst/>
            </a:prstGeom>
            <a:solidFill>
              <a:schemeClr val="tx1">
                <a:alpha val="8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/>
            </a:p>
          </p:txBody>
        </p:sp>
        <p:sp>
          <p:nvSpPr>
            <p:cNvPr id="22" name="직사각형 21">
              <a:extLst>
                <a:ext uri="{FF2B5EF4-FFF2-40B4-BE49-F238E27FC236}">
                  <a16:creationId xmlns:a16="http://schemas.microsoft.com/office/drawing/2014/main" id="{1BC7AB29-C442-76FC-4F50-5BBF081D03D6}"/>
                </a:ext>
              </a:extLst>
            </p:cNvPr>
            <p:cNvSpPr/>
            <p:nvPr/>
          </p:nvSpPr>
          <p:spPr>
            <a:xfrm>
              <a:off x="198861" y="4991100"/>
              <a:ext cx="17838303" cy="4876800"/>
            </a:xfrm>
            <a:prstGeom prst="rect">
              <a:avLst/>
            </a:prstGeom>
            <a:solidFill>
              <a:schemeClr val="tx1">
                <a:alpha val="8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/>
            </a:p>
          </p:txBody>
        </p:sp>
      </p:grpSp>
      <p:grpSp>
        <p:nvGrpSpPr>
          <p:cNvPr id="48" name="상위 호스트명txt">
            <a:extLst>
              <a:ext uri="{FF2B5EF4-FFF2-40B4-BE49-F238E27FC236}">
                <a16:creationId xmlns:a16="http://schemas.microsoft.com/office/drawing/2014/main" id="{EE7EF000-E71F-1E43-B97A-A62218B7781B}"/>
              </a:ext>
            </a:extLst>
          </p:cNvPr>
          <p:cNvGrpSpPr/>
          <p:nvPr/>
        </p:nvGrpSpPr>
        <p:grpSpPr>
          <a:xfrm>
            <a:off x="9144000" y="1625892"/>
            <a:ext cx="8969365" cy="3352800"/>
            <a:chOff x="9144000" y="1625892"/>
            <a:chExt cx="8969365" cy="3352800"/>
          </a:xfrm>
        </p:grpSpPr>
        <p:sp>
          <p:nvSpPr>
            <p:cNvPr id="32" name="직사각형 31">
              <a:extLst>
                <a:ext uri="{FF2B5EF4-FFF2-40B4-BE49-F238E27FC236}">
                  <a16:creationId xmlns:a16="http://schemas.microsoft.com/office/drawing/2014/main" id="{5B6E4A9B-0607-DAFA-A139-44ECE2D319E5}"/>
                </a:ext>
              </a:extLst>
            </p:cNvPr>
            <p:cNvSpPr/>
            <p:nvPr/>
          </p:nvSpPr>
          <p:spPr>
            <a:xfrm>
              <a:off x="9144000" y="1625892"/>
              <a:ext cx="8969365" cy="3352800"/>
            </a:xfrm>
            <a:prstGeom prst="rect">
              <a:avLst/>
            </a:prstGeom>
            <a:noFill/>
            <a:ln w="31750">
              <a:solidFill>
                <a:srgbClr val="FF0000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/>
            </a:p>
          </p:txBody>
        </p:sp>
        <p:sp>
          <p:nvSpPr>
            <p:cNvPr id="39" name="TextBox 38">
              <a:extLst>
                <a:ext uri="{FF2B5EF4-FFF2-40B4-BE49-F238E27FC236}">
                  <a16:creationId xmlns:a16="http://schemas.microsoft.com/office/drawing/2014/main" id="{B11482CA-E4C4-D027-6EEA-179F62305CA4}"/>
                </a:ext>
              </a:extLst>
            </p:cNvPr>
            <p:cNvSpPr txBox="1"/>
            <p:nvPr/>
          </p:nvSpPr>
          <p:spPr>
            <a:xfrm>
              <a:off x="9174991" y="1654053"/>
              <a:ext cx="2178810" cy="307777"/>
            </a:xfrm>
            <a:prstGeom prst="rect">
              <a:avLst/>
            </a:prstGeom>
            <a:solidFill>
              <a:srgbClr val="181B1F"/>
            </a:solidFill>
          </p:spPr>
          <p:txBody>
            <a:bodyPr wrap="square" rtlCol="0">
              <a:spAutoFit/>
            </a:bodyPr>
            <a:lstStyle/>
            <a:p>
              <a:r>
                <a:rPr lang="ko-KR" altLang="en-US" sz="1400" dirty="0">
                  <a:solidFill>
                    <a:schemeClr val="bg1"/>
                  </a:solidFill>
                  <a:latin typeface="+mn-ea"/>
                </a:rPr>
                <a:t>상위 호스트명</a:t>
              </a:r>
              <a:r>
                <a:rPr lang="en-US" altLang="ko-KR" sz="1400" dirty="0">
                  <a:solidFill>
                    <a:schemeClr val="bg1"/>
                  </a:solidFill>
                  <a:latin typeface="+mn-ea"/>
                </a:rPr>
                <a:t>(</a:t>
              </a:r>
              <a:r>
                <a:rPr lang="ko-KR" altLang="en-US" sz="1400" dirty="0">
                  <a:solidFill>
                    <a:schemeClr val="bg1"/>
                  </a:solidFill>
                  <a:latin typeface="+mn-ea"/>
                </a:rPr>
                <a:t>도메인</a:t>
              </a:r>
              <a:r>
                <a:rPr lang="en-US" altLang="ko-KR" sz="1400" dirty="0">
                  <a:solidFill>
                    <a:schemeClr val="bg1"/>
                  </a:solidFill>
                  <a:latin typeface="+mn-ea"/>
                </a:rPr>
                <a:t>)</a:t>
              </a:r>
              <a:endParaRPr lang="ko-KR" altLang="en-US" sz="1400" dirty="0">
                <a:solidFill>
                  <a:schemeClr val="bg1"/>
                </a:solidFill>
                <a:latin typeface="+mn-ea"/>
              </a:endParaRPr>
            </a:p>
          </p:txBody>
        </p:sp>
        <p:sp>
          <p:nvSpPr>
            <p:cNvPr id="44" name="TextBox 43">
              <a:extLst>
                <a:ext uri="{FF2B5EF4-FFF2-40B4-BE49-F238E27FC236}">
                  <a16:creationId xmlns:a16="http://schemas.microsoft.com/office/drawing/2014/main" id="{28F42C3B-8B96-59F0-CA68-75102F63B292}"/>
                </a:ext>
              </a:extLst>
            </p:cNvPr>
            <p:cNvSpPr txBox="1"/>
            <p:nvPr/>
          </p:nvSpPr>
          <p:spPr>
            <a:xfrm>
              <a:off x="11075982" y="2400300"/>
              <a:ext cx="4953000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ko-KR" altLang="en-US" sz="2400" dirty="0">
                  <a:solidFill>
                    <a:schemeClr val="bg1"/>
                  </a:solidFill>
                </a:rPr>
                <a:t>가장 많이 경보를 유발한 도메인</a:t>
              </a:r>
            </a:p>
          </p:txBody>
        </p:sp>
      </p:grpSp>
      <p:grpSp>
        <p:nvGrpSpPr>
          <p:cNvPr id="68" name="도메인 알림">
            <a:extLst>
              <a:ext uri="{FF2B5EF4-FFF2-40B4-BE49-F238E27FC236}">
                <a16:creationId xmlns:a16="http://schemas.microsoft.com/office/drawing/2014/main" id="{A5ECB4FF-957C-238F-76A9-E1FAB1C295D5}"/>
              </a:ext>
            </a:extLst>
          </p:cNvPr>
          <p:cNvGrpSpPr/>
          <p:nvPr/>
        </p:nvGrpSpPr>
        <p:grpSpPr>
          <a:xfrm>
            <a:off x="275061" y="1625892"/>
            <a:ext cx="17838303" cy="8242008"/>
            <a:chOff x="275061" y="1625892"/>
            <a:chExt cx="17838303" cy="8242008"/>
          </a:xfrm>
        </p:grpSpPr>
        <p:sp>
          <p:nvSpPr>
            <p:cNvPr id="61" name="직사각형 60">
              <a:extLst>
                <a:ext uri="{FF2B5EF4-FFF2-40B4-BE49-F238E27FC236}">
                  <a16:creationId xmlns:a16="http://schemas.microsoft.com/office/drawing/2014/main" id="{D80F05F2-41A7-886E-738C-A04FABBA3890}"/>
                </a:ext>
              </a:extLst>
            </p:cNvPr>
            <p:cNvSpPr/>
            <p:nvPr/>
          </p:nvSpPr>
          <p:spPr>
            <a:xfrm>
              <a:off x="275061" y="1625892"/>
              <a:ext cx="17838303" cy="3352800"/>
            </a:xfrm>
            <a:prstGeom prst="rect">
              <a:avLst/>
            </a:prstGeom>
            <a:solidFill>
              <a:schemeClr val="tx1">
                <a:alpha val="8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/>
            </a:p>
          </p:txBody>
        </p:sp>
        <p:sp>
          <p:nvSpPr>
            <p:cNvPr id="65" name="직사각형 64">
              <a:extLst>
                <a:ext uri="{FF2B5EF4-FFF2-40B4-BE49-F238E27FC236}">
                  <a16:creationId xmlns:a16="http://schemas.microsoft.com/office/drawing/2014/main" id="{A28C19D1-677B-7C02-4AC2-9DA9717440B4}"/>
                </a:ext>
              </a:extLst>
            </p:cNvPr>
            <p:cNvSpPr/>
            <p:nvPr/>
          </p:nvSpPr>
          <p:spPr>
            <a:xfrm>
              <a:off x="275061" y="7447548"/>
              <a:ext cx="17814079" cy="2420352"/>
            </a:xfrm>
            <a:prstGeom prst="rect">
              <a:avLst/>
            </a:prstGeom>
            <a:solidFill>
              <a:schemeClr val="tx1">
                <a:alpha val="8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/>
            </a:p>
          </p:txBody>
        </p:sp>
        <p:sp>
          <p:nvSpPr>
            <p:cNvPr id="66" name="직사각형 65">
              <a:extLst>
                <a:ext uri="{FF2B5EF4-FFF2-40B4-BE49-F238E27FC236}">
                  <a16:creationId xmlns:a16="http://schemas.microsoft.com/office/drawing/2014/main" id="{277F2CD6-A2E6-0533-4749-70DA450A974D}"/>
                </a:ext>
              </a:extLst>
            </p:cNvPr>
            <p:cNvSpPr/>
            <p:nvPr/>
          </p:nvSpPr>
          <p:spPr>
            <a:xfrm>
              <a:off x="9156111" y="4991100"/>
              <a:ext cx="8933027" cy="2456448"/>
            </a:xfrm>
            <a:prstGeom prst="rect">
              <a:avLst/>
            </a:prstGeom>
            <a:solidFill>
              <a:schemeClr val="tx1">
                <a:alpha val="8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/>
            </a:p>
          </p:txBody>
        </p:sp>
      </p:grpSp>
      <p:grpSp>
        <p:nvGrpSpPr>
          <p:cNvPr id="71" name="도메인알림 txt">
            <a:extLst>
              <a:ext uri="{FF2B5EF4-FFF2-40B4-BE49-F238E27FC236}">
                <a16:creationId xmlns:a16="http://schemas.microsoft.com/office/drawing/2014/main" id="{4467BA01-8380-B659-3702-6817FF12888A}"/>
              </a:ext>
            </a:extLst>
          </p:cNvPr>
          <p:cNvGrpSpPr/>
          <p:nvPr/>
        </p:nvGrpSpPr>
        <p:grpSpPr>
          <a:xfrm>
            <a:off x="275061" y="4991100"/>
            <a:ext cx="8851233" cy="2456448"/>
            <a:chOff x="275061" y="4991100"/>
            <a:chExt cx="8851233" cy="2456448"/>
          </a:xfrm>
        </p:grpSpPr>
        <p:sp>
          <p:nvSpPr>
            <p:cNvPr id="67" name="직사각형 66">
              <a:extLst>
                <a:ext uri="{FF2B5EF4-FFF2-40B4-BE49-F238E27FC236}">
                  <a16:creationId xmlns:a16="http://schemas.microsoft.com/office/drawing/2014/main" id="{F95095CE-F2A6-02B3-CCD7-44AA447A6199}"/>
                </a:ext>
              </a:extLst>
            </p:cNvPr>
            <p:cNvSpPr/>
            <p:nvPr/>
          </p:nvSpPr>
          <p:spPr>
            <a:xfrm>
              <a:off x="275061" y="4991100"/>
              <a:ext cx="8851233" cy="2456448"/>
            </a:xfrm>
            <a:prstGeom prst="rect">
              <a:avLst/>
            </a:prstGeom>
            <a:noFill/>
            <a:ln w="31750">
              <a:solidFill>
                <a:srgbClr val="FF0000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/>
            </a:p>
          </p:txBody>
        </p:sp>
        <p:sp>
          <p:nvSpPr>
            <p:cNvPr id="69" name="TextBox 68">
              <a:extLst>
                <a:ext uri="{FF2B5EF4-FFF2-40B4-BE49-F238E27FC236}">
                  <a16:creationId xmlns:a16="http://schemas.microsoft.com/office/drawing/2014/main" id="{A454CB64-88E4-7993-C45D-3B4D4CC76E9C}"/>
                </a:ext>
              </a:extLst>
            </p:cNvPr>
            <p:cNvSpPr txBox="1"/>
            <p:nvPr/>
          </p:nvSpPr>
          <p:spPr>
            <a:xfrm>
              <a:off x="311986" y="5033962"/>
              <a:ext cx="2459966" cy="307777"/>
            </a:xfrm>
            <a:prstGeom prst="rect">
              <a:avLst/>
            </a:prstGeom>
            <a:solidFill>
              <a:srgbClr val="181B1F"/>
            </a:solidFill>
          </p:spPr>
          <p:txBody>
            <a:bodyPr wrap="square" rtlCol="0">
              <a:spAutoFit/>
            </a:bodyPr>
            <a:lstStyle/>
            <a:p>
              <a:r>
                <a:rPr lang="ko-KR" altLang="en-US" sz="1400" dirty="0">
                  <a:solidFill>
                    <a:schemeClr val="bg1"/>
                  </a:solidFill>
                  <a:latin typeface="+mn-ea"/>
                </a:rPr>
                <a:t>도메인 관련 알림 타임라인</a:t>
              </a:r>
            </a:p>
          </p:txBody>
        </p:sp>
        <p:sp>
          <p:nvSpPr>
            <p:cNvPr id="70" name="TextBox 69">
              <a:extLst>
                <a:ext uri="{FF2B5EF4-FFF2-40B4-BE49-F238E27FC236}">
                  <a16:creationId xmlns:a16="http://schemas.microsoft.com/office/drawing/2014/main" id="{5A2FCDB1-61F4-A91F-79D4-47A4562773EF}"/>
                </a:ext>
              </a:extLst>
            </p:cNvPr>
            <p:cNvSpPr txBox="1"/>
            <p:nvPr/>
          </p:nvSpPr>
          <p:spPr>
            <a:xfrm>
              <a:off x="2514600" y="5341739"/>
              <a:ext cx="5254380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ko-KR" altLang="en-US" sz="2400" dirty="0">
                  <a:solidFill>
                    <a:schemeClr val="bg1"/>
                  </a:solidFill>
                </a:rPr>
                <a:t>도메인 기반 경보만 시간대별로 확인</a:t>
              </a:r>
            </a:p>
          </p:txBody>
        </p:sp>
      </p:grpSp>
      <p:grpSp>
        <p:nvGrpSpPr>
          <p:cNvPr id="76" name="상위연결">
            <a:extLst>
              <a:ext uri="{FF2B5EF4-FFF2-40B4-BE49-F238E27FC236}">
                <a16:creationId xmlns:a16="http://schemas.microsoft.com/office/drawing/2014/main" id="{CEBC8F7B-53EA-9683-8965-75058F241932}"/>
              </a:ext>
            </a:extLst>
          </p:cNvPr>
          <p:cNvGrpSpPr/>
          <p:nvPr/>
        </p:nvGrpSpPr>
        <p:grpSpPr>
          <a:xfrm>
            <a:off x="307224" y="1635876"/>
            <a:ext cx="17833403" cy="8189660"/>
            <a:chOff x="291142" y="1645486"/>
            <a:chExt cx="17833403" cy="8189660"/>
          </a:xfrm>
        </p:grpSpPr>
        <p:sp>
          <p:nvSpPr>
            <p:cNvPr id="72" name="직사각형 71">
              <a:extLst>
                <a:ext uri="{FF2B5EF4-FFF2-40B4-BE49-F238E27FC236}">
                  <a16:creationId xmlns:a16="http://schemas.microsoft.com/office/drawing/2014/main" id="{E9241066-BA82-0133-ABC4-50BA014C71FE}"/>
                </a:ext>
              </a:extLst>
            </p:cNvPr>
            <p:cNvSpPr/>
            <p:nvPr/>
          </p:nvSpPr>
          <p:spPr>
            <a:xfrm>
              <a:off x="307224" y="1645486"/>
              <a:ext cx="17781914" cy="3350376"/>
            </a:xfrm>
            <a:prstGeom prst="rect">
              <a:avLst/>
            </a:prstGeom>
            <a:solidFill>
              <a:schemeClr val="tx1">
                <a:alpha val="8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dirty="0"/>
            </a:p>
          </p:txBody>
        </p:sp>
        <p:sp>
          <p:nvSpPr>
            <p:cNvPr id="73" name="직사각형 72">
              <a:extLst>
                <a:ext uri="{FF2B5EF4-FFF2-40B4-BE49-F238E27FC236}">
                  <a16:creationId xmlns:a16="http://schemas.microsoft.com/office/drawing/2014/main" id="{4E61433F-DB16-C0B8-DA58-0743B66B768F}"/>
                </a:ext>
              </a:extLst>
            </p:cNvPr>
            <p:cNvSpPr/>
            <p:nvPr/>
          </p:nvSpPr>
          <p:spPr>
            <a:xfrm>
              <a:off x="291142" y="7432716"/>
              <a:ext cx="17833403" cy="2402430"/>
            </a:xfrm>
            <a:prstGeom prst="rect">
              <a:avLst/>
            </a:prstGeom>
            <a:solidFill>
              <a:schemeClr val="tx1">
                <a:alpha val="8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/>
            </a:p>
          </p:txBody>
        </p:sp>
        <p:sp>
          <p:nvSpPr>
            <p:cNvPr id="74" name="직사각형 73">
              <a:extLst>
                <a:ext uri="{FF2B5EF4-FFF2-40B4-BE49-F238E27FC236}">
                  <a16:creationId xmlns:a16="http://schemas.microsoft.com/office/drawing/2014/main" id="{2A040374-1D94-315E-7A64-7D4C8F91049B}"/>
                </a:ext>
              </a:extLst>
            </p:cNvPr>
            <p:cNvSpPr/>
            <p:nvPr/>
          </p:nvSpPr>
          <p:spPr>
            <a:xfrm>
              <a:off x="293523" y="4978692"/>
              <a:ext cx="8850475" cy="2459966"/>
            </a:xfrm>
            <a:prstGeom prst="rect">
              <a:avLst/>
            </a:prstGeom>
            <a:solidFill>
              <a:schemeClr val="tx1">
                <a:alpha val="8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/>
            </a:p>
          </p:txBody>
        </p:sp>
      </p:grpSp>
      <p:grpSp>
        <p:nvGrpSpPr>
          <p:cNvPr id="80" name="상위연결 txt">
            <a:extLst>
              <a:ext uri="{FF2B5EF4-FFF2-40B4-BE49-F238E27FC236}">
                <a16:creationId xmlns:a16="http://schemas.microsoft.com/office/drawing/2014/main" id="{65BC6165-6429-274E-52CA-46B701B56F43}"/>
              </a:ext>
            </a:extLst>
          </p:cNvPr>
          <p:cNvGrpSpPr/>
          <p:nvPr/>
        </p:nvGrpSpPr>
        <p:grpSpPr>
          <a:xfrm>
            <a:off x="9174991" y="4529435"/>
            <a:ext cx="9113009" cy="2863715"/>
            <a:chOff x="9174991" y="4529435"/>
            <a:chExt cx="9113009" cy="2863715"/>
          </a:xfrm>
        </p:grpSpPr>
        <p:sp>
          <p:nvSpPr>
            <p:cNvPr id="77" name="직사각형 76">
              <a:extLst>
                <a:ext uri="{FF2B5EF4-FFF2-40B4-BE49-F238E27FC236}">
                  <a16:creationId xmlns:a16="http://schemas.microsoft.com/office/drawing/2014/main" id="{58A1F4EC-F171-2DF6-485C-633DE14DB5A8}"/>
                </a:ext>
              </a:extLst>
            </p:cNvPr>
            <p:cNvSpPr/>
            <p:nvPr/>
          </p:nvSpPr>
          <p:spPr>
            <a:xfrm>
              <a:off x="9174991" y="4993524"/>
              <a:ext cx="8914147" cy="2399626"/>
            </a:xfrm>
            <a:prstGeom prst="rect">
              <a:avLst/>
            </a:prstGeom>
            <a:noFill/>
            <a:ln w="31750">
              <a:solidFill>
                <a:srgbClr val="FF0000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/>
            </a:p>
          </p:txBody>
        </p:sp>
        <p:sp>
          <p:nvSpPr>
            <p:cNvPr id="78" name="TextBox 77">
              <a:extLst>
                <a:ext uri="{FF2B5EF4-FFF2-40B4-BE49-F238E27FC236}">
                  <a16:creationId xmlns:a16="http://schemas.microsoft.com/office/drawing/2014/main" id="{A204EC98-A2AB-2211-9DD9-F5F129A9BE54}"/>
                </a:ext>
              </a:extLst>
            </p:cNvPr>
            <p:cNvSpPr txBox="1"/>
            <p:nvPr/>
          </p:nvSpPr>
          <p:spPr>
            <a:xfrm>
              <a:off x="9202494" y="5014912"/>
              <a:ext cx="2132843" cy="307777"/>
            </a:xfrm>
            <a:prstGeom prst="rect">
              <a:avLst/>
            </a:prstGeom>
            <a:solidFill>
              <a:srgbClr val="181B1F"/>
            </a:solidFill>
          </p:spPr>
          <p:txBody>
            <a:bodyPr wrap="square" rtlCol="0">
              <a:spAutoFit/>
            </a:bodyPr>
            <a:lstStyle/>
            <a:p>
              <a:r>
                <a:rPr lang="ko-KR" altLang="en-US" sz="1400" dirty="0">
                  <a:solidFill>
                    <a:schemeClr val="bg1"/>
                  </a:solidFill>
                  <a:latin typeface="+mn-ea"/>
                </a:rPr>
                <a:t>상위 연결</a:t>
              </a:r>
              <a:r>
                <a:rPr lang="en-US" altLang="ko-KR" sz="1400" dirty="0">
                  <a:solidFill>
                    <a:schemeClr val="bg1"/>
                  </a:solidFill>
                  <a:latin typeface="+mn-ea"/>
                </a:rPr>
                <a:t>(</a:t>
              </a:r>
              <a:r>
                <a:rPr lang="ko-KR" altLang="en-US" sz="1400" dirty="0" err="1">
                  <a:solidFill>
                    <a:schemeClr val="bg1"/>
                  </a:solidFill>
                  <a:latin typeface="+mn-ea"/>
                </a:rPr>
                <a:t>원본↔목적지</a:t>
              </a:r>
              <a:r>
                <a:rPr lang="en-US" altLang="ko-KR" sz="1400" dirty="0">
                  <a:solidFill>
                    <a:schemeClr val="bg1"/>
                  </a:solidFill>
                  <a:latin typeface="+mn-ea"/>
                </a:rPr>
                <a:t>)</a:t>
              </a:r>
              <a:endParaRPr lang="ko-KR" altLang="en-US" sz="1400" dirty="0">
                <a:solidFill>
                  <a:schemeClr val="bg1"/>
                </a:solidFill>
                <a:latin typeface="+mn-ea"/>
              </a:endParaRPr>
            </a:p>
          </p:txBody>
        </p:sp>
        <p:sp>
          <p:nvSpPr>
            <p:cNvPr id="79" name="TextBox 78">
              <a:extLst>
                <a:ext uri="{FF2B5EF4-FFF2-40B4-BE49-F238E27FC236}">
                  <a16:creationId xmlns:a16="http://schemas.microsoft.com/office/drawing/2014/main" id="{62F7EFE2-EE81-E439-C3C2-42A00B6C96B3}"/>
                </a:ext>
              </a:extLst>
            </p:cNvPr>
            <p:cNvSpPr txBox="1"/>
            <p:nvPr/>
          </p:nvSpPr>
          <p:spPr>
            <a:xfrm>
              <a:off x="10287000" y="4529435"/>
              <a:ext cx="8001000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ko-KR" altLang="en-US" sz="2400" dirty="0">
                  <a:solidFill>
                    <a:schemeClr val="bg1"/>
                  </a:solidFill>
                </a:rPr>
                <a:t>시간</a:t>
              </a:r>
              <a:r>
                <a:rPr lang="en-US" altLang="ko-KR" sz="2400" dirty="0">
                  <a:solidFill>
                    <a:schemeClr val="bg1"/>
                  </a:solidFill>
                </a:rPr>
                <a:t>, </a:t>
              </a:r>
              <a:r>
                <a:rPr lang="ko-KR" altLang="en-US" sz="2400" dirty="0">
                  <a:solidFill>
                    <a:schemeClr val="bg1"/>
                  </a:solidFill>
                </a:rPr>
                <a:t>이벤트</a:t>
              </a:r>
              <a:r>
                <a:rPr lang="en-US" altLang="ko-KR" sz="2400" dirty="0">
                  <a:solidFill>
                    <a:schemeClr val="bg1"/>
                  </a:solidFill>
                </a:rPr>
                <a:t>, </a:t>
              </a:r>
              <a:r>
                <a:rPr lang="ko-KR" altLang="en-US" sz="2400" dirty="0">
                  <a:solidFill>
                    <a:schemeClr val="bg1"/>
                  </a:solidFill>
                </a:rPr>
                <a:t>출발지</a:t>
              </a:r>
              <a:r>
                <a:rPr lang="en-US" altLang="ko-KR" sz="2400" dirty="0">
                  <a:solidFill>
                    <a:schemeClr val="bg1"/>
                  </a:solidFill>
                </a:rPr>
                <a:t>IP, </a:t>
              </a:r>
              <a:r>
                <a:rPr lang="ko-KR" altLang="en-US" sz="2400" dirty="0">
                  <a:solidFill>
                    <a:schemeClr val="bg1"/>
                  </a:solidFill>
                </a:rPr>
                <a:t>목적지</a:t>
              </a:r>
              <a:r>
                <a:rPr lang="en-US" altLang="ko-KR" sz="2400" dirty="0">
                  <a:solidFill>
                    <a:schemeClr val="bg1"/>
                  </a:solidFill>
                </a:rPr>
                <a:t>IP, </a:t>
              </a:r>
              <a:r>
                <a:rPr lang="ko-KR" altLang="en-US" sz="2400" dirty="0" err="1">
                  <a:solidFill>
                    <a:schemeClr val="bg1"/>
                  </a:solidFill>
                </a:rPr>
                <a:t>연결수</a:t>
              </a:r>
              <a:r>
                <a:rPr lang="en-US" altLang="ko-KR" sz="2400" dirty="0">
                  <a:solidFill>
                    <a:schemeClr val="bg1"/>
                  </a:solidFill>
                </a:rPr>
                <a:t>, </a:t>
              </a:r>
              <a:r>
                <a:rPr lang="ko-KR" altLang="en-US" sz="2400" dirty="0">
                  <a:solidFill>
                    <a:schemeClr val="bg1"/>
                  </a:solidFill>
                </a:rPr>
                <a:t>총 </a:t>
              </a:r>
              <a:r>
                <a:rPr lang="ko-KR" altLang="en-US" sz="2400" dirty="0" err="1">
                  <a:solidFill>
                    <a:schemeClr val="bg1"/>
                  </a:solidFill>
                </a:rPr>
                <a:t>전송량</a:t>
              </a:r>
              <a:r>
                <a:rPr lang="ko-KR" altLang="en-US" sz="2400" dirty="0">
                  <a:solidFill>
                    <a:schemeClr val="bg1"/>
                  </a:solidFill>
                </a:rPr>
                <a:t> 목록</a:t>
              </a:r>
            </a:p>
          </p:txBody>
        </p:sp>
      </p:grpSp>
      <p:grpSp>
        <p:nvGrpSpPr>
          <p:cNvPr id="86" name="IP 점유율">
            <a:extLst>
              <a:ext uri="{FF2B5EF4-FFF2-40B4-BE49-F238E27FC236}">
                <a16:creationId xmlns:a16="http://schemas.microsoft.com/office/drawing/2014/main" id="{E8A2B228-68A7-F92C-FC55-61A2A8D815A2}"/>
              </a:ext>
            </a:extLst>
          </p:cNvPr>
          <p:cNvGrpSpPr/>
          <p:nvPr/>
        </p:nvGrpSpPr>
        <p:grpSpPr>
          <a:xfrm>
            <a:off x="307224" y="1635552"/>
            <a:ext cx="17781914" cy="8189984"/>
            <a:chOff x="307224" y="1635552"/>
            <a:chExt cx="17781914" cy="8189984"/>
          </a:xfrm>
        </p:grpSpPr>
        <p:sp>
          <p:nvSpPr>
            <p:cNvPr id="83" name="직사각형 82">
              <a:extLst>
                <a:ext uri="{FF2B5EF4-FFF2-40B4-BE49-F238E27FC236}">
                  <a16:creationId xmlns:a16="http://schemas.microsoft.com/office/drawing/2014/main" id="{403342E3-1B9F-76CF-1245-DD15B33D81D9}"/>
                </a:ext>
              </a:extLst>
            </p:cNvPr>
            <p:cNvSpPr/>
            <p:nvPr/>
          </p:nvSpPr>
          <p:spPr>
            <a:xfrm>
              <a:off x="307224" y="1635552"/>
              <a:ext cx="17781914" cy="5775145"/>
            </a:xfrm>
            <a:prstGeom prst="rect">
              <a:avLst/>
            </a:prstGeom>
            <a:solidFill>
              <a:schemeClr val="tx1">
                <a:alpha val="8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dirty="0"/>
            </a:p>
          </p:txBody>
        </p:sp>
        <p:sp>
          <p:nvSpPr>
            <p:cNvPr id="85" name="직사각형 84">
              <a:extLst>
                <a:ext uri="{FF2B5EF4-FFF2-40B4-BE49-F238E27FC236}">
                  <a16:creationId xmlns:a16="http://schemas.microsoft.com/office/drawing/2014/main" id="{04295667-A244-486D-B7C3-690C67ED3AE3}"/>
                </a:ext>
              </a:extLst>
            </p:cNvPr>
            <p:cNvSpPr/>
            <p:nvPr/>
          </p:nvSpPr>
          <p:spPr>
            <a:xfrm>
              <a:off x="9140029" y="7423106"/>
              <a:ext cx="8933027" cy="2402430"/>
            </a:xfrm>
            <a:prstGeom prst="rect">
              <a:avLst/>
            </a:prstGeom>
            <a:solidFill>
              <a:schemeClr val="tx1">
                <a:alpha val="8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/>
            </a:p>
          </p:txBody>
        </p:sp>
      </p:grpSp>
      <p:grpSp>
        <p:nvGrpSpPr>
          <p:cNvPr id="90" name="IP 점유율 txt">
            <a:extLst>
              <a:ext uri="{FF2B5EF4-FFF2-40B4-BE49-F238E27FC236}">
                <a16:creationId xmlns:a16="http://schemas.microsoft.com/office/drawing/2014/main" id="{76EC170E-78E9-1DA3-F9BB-0C74FFE2751D}"/>
              </a:ext>
            </a:extLst>
          </p:cNvPr>
          <p:cNvGrpSpPr/>
          <p:nvPr/>
        </p:nvGrpSpPr>
        <p:grpSpPr>
          <a:xfrm>
            <a:off x="307224" y="6981035"/>
            <a:ext cx="8791567" cy="2844501"/>
            <a:chOff x="307224" y="6981035"/>
            <a:chExt cx="8791567" cy="2844501"/>
          </a:xfrm>
        </p:grpSpPr>
        <p:sp>
          <p:nvSpPr>
            <p:cNvPr id="87" name="직사각형 86">
              <a:extLst>
                <a:ext uri="{FF2B5EF4-FFF2-40B4-BE49-F238E27FC236}">
                  <a16:creationId xmlns:a16="http://schemas.microsoft.com/office/drawing/2014/main" id="{8BC56BA3-B9A5-61A8-7D29-EA0DCEDC2B05}"/>
                </a:ext>
              </a:extLst>
            </p:cNvPr>
            <p:cNvSpPr/>
            <p:nvPr/>
          </p:nvSpPr>
          <p:spPr>
            <a:xfrm>
              <a:off x="307224" y="7447548"/>
              <a:ext cx="8791567" cy="2377988"/>
            </a:xfrm>
            <a:prstGeom prst="rect">
              <a:avLst/>
            </a:prstGeom>
            <a:noFill/>
            <a:ln w="31750">
              <a:solidFill>
                <a:srgbClr val="FF0000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/>
            </a:p>
          </p:txBody>
        </p:sp>
        <p:sp>
          <p:nvSpPr>
            <p:cNvPr id="88" name="TextBox 87">
              <a:extLst>
                <a:ext uri="{FF2B5EF4-FFF2-40B4-BE49-F238E27FC236}">
                  <a16:creationId xmlns:a16="http://schemas.microsoft.com/office/drawing/2014/main" id="{A0ECF5B8-BF98-1CCD-6BF2-F89920E91EFF}"/>
                </a:ext>
              </a:extLst>
            </p:cNvPr>
            <p:cNvSpPr txBox="1"/>
            <p:nvPr/>
          </p:nvSpPr>
          <p:spPr>
            <a:xfrm>
              <a:off x="323306" y="7473216"/>
              <a:ext cx="972094" cy="307777"/>
            </a:xfrm>
            <a:prstGeom prst="rect">
              <a:avLst/>
            </a:prstGeom>
            <a:solidFill>
              <a:srgbClr val="181B1F"/>
            </a:solidFill>
          </p:spPr>
          <p:txBody>
            <a:bodyPr wrap="square" rtlCol="0">
              <a:spAutoFit/>
            </a:bodyPr>
            <a:lstStyle/>
            <a:p>
              <a:r>
                <a:rPr lang="en-US" altLang="ko-KR" sz="1400" dirty="0">
                  <a:solidFill>
                    <a:schemeClr val="bg1"/>
                  </a:solidFill>
                  <a:latin typeface="+mn-ea"/>
                </a:rPr>
                <a:t>IP </a:t>
              </a:r>
              <a:r>
                <a:rPr lang="ko-KR" altLang="en-US" sz="1400" dirty="0">
                  <a:solidFill>
                    <a:schemeClr val="bg1"/>
                  </a:solidFill>
                  <a:latin typeface="+mn-ea"/>
                </a:rPr>
                <a:t>점유율</a:t>
              </a:r>
            </a:p>
          </p:txBody>
        </p:sp>
        <p:sp>
          <p:nvSpPr>
            <p:cNvPr id="89" name="TextBox 88">
              <a:extLst>
                <a:ext uri="{FF2B5EF4-FFF2-40B4-BE49-F238E27FC236}">
                  <a16:creationId xmlns:a16="http://schemas.microsoft.com/office/drawing/2014/main" id="{34583916-F199-BC4A-7F5E-9130A693F963}"/>
                </a:ext>
              </a:extLst>
            </p:cNvPr>
            <p:cNvSpPr txBox="1"/>
            <p:nvPr/>
          </p:nvSpPr>
          <p:spPr>
            <a:xfrm>
              <a:off x="1518255" y="6981035"/>
              <a:ext cx="441269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ko-KR" altLang="en-US" sz="2400" dirty="0">
                  <a:solidFill>
                    <a:schemeClr val="bg1"/>
                  </a:solidFill>
                </a:rPr>
                <a:t>트래픽을 발생시키는 </a:t>
              </a:r>
              <a:r>
                <a:rPr lang="en-US" altLang="ko-KR" sz="2400" dirty="0">
                  <a:solidFill>
                    <a:schemeClr val="bg1"/>
                  </a:solidFill>
                </a:rPr>
                <a:t>IP</a:t>
              </a:r>
              <a:r>
                <a:rPr lang="ko-KR" altLang="en-US" sz="2400" dirty="0">
                  <a:solidFill>
                    <a:schemeClr val="bg1"/>
                  </a:solidFill>
                </a:rPr>
                <a:t>의 비중</a:t>
              </a:r>
            </a:p>
          </p:txBody>
        </p:sp>
      </p:grpSp>
      <p:grpSp>
        <p:nvGrpSpPr>
          <p:cNvPr id="94" name="DNS">
            <a:extLst>
              <a:ext uri="{FF2B5EF4-FFF2-40B4-BE49-F238E27FC236}">
                <a16:creationId xmlns:a16="http://schemas.microsoft.com/office/drawing/2014/main" id="{9EABF19C-6BDD-5C5A-EE1C-BFEB3F3322CB}"/>
              </a:ext>
            </a:extLst>
          </p:cNvPr>
          <p:cNvGrpSpPr/>
          <p:nvPr/>
        </p:nvGrpSpPr>
        <p:grpSpPr>
          <a:xfrm>
            <a:off x="306568" y="1635876"/>
            <a:ext cx="17782569" cy="8189660"/>
            <a:chOff x="306568" y="1635876"/>
            <a:chExt cx="17782569" cy="8189660"/>
          </a:xfrm>
        </p:grpSpPr>
        <p:sp>
          <p:nvSpPr>
            <p:cNvPr id="91" name="직사각형 90">
              <a:extLst>
                <a:ext uri="{FF2B5EF4-FFF2-40B4-BE49-F238E27FC236}">
                  <a16:creationId xmlns:a16="http://schemas.microsoft.com/office/drawing/2014/main" id="{851DB374-D2AF-28A9-15EF-58E4124B2619}"/>
                </a:ext>
              </a:extLst>
            </p:cNvPr>
            <p:cNvSpPr/>
            <p:nvPr/>
          </p:nvSpPr>
          <p:spPr>
            <a:xfrm>
              <a:off x="307223" y="1635876"/>
              <a:ext cx="17781914" cy="5757274"/>
            </a:xfrm>
            <a:prstGeom prst="rect">
              <a:avLst/>
            </a:prstGeom>
            <a:solidFill>
              <a:schemeClr val="tx1">
                <a:alpha val="8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dirty="0"/>
            </a:p>
          </p:txBody>
        </p:sp>
        <p:sp>
          <p:nvSpPr>
            <p:cNvPr id="92" name="직사각형 91">
              <a:extLst>
                <a:ext uri="{FF2B5EF4-FFF2-40B4-BE49-F238E27FC236}">
                  <a16:creationId xmlns:a16="http://schemas.microsoft.com/office/drawing/2014/main" id="{B4D417EF-A9C8-2543-0B5A-DF40F1C330CD}"/>
                </a:ext>
              </a:extLst>
            </p:cNvPr>
            <p:cNvSpPr/>
            <p:nvPr/>
          </p:nvSpPr>
          <p:spPr>
            <a:xfrm>
              <a:off x="306568" y="7423106"/>
              <a:ext cx="8895925" cy="2402430"/>
            </a:xfrm>
            <a:prstGeom prst="rect">
              <a:avLst/>
            </a:prstGeom>
            <a:solidFill>
              <a:schemeClr val="tx1">
                <a:alpha val="8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/>
            </a:p>
          </p:txBody>
        </p:sp>
      </p:grpSp>
      <p:grpSp>
        <p:nvGrpSpPr>
          <p:cNvPr id="98" name="DNS txt">
            <a:extLst>
              <a:ext uri="{FF2B5EF4-FFF2-40B4-BE49-F238E27FC236}">
                <a16:creationId xmlns:a16="http://schemas.microsoft.com/office/drawing/2014/main" id="{FA33BF1B-A463-BE7A-5745-F7AA34BA8360}"/>
              </a:ext>
            </a:extLst>
          </p:cNvPr>
          <p:cNvGrpSpPr/>
          <p:nvPr/>
        </p:nvGrpSpPr>
        <p:grpSpPr>
          <a:xfrm>
            <a:off x="9189033" y="6561788"/>
            <a:ext cx="8905697" cy="3263747"/>
            <a:chOff x="9189033" y="6561788"/>
            <a:chExt cx="8905697" cy="3263747"/>
          </a:xfrm>
        </p:grpSpPr>
        <p:sp>
          <p:nvSpPr>
            <p:cNvPr id="95" name="직사각형 94">
              <a:extLst>
                <a:ext uri="{FF2B5EF4-FFF2-40B4-BE49-F238E27FC236}">
                  <a16:creationId xmlns:a16="http://schemas.microsoft.com/office/drawing/2014/main" id="{9B280F83-14A7-A64A-84B1-4817D513F418}"/>
                </a:ext>
              </a:extLst>
            </p:cNvPr>
            <p:cNvSpPr/>
            <p:nvPr/>
          </p:nvSpPr>
          <p:spPr>
            <a:xfrm>
              <a:off x="9202493" y="7465094"/>
              <a:ext cx="8892237" cy="2360441"/>
            </a:xfrm>
            <a:prstGeom prst="rect">
              <a:avLst/>
            </a:prstGeom>
            <a:noFill/>
            <a:ln w="31750">
              <a:solidFill>
                <a:srgbClr val="FF0000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/>
            </a:p>
          </p:txBody>
        </p:sp>
        <p:sp>
          <p:nvSpPr>
            <p:cNvPr id="96" name="TextBox 95">
              <a:extLst>
                <a:ext uri="{FF2B5EF4-FFF2-40B4-BE49-F238E27FC236}">
                  <a16:creationId xmlns:a16="http://schemas.microsoft.com/office/drawing/2014/main" id="{932DEA15-1DFD-0893-9BE4-9003EBB818E5}"/>
                </a:ext>
              </a:extLst>
            </p:cNvPr>
            <p:cNvSpPr txBox="1"/>
            <p:nvPr/>
          </p:nvSpPr>
          <p:spPr>
            <a:xfrm>
              <a:off x="9223925" y="7502723"/>
              <a:ext cx="1539325" cy="307777"/>
            </a:xfrm>
            <a:prstGeom prst="rect">
              <a:avLst/>
            </a:prstGeom>
            <a:solidFill>
              <a:srgbClr val="181B1F"/>
            </a:solidFill>
          </p:spPr>
          <p:txBody>
            <a:bodyPr wrap="square" rtlCol="0">
              <a:spAutoFit/>
            </a:bodyPr>
            <a:lstStyle/>
            <a:p>
              <a:r>
                <a:rPr lang="en-US" altLang="ko-KR" sz="1400" dirty="0">
                  <a:solidFill>
                    <a:schemeClr val="bg1"/>
                  </a:solidFill>
                  <a:latin typeface="+mn-ea"/>
                </a:rPr>
                <a:t>DNS </a:t>
              </a:r>
              <a:r>
                <a:rPr lang="ko-KR" altLang="en-US" sz="1400" dirty="0">
                  <a:solidFill>
                    <a:schemeClr val="bg1"/>
                  </a:solidFill>
                  <a:latin typeface="+mn-ea"/>
                </a:rPr>
                <a:t>질의 유형</a:t>
              </a:r>
            </a:p>
          </p:txBody>
        </p:sp>
        <p:sp>
          <p:nvSpPr>
            <p:cNvPr id="97" name="TextBox 96">
              <a:extLst>
                <a:ext uri="{FF2B5EF4-FFF2-40B4-BE49-F238E27FC236}">
                  <a16:creationId xmlns:a16="http://schemas.microsoft.com/office/drawing/2014/main" id="{BF646D15-B6AB-58FD-C48A-2D5F42ACBFCD}"/>
                </a:ext>
              </a:extLst>
            </p:cNvPr>
            <p:cNvSpPr txBox="1"/>
            <p:nvPr/>
          </p:nvSpPr>
          <p:spPr>
            <a:xfrm>
              <a:off x="9189033" y="6561788"/>
              <a:ext cx="4621218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ko-KR" altLang="en-US" sz="2400" dirty="0">
                  <a:solidFill>
                    <a:schemeClr val="bg1"/>
                  </a:solidFill>
                </a:rPr>
                <a:t>가장 많이 발생하는 </a:t>
              </a:r>
              <a:r>
                <a:rPr lang="en-US" altLang="ko-KR" sz="2400" dirty="0">
                  <a:solidFill>
                    <a:schemeClr val="bg1"/>
                  </a:solidFill>
                </a:rPr>
                <a:t>DNS Query Type(A/AAAA/TXT </a:t>
              </a:r>
              <a:r>
                <a:rPr lang="ko-KR" altLang="en-US" sz="2400" dirty="0">
                  <a:solidFill>
                    <a:schemeClr val="bg1"/>
                  </a:solidFill>
                </a:rPr>
                <a:t>등</a:t>
              </a:r>
              <a:r>
                <a:rPr lang="en-US" altLang="ko-KR" sz="2400" dirty="0">
                  <a:solidFill>
                    <a:schemeClr val="bg1"/>
                  </a:solidFill>
                </a:rPr>
                <a:t>)</a:t>
              </a:r>
              <a:r>
                <a:rPr lang="ko-KR" altLang="en-US" sz="2400" dirty="0">
                  <a:solidFill>
                    <a:schemeClr val="bg1"/>
                  </a:solidFill>
                </a:rPr>
                <a:t>의 분포</a:t>
              </a:r>
              <a:r>
                <a:rPr lang="en-US" altLang="ko-KR" sz="2400" dirty="0">
                  <a:solidFill>
                    <a:schemeClr val="bg1"/>
                  </a:solidFill>
                </a:rPr>
                <a:t>·</a:t>
              </a:r>
              <a:r>
                <a:rPr lang="ko-KR" altLang="en-US" sz="2400" dirty="0">
                  <a:solidFill>
                    <a:schemeClr val="bg1"/>
                  </a:solidFill>
                </a:rPr>
                <a:t>건수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850200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3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DEDEE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F248888-1E91-E894-3773-E58E9EA671C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4562 - Clipchamp로 제작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D3E74A18-A5CC-9A58-2DC2-9717B9870556}"/>
              </a:ext>
            </a:extLst>
          </p:cNvPr>
          <p:cNvSpPr txBox="1"/>
          <p:nvPr/>
        </p:nvSpPr>
        <p:spPr>
          <a:xfrm>
            <a:off x="6172200" y="4523138"/>
            <a:ext cx="5410200" cy="124072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8499"/>
              </a:lnSpc>
            </a:pPr>
            <a:r>
              <a:rPr lang="ko-KR" altLang="en-US" sz="11000" spc="-254" dirty="0">
                <a:solidFill>
                  <a:srgbClr val="4F46E5"/>
                </a:solidFill>
                <a:latin typeface="210 콤퓨타세탁 L" panose="02020603020101020101" pitchFamily="18" charset="-127"/>
                <a:ea typeface="210 콤퓨타세탁 L" panose="02020603020101020101" pitchFamily="18" charset="-127"/>
                <a:cs typeface="210 콤퓨타세탁"/>
                <a:sym typeface="210 콤퓨타세탁"/>
              </a:rPr>
              <a:t>시연 영상</a:t>
            </a:r>
            <a:endParaRPr lang="en-US" sz="11000" spc="-254" dirty="0">
              <a:solidFill>
                <a:srgbClr val="4F46E5"/>
              </a:solidFill>
              <a:latin typeface="210 콤퓨타세탁 L" panose="02020603020101020101" pitchFamily="18" charset="-127"/>
              <a:ea typeface="210 콤퓨타세탁 L" panose="02020603020101020101" pitchFamily="18" charset="-127"/>
              <a:cs typeface="210 콤퓨타세탁"/>
              <a:sym typeface="210 콤퓨타세탁"/>
            </a:endParaRPr>
          </a:p>
        </p:txBody>
      </p:sp>
    </p:spTree>
    <p:extLst>
      <p:ext uri="{BB962C8B-B14F-4D97-AF65-F5344CB8AC3E}">
        <p14:creationId xmlns:p14="http://schemas.microsoft.com/office/powerpoint/2010/main" val="97799055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med" p14:dur="700">
        <p159:morph option="byObject"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123505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0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5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DEDEE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5E04CA2-2DC2-AF71-8B28-42E681F3474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EB0F6C56-5F3E-C2AB-EF8F-DAB47B2347B5}"/>
              </a:ext>
            </a:extLst>
          </p:cNvPr>
          <p:cNvSpPr txBox="1"/>
          <p:nvPr/>
        </p:nvSpPr>
        <p:spPr>
          <a:xfrm>
            <a:off x="5029200" y="4523138"/>
            <a:ext cx="10339462" cy="124072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8499"/>
              </a:lnSpc>
            </a:pPr>
            <a:r>
              <a:rPr lang="ko-KR" altLang="en-US" sz="11000" spc="-254" dirty="0">
                <a:solidFill>
                  <a:srgbClr val="4F46E5"/>
                </a:solidFill>
                <a:latin typeface="210 콤퓨타세탁 L" panose="02020603020101020101" pitchFamily="18" charset="-127"/>
                <a:ea typeface="210 콤퓨타세탁 L" panose="02020603020101020101" pitchFamily="18" charset="-127"/>
                <a:cs typeface="210 콤퓨타세탁"/>
                <a:sym typeface="210 콤퓨타세탁"/>
              </a:rPr>
              <a:t>소회 및 출처</a:t>
            </a:r>
            <a:endParaRPr lang="en-US" sz="11000" spc="-254" dirty="0">
              <a:solidFill>
                <a:srgbClr val="4F46E5"/>
              </a:solidFill>
              <a:latin typeface="210 콤퓨타세탁 L" panose="02020603020101020101" pitchFamily="18" charset="-127"/>
              <a:ea typeface="210 콤퓨타세탁 L" panose="02020603020101020101" pitchFamily="18" charset="-127"/>
              <a:cs typeface="210 콤퓨타세탁"/>
              <a:sym typeface="210 콤퓨타세탁"/>
            </a:endParaRPr>
          </a:p>
        </p:txBody>
      </p:sp>
    </p:spTree>
    <p:extLst>
      <p:ext uri="{BB962C8B-B14F-4D97-AF65-F5344CB8AC3E}">
        <p14:creationId xmlns:p14="http://schemas.microsoft.com/office/powerpoint/2010/main" val="89762107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med" p14:dur="700">
        <p159:morph option="byObject"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DEDE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7"/>
          <p:cNvGrpSpPr/>
          <p:nvPr/>
        </p:nvGrpSpPr>
        <p:grpSpPr>
          <a:xfrm>
            <a:off x="1496918" y="2606407"/>
            <a:ext cx="4290406" cy="4290406"/>
            <a:chOff x="0" y="0"/>
            <a:chExt cx="812800" cy="812800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57150" cap="sq">
              <a:solidFill>
                <a:srgbClr val="4A60DD"/>
              </a:solidFill>
              <a:prstDash val="solid"/>
              <a:miter/>
            </a:ln>
          </p:spPr>
          <p:txBody>
            <a:bodyPr/>
            <a:lstStyle/>
            <a:p>
              <a:endParaRPr lang="ko-KR" altLang="en-US" dirty="0"/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76200" y="28575"/>
              <a:ext cx="660400" cy="7080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499"/>
                </a:lnSpc>
              </a:pPr>
              <a:endParaRPr/>
            </a:p>
          </p:txBody>
        </p:sp>
      </p:grpSp>
      <p:sp>
        <p:nvSpPr>
          <p:cNvPr id="17" name="TextBox 17"/>
          <p:cNvSpPr txBox="1"/>
          <p:nvPr/>
        </p:nvSpPr>
        <p:spPr>
          <a:xfrm>
            <a:off x="1452741" y="4274090"/>
            <a:ext cx="4378759" cy="9071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3640"/>
              </a:lnSpc>
            </a:pPr>
            <a:r>
              <a:rPr lang="ko-KR" altLang="en-US" sz="2800" b="1" spc="-28" dirty="0" err="1">
                <a:solidFill>
                  <a:srgbClr val="4A60DD"/>
                </a:solidFill>
                <a:latin typeface="Tlab 돋움 레귤러 Bold"/>
                <a:ea typeface="Tlab 돋움 레귤러 Bold"/>
                <a:cs typeface="Tlab 돋움 레귤러 Bold"/>
                <a:sym typeface="Tlab 돋움 레귤러 Bold"/>
              </a:rPr>
              <a:t>홈캠</a:t>
            </a:r>
            <a:r>
              <a:rPr lang="ko-KR" altLang="en-US" sz="2800" b="1" spc="-28" dirty="0">
                <a:solidFill>
                  <a:srgbClr val="4A60DD"/>
                </a:solidFill>
                <a:latin typeface="Tlab 돋움 레귤러 Bold"/>
                <a:ea typeface="Tlab 돋움 레귤러 Bold"/>
                <a:cs typeface="Tlab 돋움 레귤러 Bold"/>
                <a:sym typeface="Tlab 돋움 레귤러 Bold"/>
              </a:rPr>
              <a:t> 보안 취약점 분석의</a:t>
            </a:r>
            <a:endParaRPr lang="en-US" altLang="ko-KR" sz="2800" b="1" spc="-28" dirty="0">
              <a:solidFill>
                <a:srgbClr val="4A60DD"/>
              </a:solidFill>
              <a:latin typeface="Tlab 돋움 레귤러 Bold"/>
              <a:ea typeface="Tlab 돋움 레귤러 Bold"/>
              <a:cs typeface="Tlab 돋움 레귤러 Bold"/>
              <a:sym typeface="Tlab 돋움 레귤러 Bold"/>
            </a:endParaRPr>
          </a:p>
          <a:p>
            <a:pPr algn="ctr">
              <a:lnSpc>
                <a:spcPts val="3640"/>
              </a:lnSpc>
            </a:pPr>
            <a:r>
              <a:rPr lang="ko-KR" altLang="en-US" sz="2800" b="1" spc="-28" dirty="0">
                <a:solidFill>
                  <a:srgbClr val="4A60DD"/>
                </a:solidFill>
                <a:latin typeface="Tlab 돋움 레귤러 Bold"/>
                <a:ea typeface="Tlab 돋움 레귤러 Bold"/>
                <a:cs typeface="Tlab 돋움 레귤러 Bold"/>
                <a:sym typeface="Tlab 돋움 레귤러 Bold"/>
              </a:rPr>
              <a:t>어려움 및 데이터 확보 한계</a:t>
            </a:r>
            <a:endParaRPr lang="en-US" sz="2800" b="1" spc="-28" dirty="0">
              <a:solidFill>
                <a:srgbClr val="4A60DD"/>
              </a:solidFill>
              <a:latin typeface="Tlab 돋움 레귤러 Bold"/>
              <a:ea typeface="Tlab 돋움 레귤러 Bold"/>
              <a:cs typeface="Tlab 돋움 레귤러 Bold"/>
              <a:sym typeface="Tlab 돋움 레귤러 Bold"/>
            </a:endParaRPr>
          </a:p>
        </p:txBody>
      </p:sp>
      <p:grpSp>
        <p:nvGrpSpPr>
          <p:cNvPr id="45" name="그룹 44">
            <a:extLst>
              <a:ext uri="{FF2B5EF4-FFF2-40B4-BE49-F238E27FC236}">
                <a16:creationId xmlns:a16="http://schemas.microsoft.com/office/drawing/2014/main" id="{46FE3AE1-E5BF-5672-A38C-050CC8F220CC}"/>
              </a:ext>
            </a:extLst>
          </p:cNvPr>
          <p:cNvGrpSpPr/>
          <p:nvPr/>
        </p:nvGrpSpPr>
        <p:grpSpPr>
          <a:xfrm>
            <a:off x="6907604" y="2606406"/>
            <a:ext cx="4546942" cy="4290407"/>
            <a:chOff x="6771290" y="2606406"/>
            <a:chExt cx="4546942" cy="4290407"/>
          </a:xfrm>
        </p:grpSpPr>
        <p:grpSp>
          <p:nvGrpSpPr>
            <p:cNvPr id="10" name="Group 10"/>
            <p:cNvGrpSpPr/>
            <p:nvPr/>
          </p:nvGrpSpPr>
          <p:grpSpPr>
            <a:xfrm>
              <a:off x="6898228" y="2606406"/>
              <a:ext cx="4290407" cy="4290407"/>
              <a:chOff x="-134519" y="-134519"/>
              <a:chExt cx="1081837" cy="1081837"/>
            </a:xfrm>
          </p:grpSpPr>
          <p:sp>
            <p:nvSpPr>
              <p:cNvPr id="11" name="Freeform 11"/>
              <p:cNvSpPr/>
              <p:nvPr/>
            </p:nvSpPr>
            <p:spPr>
              <a:xfrm>
                <a:off x="-134519" y="-134519"/>
                <a:ext cx="1081837" cy="1081837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812800">
                    <a:moveTo>
                      <a:pt x="406400" y="0"/>
                    </a:moveTo>
                    <a:cubicBezTo>
                      <a:pt x="181951" y="0"/>
                      <a:pt x="0" y="181951"/>
                      <a:pt x="0" y="406400"/>
                    </a:cubicBezTo>
                    <a:cubicBezTo>
                      <a:pt x="0" y="630849"/>
                      <a:pt x="181951" y="812800"/>
                      <a:pt x="406400" y="812800"/>
                    </a:cubicBezTo>
                    <a:cubicBezTo>
                      <a:pt x="630849" y="812800"/>
                      <a:pt x="812800" y="630849"/>
                      <a:pt x="812800" y="406400"/>
                    </a:cubicBezTo>
                    <a:cubicBezTo>
                      <a:pt x="812800" y="181951"/>
                      <a:pt x="630849" y="0"/>
                      <a:pt x="406400" y="0"/>
                    </a:cubicBezTo>
                    <a:close/>
                  </a:path>
                </a:pathLst>
              </a:custGeom>
              <a:solidFill>
                <a:srgbClr val="000000">
                  <a:alpha val="0"/>
                </a:srgbClr>
              </a:solidFill>
              <a:ln w="57150" cap="sq">
                <a:solidFill>
                  <a:srgbClr val="4A60DD"/>
                </a:solidFill>
                <a:prstDash val="solid"/>
                <a:miter/>
              </a:ln>
            </p:spPr>
            <p:txBody>
              <a:bodyPr/>
              <a:lstStyle/>
              <a:p>
                <a:endParaRPr lang="ko-KR" altLang="en-US" dirty="0"/>
              </a:p>
            </p:txBody>
          </p:sp>
          <p:sp>
            <p:nvSpPr>
              <p:cNvPr id="12" name="TextBox 12"/>
              <p:cNvSpPr txBox="1"/>
              <p:nvPr/>
            </p:nvSpPr>
            <p:spPr>
              <a:xfrm>
                <a:off x="43180" y="-6826"/>
                <a:ext cx="726440" cy="778827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3499"/>
                  </a:lnSpc>
                </a:pPr>
                <a:endParaRPr/>
              </a:p>
            </p:txBody>
          </p:sp>
        </p:grpSp>
        <p:sp>
          <p:nvSpPr>
            <p:cNvPr id="18" name="TextBox 18"/>
            <p:cNvSpPr txBox="1"/>
            <p:nvPr/>
          </p:nvSpPr>
          <p:spPr>
            <a:xfrm>
              <a:off x="6771290" y="4274090"/>
              <a:ext cx="4546942" cy="907108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 algn="ctr">
                <a:lnSpc>
                  <a:spcPts val="3640"/>
                </a:lnSpc>
              </a:pPr>
              <a:r>
                <a:rPr lang="ko-KR" altLang="en-US" sz="2800" b="1" spc="-28" dirty="0">
                  <a:solidFill>
                    <a:srgbClr val="4A60DD"/>
                  </a:solidFill>
                  <a:latin typeface="Tlab 돋움 레귤러 Bold"/>
                  <a:ea typeface="Tlab 돋움 레귤러 Bold"/>
                  <a:cs typeface="Tlab 돋움 레귤러 Bold"/>
                  <a:sym typeface="Tlab 돋움 레귤러 Bold"/>
                </a:rPr>
                <a:t>실시간 로그 분석 및 시각화 </a:t>
              </a:r>
              <a:endParaRPr lang="en-US" altLang="ko-KR" sz="2800" b="1" spc="-28" dirty="0">
                <a:solidFill>
                  <a:srgbClr val="4A60DD"/>
                </a:solidFill>
                <a:latin typeface="Tlab 돋움 레귤러 Bold"/>
                <a:ea typeface="Tlab 돋움 레귤러 Bold"/>
                <a:cs typeface="Tlab 돋움 레귤러 Bold"/>
                <a:sym typeface="Tlab 돋움 레귤러 Bold"/>
              </a:endParaRPr>
            </a:p>
            <a:p>
              <a:pPr algn="ctr">
                <a:lnSpc>
                  <a:spcPts val="3640"/>
                </a:lnSpc>
              </a:pPr>
              <a:r>
                <a:rPr lang="ko-KR" altLang="en-US" sz="2800" b="1" spc="-28" dirty="0">
                  <a:solidFill>
                    <a:srgbClr val="4A60DD"/>
                  </a:solidFill>
                  <a:latin typeface="Tlab 돋움 레귤러 Bold"/>
                  <a:ea typeface="Tlab 돋움 레귤러 Bold"/>
                  <a:cs typeface="Tlab 돋움 레귤러 Bold"/>
                  <a:sym typeface="Tlab 돋움 레귤러 Bold"/>
                </a:rPr>
                <a:t>구현의 복잡성과 리소스 제약</a:t>
              </a:r>
              <a:endParaRPr lang="en-US" sz="2800" b="1" spc="-28" dirty="0">
                <a:solidFill>
                  <a:srgbClr val="4A60DD"/>
                </a:solidFill>
                <a:latin typeface="Tlab 돋움 레귤러 Bold"/>
                <a:ea typeface="Tlab 돋움 레귤러 Bold"/>
                <a:cs typeface="Tlab 돋움 레귤러 Bold"/>
                <a:sym typeface="Tlab 돋움 레귤러 Bold"/>
              </a:endParaRPr>
            </a:p>
          </p:txBody>
        </p:sp>
      </p:grpSp>
      <p:grpSp>
        <p:nvGrpSpPr>
          <p:cNvPr id="46" name="그룹 45">
            <a:extLst>
              <a:ext uri="{FF2B5EF4-FFF2-40B4-BE49-F238E27FC236}">
                <a16:creationId xmlns:a16="http://schemas.microsoft.com/office/drawing/2014/main" id="{1BDBA142-3682-EB56-5AAE-CD0A6A827D70}"/>
              </a:ext>
            </a:extLst>
          </p:cNvPr>
          <p:cNvGrpSpPr/>
          <p:nvPr/>
        </p:nvGrpSpPr>
        <p:grpSpPr>
          <a:xfrm>
            <a:off x="12574826" y="2606408"/>
            <a:ext cx="4379935" cy="4290406"/>
            <a:chOff x="12574826" y="2801427"/>
            <a:chExt cx="4379935" cy="3900369"/>
          </a:xfrm>
        </p:grpSpPr>
        <p:grpSp>
          <p:nvGrpSpPr>
            <p:cNvPr id="13" name="Group 13"/>
            <p:cNvGrpSpPr/>
            <p:nvPr/>
          </p:nvGrpSpPr>
          <p:grpSpPr>
            <a:xfrm>
              <a:off x="12619591" y="2801427"/>
              <a:ext cx="4290407" cy="3900369"/>
              <a:chOff x="-134519" y="-85344"/>
              <a:chExt cx="1081837" cy="983488"/>
            </a:xfrm>
          </p:grpSpPr>
          <p:sp>
            <p:nvSpPr>
              <p:cNvPr id="14" name="Freeform 14"/>
              <p:cNvSpPr/>
              <p:nvPr/>
            </p:nvSpPr>
            <p:spPr>
              <a:xfrm>
                <a:off x="-134519" y="-85344"/>
                <a:ext cx="1081837" cy="983488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812800">
                    <a:moveTo>
                      <a:pt x="406400" y="0"/>
                    </a:moveTo>
                    <a:cubicBezTo>
                      <a:pt x="181951" y="0"/>
                      <a:pt x="0" y="181951"/>
                      <a:pt x="0" y="406400"/>
                    </a:cubicBezTo>
                    <a:cubicBezTo>
                      <a:pt x="0" y="630849"/>
                      <a:pt x="181951" y="812800"/>
                      <a:pt x="406400" y="812800"/>
                    </a:cubicBezTo>
                    <a:cubicBezTo>
                      <a:pt x="630849" y="812800"/>
                      <a:pt x="812800" y="630849"/>
                      <a:pt x="812800" y="406400"/>
                    </a:cubicBezTo>
                    <a:cubicBezTo>
                      <a:pt x="812800" y="181951"/>
                      <a:pt x="630849" y="0"/>
                      <a:pt x="406400" y="0"/>
                    </a:cubicBezTo>
                    <a:close/>
                  </a:path>
                </a:pathLst>
              </a:custGeom>
              <a:solidFill>
                <a:srgbClr val="000000">
                  <a:alpha val="0"/>
                </a:srgbClr>
              </a:solidFill>
              <a:ln w="57150" cap="sq">
                <a:solidFill>
                  <a:srgbClr val="4A60DD"/>
                </a:solidFill>
                <a:prstDash val="solid"/>
                <a:miter/>
              </a:ln>
            </p:spPr>
            <p:txBody>
              <a:bodyPr/>
              <a:lstStyle/>
              <a:p>
                <a:endParaRPr lang="ko-KR" altLang="en-US"/>
              </a:p>
            </p:txBody>
          </p:sp>
          <p:sp>
            <p:nvSpPr>
              <p:cNvPr id="15" name="TextBox 15"/>
              <p:cNvSpPr txBox="1"/>
              <p:nvPr/>
            </p:nvSpPr>
            <p:spPr>
              <a:xfrm>
                <a:off x="76200" y="28575"/>
                <a:ext cx="660400" cy="708025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3499"/>
                  </a:lnSpc>
                </a:pPr>
                <a:endParaRPr/>
              </a:p>
            </p:txBody>
          </p:sp>
        </p:grpSp>
        <p:sp>
          <p:nvSpPr>
            <p:cNvPr id="19" name="TextBox 19"/>
            <p:cNvSpPr txBox="1"/>
            <p:nvPr/>
          </p:nvSpPr>
          <p:spPr>
            <a:xfrm>
              <a:off x="12574826" y="4274090"/>
              <a:ext cx="4379935" cy="907108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 algn="ctr">
                <a:lnSpc>
                  <a:spcPts val="3640"/>
                </a:lnSpc>
              </a:pPr>
              <a:r>
                <a:rPr lang="ko-KR" altLang="en-US" sz="2800" b="1" spc="-28" dirty="0">
                  <a:solidFill>
                    <a:srgbClr val="4A60DD"/>
                  </a:solidFill>
                  <a:latin typeface="Tlab 돋움 레귤러 Bold"/>
                  <a:ea typeface="Tlab 돋움 레귤러 Bold"/>
                  <a:cs typeface="Tlab 돋움 레귤러 Bold"/>
                  <a:sym typeface="Tlab 돋움 레귤러 Bold"/>
                </a:rPr>
                <a:t>자동화 시스템 고도화 시 </a:t>
              </a:r>
              <a:endParaRPr lang="en-US" altLang="ko-KR" sz="2800" b="1" spc="-28" dirty="0">
                <a:solidFill>
                  <a:srgbClr val="4A60DD"/>
                </a:solidFill>
                <a:latin typeface="Tlab 돋움 레귤러 Bold"/>
                <a:ea typeface="Tlab 돋움 레귤러 Bold"/>
                <a:cs typeface="Tlab 돋움 레귤러 Bold"/>
                <a:sym typeface="Tlab 돋움 레귤러 Bold"/>
              </a:endParaRPr>
            </a:p>
            <a:p>
              <a:pPr algn="ctr">
                <a:lnSpc>
                  <a:spcPts val="3640"/>
                </a:lnSpc>
              </a:pPr>
              <a:r>
                <a:rPr lang="ko-KR" altLang="en-US" sz="2800" b="1" spc="-28" dirty="0">
                  <a:solidFill>
                    <a:srgbClr val="4A60DD"/>
                  </a:solidFill>
                  <a:latin typeface="Tlab 돋움 레귤러 Bold"/>
                  <a:ea typeface="Tlab 돋움 레귤러 Bold"/>
                  <a:cs typeface="Tlab 돋움 레귤러 Bold"/>
                  <a:sym typeface="Tlab 돋움 레귤러 Bold"/>
                </a:rPr>
                <a:t>초기 </a:t>
              </a:r>
              <a:r>
                <a:rPr lang="ko-KR" altLang="en-US" sz="2800" b="1" spc="-28" dirty="0" err="1">
                  <a:solidFill>
                    <a:srgbClr val="4A60DD"/>
                  </a:solidFill>
                  <a:latin typeface="Tlab 돋움 레귤러 Bold"/>
                  <a:ea typeface="Tlab 돋움 레귤러 Bold"/>
                  <a:cs typeface="Tlab 돋움 레귤러 Bold"/>
                  <a:sym typeface="Tlab 돋움 레귤러 Bold"/>
                </a:rPr>
                <a:t>투자ㆍ운영</a:t>
              </a:r>
              <a:r>
                <a:rPr lang="ko-KR" altLang="en-US" sz="2800" b="1" spc="-28" dirty="0">
                  <a:solidFill>
                    <a:srgbClr val="4A60DD"/>
                  </a:solidFill>
                  <a:latin typeface="Tlab 돋움 레귤러 Bold"/>
                  <a:ea typeface="Tlab 돋움 레귤러 Bold"/>
                  <a:cs typeface="Tlab 돋움 레귤러 Bold"/>
                  <a:sym typeface="Tlab 돋움 레귤러 Bold"/>
                </a:rPr>
                <a:t> 비용 부담</a:t>
              </a:r>
              <a:endParaRPr lang="en-US" sz="2800" b="1" spc="-28" dirty="0">
                <a:solidFill>
                  <a:srgbClr val="4A60DD"/>
                </a:solidFill>
                <a:latin typeface="Tlab 돋움 레귤러 Bold"/>
                <a:ea typeface="Tlab 돋움 레귤러 Bold"/>
                <a:cs typeface="Tlab 돋움 레귤러 Bold"/>
                <a:sym typeface="Tlab 돋움 레귤러 Bold"/>
              </a:endParaRPr>
            </a:p>
          </p:txBody>
        </p:sp>
      </p:grpSp>
      <p:sp>
        <p:nvSpPr>
          <p:cNvPr id="44" name="소회">
            <a:extLst>
              <a:ext uri="{FF2B5EF4-FFF2-40B4-BE49-F238E27FC236}">
                <a16:creationId xmlns:a16="http://schemas.microsoft.com/office/drawing/2014/main" id="{EA91A38C-7FB2-FE30-C910-5C04CDC85F68}"/>
              </a:ext>
            </a:extLst>
          </p:cNvPr>
          <p:cNvSpPr txBox="1"/>
          <p:nvPr/>
        </p:nvSpPr>
        <p:spPr>
          <a:xfrm>
            <a:off x="762000" y="419100"/>
            <a:ext cx="4219724" cy="100219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8499"/>
              </a:lnSpc>
            </a:pPr>
            <a:r>
              <a:rPr lang="ko-KR" altLang="en-US" sz="5000" spc="-254" dirty="0">
                <a:solidFill>
                  <a:srgbClr val="4F46E5"/>
                </a:solidFill>
                <a:latin typeface="210 콤퓨타세탁 L" panose="02020603020101020101" pitchFamily="18" charset="-127"/>
                <a:ea typeface="210 콤퓨타세탁 L" panose="02020603020101020101" pitchFamily="18" charset="-127"/>
                <a:cs typeface="210 콤퓨타세탁"/>
                <a:sym typeface="210 콤퓨타세탁"/>
              </a:rPr>
              <a:t>소회</a:t>
            </a:r>
            <a:endParaRPr lang="en-US" sz="5000" spc="-254" dirty="0">
              <a:solidFill>
                <a:srgbClr val="4F46E5"/>
              </a:solidFill>
              <a:latin typeface="210 콤퓨타세탁 L" panose="02020603020101020101" pitchFamily="18" charset="-127"/>
              <a:ea typeface="210 콤퓨타세탁 L" panose="02020603020101020101" pitchFamily="18" charset="-127"/>
              <a:cs typeface="210 콤퓨타세탁"/>
              <a:sym typeface="210 콤퓨타세탁"/>
            </a:endParaRPr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med" p14:dur="700">
        <p159:morph option="byObject"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DEDEE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C591F16-7CCE-70C9-D412-0909679C1E8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" name="소회">
            <a:extLst>
              <a:ext uri="{FF2B5EF4-FFF2-40B4-BE49-F238E27FC236}">
                <a16:creationId xmlns:a16="http://schemas.microsoft.com/office/drawing/2014/main" id="{7B025F8F-ECEB-3EB2-039D-561FAFFE8F8D}"/>
              </a:ext>
            </a:extLst>
          </p:cNvPr>
          <p:cNvSpPr txBox="1"/>
          <p:nvPr/>
        </p:nvSpPr>
        <p:spPr>
          <a:xfrm>
            <a:off x="762000" y="419100"/>
            <a:ext cx="4219724" cy="100219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8499"/>
              </a:lnSpc>
            </a:pPr>
            <a:r>
              <a:rPr lang="ko-KR" altLang="en-US" sz="5000" spc="-254" dirty="0">
                <a:solidFill>
                  <a:srgbClr val="4F46E5"/>
                </a:solidFill>
                <a:latin typeface="210 콤퓨타세탁 L" panose="02020603020101020101" pitchFamily="18" charset="-127"/>
                <a:ea typeface="210 콤퓨타세탁 L" panose="02020603020101020101" pitchFamily="18" charset="-127"/>
                <a:cs typeface="210 콤퓨타세탁"/>
                <a:sym typeface="210 콤퓨타세탁"/>
              </a:rPr>
              <a:t>출처</a:t>
            </a:r>
            <a:endParaRPr lang="en-US" sz="5000" spc="-254" dirty="0">
              <a:solidFill>
                <a:srgbClr val="4F46E5"/>
              </a:solidFill>
              <a:latin typeface="210 콤퓨타세탁 L" panose="02020603020101020101" pitchFamily="18" charset="-127"/>
              <a:ea typeface="210 콤퓨타세탁 L" panose="02020603020101020101" pitchFamily="18" charset="-127"/>
              <a:cs typeface="210 콤퓨타세탁"/>
              <a:sym typeface="210 콤퓨타세탁"/>
            </a:endParaRPr>
          </a:p>
        </p:txBody>
      </p:sp>
      <p:grpSp>
        <p:nvGrpSpPr>
          <p:cNvPr id="22" name="그룹 21">
            <a:extLst>
              <a:ext uri="{FF2B5EF4-FFF2-40B4-BE49-F238E27FC236}">
                <a16:creationId xmlns:a16="http://schemas.microsoft.com/office/drawing/2014/main" id="{AD8DE7FF-6178-DC88-C6E6-DB48724EA352}"/>
              </a:ext>
            </a:extLst>
          </p:cNvPr>
          <p:cNvGrpSpPr/>
          <p:nvPr/>
        </p:nvGrpSpPr>
        <p:grpSpPr>
          <a:xfrm>
            <a:off x="-2362200" y="1851660"/>
            <a:ext cx="15240000" cy="6797040"/>
            <a:chOff x="-2133600" y="1851660"/>
            <a:chExt cx="15240000" cy="6797040"/>
          </a:xfrm>
        </p:grpSpPr>
        <p:sp>
          <p:nvSpPr>
            <p:cNvPr id="4" name="사각형: 둥근 모서리 3">
              <a:extLst>
                <a:ext uri="{FF2B5EF4-FFF2-40B4-BE49-F238E27FC236}">
                  <a16:creationId xmlns:a16="http://schemas.microsoft.com/office/drawing/2014/main" id="{27B32F03-C23B-0FCF-E5E5-3BD0BF41FA27}"/>
                </a:ext>
              </a:extLst>
            </p:cNvPr>
            <p:cNvSpPr/>
            <p:nvPr/>
          </p:nvSpPr>
          <p:spPr>
            <a:xfrm>
              <a:off x="878923" y="1851660"/>
              <a:ext cx="9484278" cy="6797040"/>
            </a:xfrm>
            <a:prstGeom prst="roundRect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/>
            </a:p>
          </p:txBody>
        </p:sp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0CBF47F2-6B86-5611-AFEF-43EB0B147544}"/>
                </a:ext>
              </a:extLst>
            </p:cNvPr>
            <p:cNvSpPr txBox="1"/>
            <p:nvPr/>
          </p:nvSpPr>
          <p:spPr>
            <a:xfrm>
              <a:off x="-609600" y="3276864"/>
              <a:ext cx="12649200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altLang="ko-KR" sz="2000" b="1" dirty="0">
                  <a:latin typeface="+mj-ea"/>
                  <a:ea typeface="+mj-ea"/>
                </a:rPr>
                <a:t>2025 </a:t>
              </a:r>
              <a:r>
                <a:rPr lang="ko-KR" altLang="en-US" sz="2000" b="1" dirty="0">
                  <a:latin typeface="+mj-ea"/>
                  <a:ea typeface="+mj-ea"/>
                </a:rPr>
                <a:t>상반기 가장 위험한 펌웨어 취약점</a:t>
              </a:r>
              <a:r>
                <a:rPr lang="en-US" altLang="ko-KR" sz="2000" b="1" dirty="0">
                  <a:latin typeface="+mj-ea"/>
                  <a:ea typeface="+mj-ea"/>
                </a:rPr>
                <a:t> </a:t>
              </a:r>
              <a:r>
                <a:rPr lang="ko-KR" altLang="en-US" sz="2000" b="1" dirty="0" err="1">
                  <a:latin typeface="+mj-ea"/>
                  <a:ea typeface="+mj-ea"/>
                </a:rPr>
                <a:t>데일리시큐</a:t>
              </a:r>
              <a:r>
                <a:rPr lang="ko-KR" altLang="en-US" sz="2000" b="1" dirty="0">
                  <a:latin typeface="+mj-ea"/>
                  <a:ea typeface="+mj-ea"/>
                </a:rPr>
                <a:t> 뉴스</a:t>
              </a:r>
              <a:endParaRPr lang="en-US" altLang="ko-KR" sz="2000" b="1" dirty="0">
                <a:latin typeface="+mj-ea"/>
                <a:ea typeface="+mj-ea"/>
              </a:endParaRPr>
            </a:p>
            <a:p>
              <a:pPr algn="ctr"/>
              <a:r>
                <a:rPr lang="en-US" altLang="ko-KR" sz="2000" b="1" dirty="0">
                  <a:latin typeface="+mj-ea"/>
                  <a:ea typeface="+mj-ea"/>
                </a:rPr>
                <a:t>https://www.dailysecu.com/news/articleView.html?idxno=166801</a:t>
              </a:r>
              <a:endParaRPr lang="ko-KR" altLang="en-US" sz="2000" b="1" dirty="0">
                <a:latin typeface="+mj-ea"/>
                <a:ea typeface="+mj-ea"/>
              </a:endParaRPr>
            </a:p>
          </p:txBody>
        </p:sp>
        <p:sp>
          <p:nvSpPr>
            <p:cNvPr id="16" name="TextBox 15">
              <a:extLst>
                <a:ext uri="{FF2B5EF4-FFF2-40B4-BE49-F238E27FC236}">
                  <a16:creationId xmlns:a16="http://schemas.microsoft.com/office/drawing/2014/main" id="{B5011B10-CF92-5247-FF33-1A3D2FFE02E9}"/>
                </a:ext>
              </a:extLst>
            </p:cNvPr>
            <p:cNvSpPr txBox="1"/>
            <p:nvPr/>
          </p:nvSpPr>
          <p:spPr>
            <a:xfrm>
              <a:off x="-2133600" y="5703064"/>
              <a:ext cx="15240000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ko-KR" altLang="en-US" sz="2000" b="1" dirty="0">
                  <a:latin typeface="+mn-ea"/>
                </a:rPr>
                <a:t>중국산 </a:t>
              </a:r>
              <a:r>
                <a:rPr lang="en-US" altLang="ko-KR" sz="2000" b="1" dirty="0">
                  <a:latin typeface="+mn-ea"/>
                </a:rPr>
                <a:t>IP</a:t>
              </a:r>
              <a:r>
                <a:rPr lang="ko-KR" altLang="en-US" sz="2000" b="1" dirty="0">
                  <a:latin typeface="+mn-ea"/>
                </a:rPr>
                <a:t>캠 유출 </a:t>
              </a:r>
              <a:r>
                <a:rPr lang="en-US" altLang="ko-KR" sz="2000" b="1" dirty="0">
                  <a:latin typeface="+mn-ea"/>
                </a:rPr>
                <a:t>SBS</a:t>
              </a:r>
              <a:r>
                <a:rPr lang="ko-KR" altLang="en-US" sz="2000" b="1" dirty="0">
                  <a:latin typeface="+mn-ea"/>
                </a:rPr>
                <a:t> 뉴스</a:t>
              </a:r>
              <a:endParaRPr lang="en-US" altLang="ko-KR" sz="2000" b="1" dirty="0">
                <a:latin typeface="+mn-ea"/>
              </a:endParaRPr>
            </a:p>
            <a:p>
              <a:pPr algn="ctr"/>
              <a:r>
                <a:rPr lang="en-US" altLang="ko-KR" sz="2000" b="1" dirty="0">
                  <a:latin typeface="+mn-ea"/>
                </a:rPr>
                <a:t>https://news.sbs.co.kr/news/endPage.do?news_id=N1007750283</a:t>
              </a:r>
              <a:endParaRPr lang="ko-KR" altLang="en-US" sz="2000" b="1" dirty="0">
                <a:latin typeface="+mn-ea"/>
              </a:endParaRPr>
            </a:p>
          </p:txBody>
        </p:sp>
        <p:sp>
          <p:nvSpPr>
            <p:cNvPr id="20" name="TextBox 19">
              <a:extLst>
                <a:ext uri="{FF2B5EF4-FFF2-40B4-BE49-F238E27FC236}">
                  <a16:creationId xmlns:a16="http://schemas.microsoft.com/office/drawing/2014/main" id="{8958C819-DD20-8001-F970-4549822BC84D}"/>
                </a:ext>
              </a:extLst>
            </p:cNvPr>
            <p:cNvSpPr txBox="1"/>
            <p:nvPr/>
          </p:nvSpPr>
          <p:spPr>
            <a:xfrm>
              <a:off x="-2133600" y="4516672"/>
              <a:ext cx="15240000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ko-KR" altLang="en-US" sz="2000" b="1" dirty="0">
                  <a:latin typeface="+mn-ea"/>
                </a:rPr>
                <a:t>중국산 로봇 청소기 동아일보 뉴스</a:t>
              </a:r>
              <a:endParaRPr lang="en-US" altLang="ko-KR" sz="2000" b="1" dirty="0">
                <a:latin typeface="+mn-ea"/>
              </a:endParaRPr>
            </a:p>
            <a:p>
              <a:pPr algn="ctr"/>
              <a:r>
                <a:rPr lang="en-US" altLang="ko-KR" sz="2000" b="1" dirty="0">
                  <a:latin typeface="+mn-ea"/>
                </a:rPr>
                <a:t>https://www.donga.com/news/Economy/article/all/20250902/132302941/1</a:t>
              </a:r>
              <a:endParaRPr lang="ko-KR" altLang="en-US" sz="2000" b="1" dirty="0">
                <a:latin typeface="+mn-ea"/>
              </a:endParaRPr>
            </a:p>
          </p:txBody>
        </p:sp>
        <p:sp>
          <p:nvSpPr>
            <p:cNvPr id="21" name="TextBox 20">
              <a:extLst>
                <a:ext uri="{FF2B5EF4-FFF2-40B4-BE49-F238E27FC236}">
                  <a16:creationId xmlns:a16="http://schemas.microsoft.com/office/drawing/2014/main" id="{010C3D44-5186-D3FF-1287-85EEC288A5BF}"/>
                </a:ext>
              </a:extLst>
            </p:cNvPr>
            <p:cNvSpPr txBox="1"/>
            <p:nvPr/>
          </p:nvSpPr>
          <p:spPr>
            <a:xfrm>
              <a:off x="2133600" y="6889456"/>
              <a:ext cx="7010400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altLang="ko-KR" sz="2000" b="1" dirty="0">
                  <a:latin typeface="+mn-ea"/>
                </a:rPr>
                <a:t>IP </a:t>
              </a:r>
              <a:r>
                <a:rPr lang="ko-KR" altLang="en-US" sz="2000" b="1" dirty="0">
                  <a:latin typeface="+mn-ea"/>
                </a:rPr>
                <a:t>카메라</a:t>
              </a:r>
              <a:r>
                <a:rPr lang="en-US" altLang="ko-KR" sz="2000" b="1" dirty="0">
                  <a:latin typeface="+mn-ea"/>
                </a:rPr>
                <a:t>, </a:t>
              </a:r>
              <a:r>
                <a:rPr lang="ko-KR" altLang="en-US" sz="2000" b="1" dirty="0">
                  <a:latin typeface="+mn-ea"/>
                </a:rPr>
                <a:t>중국산 </a:t>
              </a:r>
              <a:r>
                <a:rPr lang="en-US" altLang="ko-KR" sz="2000" b="1" dirty="0">
                  <a:latin typeface="+mn-ea"/>
                </a:rPr>
                <a:t>80%…</a:t>
              </a:r>
              <a:r>
                <a:rPr lang="ko-KR" altLang="en-US" sz="2000" b="1" dirty="0">
                  <a:latin typeface="+mn-ea"/>
                </a:rPr>
                <a:t>해킹 걱정에 전원 껐다 </a:t>
              </a:r>
              <a:r>
                <a:rPr lang="en-US" altLang="ko-KR" sz="2000" b="1" dirty="0">
                  <a:latin typeface="+mn-ea"/>
                </a:rPr>
                <a:t>| </a:t>
              </a:r>
              <a:r>
                <a:rPr lang="ko-KR" altLang="en-US" sz="2000" b="1" dirty="0">
                  <a:latin typeface="+mn-ea"/>
                </a:rPr>
                <a:t>뉴스</a:t>
              </a:r>
              <a:r>
                <a:rPr lang="en-US" altLang="ko-KR" sz="2000" b="1" dirty="0">
                  <a:latin typeface="+mn-ea"/>
                </a:rPr>
                <a:t>A</a:t>
              </a:r>
            </a:p>
            <a:p>
              <a:pPr algn="ctr"/>
              <a:r>
                <a:rPr lang="en-US" altLang="ko-KR" sz="2000" b="1" dirty="0">
                  <a:latin typeface="+mn-ea"/>
                </a:rPr>
                <a:t>https://youtu.be/ZAIPemngLpE</a:t>
              </a:r>
              <a:endParaRPr lang="ko-KR" altLang="en-US" sz="2000" b="1" dirty="0">
                <a:latin typeface="+mn-ea"/>
              </a:endParaRPr>
            </a:p>
          </p:txBody>
        </p:sp>
      </p:grpSp>
      <p:pic>
        <p:nvPicPr>
          <p:cNvPr id="24" name="그림 23">
            <a:extLst>
              <a:ext uri="{FF2B5EF4-FFF2-40B4-BE49-F238E27FC236}">
                <a16:creationId xmlns:a16="http://schemas.microsoft.com/office/drawing/2014/main" id="{005F60A7-9C8C-52F3-B021-5BC8C43C783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201400" y="1542547"/>
            <a:ext cx="5839640" cy="7201905"/>
          </a:xfrm>
          <a:prstGeom prst="rect">
            <a:avLst/>
          </a:prstGeom>
        </p:spPr>
      </p:pic>
      <p:sp>
        <p:nvSpPr>
          <p:cNvPr id="25" name="액자 24">
            <a:extLst>
              <a:ext uri="{FF2B5EF4-FFF2-40B4-BE49-F238E27FC236}">
                <a16:creationId xmlns:a16="http://schemas.microsoft.com/office/drawing/2014/main" id="{17630C20-FCF5-ABD1-8439-31DED927219E}"/>
              </a:ext>
            </a:extLst>
          </p:cNvPr>
          <p:cNvSpPr/>
          <p:nvPr/>
        </p:nvSpPr>
        <p:spPr>
          <a:xfrm>
            <a:off x="13054420" y="856748"/>
            <a:ext cx="2133600" cy="548279"/>
          </a:xfrm>
          <a:prstGeom prst="frame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ko-KR" altLang="en-US" sz="2800" b="1" dirty="0">
                <a:solidFill>
                  <a:schemeClr val="tx1"/>
                </a:solidFill>
              </a:rPr>
              <a:t>참고자료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D14E05B2-13D5-3F86-5847-7C6F8FF7A7D6}"/>
              </a:ext>
            </a:extLst>
          </p:cNvPr>
          <p:cNvSpPr txBox="1"/>
          <p:nvPr/>
        </p:nvSpPr>
        <p:spPr>
          <a:xfrm>
            <a:off x="12420600" y="8822849"/>
            <a:ext cx="1032510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ko-KR" altLang="en-US" sz="2800" b="1" dirty="0" err="1"/>
              <a:t>Cyber_Threat_Report</a:t>
            </a:r>
            <a:endParaRPr lang="ko-KR" altLang="en-US" sz="2800" b="1" dirty="0"/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524096B5-C60A-3D27-C24F-2E5AE5A1D38D}"/>
              </a:ext>
            </a:extLst>
          </p:cNvPr>
          <p:cNvSpPr txBox="1"/>
          <p:nvPr/>
        </p:nvSpPr>
        <p:spPr>
          <a:xfrm>
            <a:off x="3582712" y="2163951"/>
            <a:ext cx="44958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sz="2800" b="1" dirty="0"/>
              <a:t>선정배경 </a:t>
            </a:r>
            <a:r>
              <a:rPr lang="en-US" altLang="ko-KR" sz="2800" b="1" dirty="0"/>
              <a:t>/ </a:t>
            </a:r>
            <a:r>
              <a:rPr lang="ko-KR" altLang="en-US" sz="2800" b="1" dirty="0"/>
              <a:t>피해사례</a:t>
            </a:r>
          </a:p>
        </p:txBody>
      </p:sp>
    </p:spTree>
    <p:extLst>
      <p:ext uri="{BB962C8B-B14F-4D97-AF65-F5344CB8AC3E}">
        <p14:creationId xmlns:p14="http://schemas.microsoft.com/office/powerpoint/2010/main" val="14174584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med" p14:dur="700">
        <p159:morph option="byObject"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DEDE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6294500" y="4092832"/>
            <a:ext cx="9138809" cy="126301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0080"/>
              </a:lnSpc>
            </a:pPr>
            <a:r>
              <a:rPr lang="en-US" sz="8000" b="1" spc="-240" dirty="0" err="1">
                <a:solidFill>
                  <a:srgbClr val="4A60DD"/>
                </a:solidFill>
                <a:latin typeface="Tlab 돋움 레귤러 Bold"/>
                <a:ea typeface="Tlab 돋움 레귤러 Bold"/>
                <a:cs typeface="Tlab 돋움 레귤러 Bold"/>
                <a:sym typeface="Tlab 돋움 레귤러 Bold"/>
              </a:rPr>
              <a:t>감사합니다</a:t>
            </a:r>
            <a:r>
              <a:rPr lang="en-US" sz="8000" b="1" spc="-240" dirty="0">
                <a:solidFill>
                  <a:srgbClr val="4A60DD"/>
                </a:solidFill>
                <a:latin typeface="Tlab 돋움 레귤러 Bold"/>
                <a:ea typeface="Tlab 돋움 레귤러 Bold"/>
                <a:cs typeface="Tlab 돋움 레귤러 Bold"/>
                <a:sym typeface="Tlab 돋움 레귤러 Bold"/>
              </a:rPr>
              <a:t>.</a:t>
            </a:r>
          </a:p>
        </p:txBody>
      </p:sp>
      <p:sp>
        <p:nvSpPr>
          <p:cNvPr id="3" name="TextBox 3"/>
          <p:cNvSpPr txBox="1"/>
          <p:nvPr/>
        </p:nvSpPr>
        <p:spPr>
          <a:xfrm rot="1877031">
            <a:off x="14763912" y="1412784"/>
            <a:ext cx="2534826" cy="108059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455"/>
              </a:lnSpc>
            </a:pPr>
            <a:r>
              <a:rPr lang="en-US" sz="3455" b="1" spc="307" dirty="0">
                <a:solidFill>
                  <a:srgbClr val="4A60DD"/>
                </a:solidFill>
                <a:latin typeface="Cabin Bold"/>
                <a:ea typeface="Cabin Bold"/>
                <a:cs typeface="Cabin Bold"/>
                <a:sym typeface="Cabin Bold"/>
              </a:rPr>
              <a:t>THANK YOU</a:t>
            </a:r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med" p14:dur="700">
        <p159:morph option="byObject"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테마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맑은 고딕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맑은 고딕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webextensions/_rels/taskpanes.xml.rels><?xml version="1.0" encoding="UTF-8" standalone="yes"?>
<Relationships xmlns="http://schemas.openxmlformats.org/package/2006/relationships"><Relationship Id="rId1" Type="http://schemas.microsoft.com/office/2011/relationships/webextension" Target="webextension1.xml"/></Relationships>
</file>

<file path=ppt/webextensions/taskpanes.xml><?xml version="1.0" encoding="utf-8"?>
<wetp:taskpanes xmlns:wetp="http://schemas.microsoft.com/office/webextensions/taskpanes/2010/11">
  <wetp:taskpane dockstate="right" visibility="0" width="350" row="6">
    <wetp:webextensionref xmlns:r="http://schemas.openxmlformats.org/officeDocument/2006/relationships" r:id="rId1"/>
  </wetp:taskpane>
</wetp:taskpanes>
</file>

<file path=ppt/webextensions/webextension1.xml><?xml version="1.0" encoding="utf-8"?>
<we:webextension xmlns:we="http://schemas.microsoft.com/office/webextensions/webextension/2010/11" id="{40CC3BF0-6E4A-45A6-857C-7BA2B796E6DE}">
  <we:reference id="wa200005566" version="3.0.0.3" store="ko-KR" storeType="OMEX"/>
  <we:alternateReferences>
    <we:reference id="wa200005566" version="3.0.0.3" store="wa200005566" storeType="OMEX"/>
  </we:alternateReferences>
  <we:properties>
    <we:property name="theme" value="{&quot;name&quot;:&quot;Terra&quot;,&quot;color&quot;:&quot;#FFFFFF&quot;,&quot;colorPalette&quot;:[&quot;0E2841&quot;,&quot;E8E8E8&quot;,&quot;393939&quot;,&quot;19A7E0&quot;,&quot;86B3BF&quot;,&quot;4D4D4D&quot;,&quot;FEF1C7&quot;,&quot;4EA72E&quot;,&quot;467886&quot;,&quot;96607D&quot;],&quot;isDefault&quot;:true,&quot;previewImages&quot;:[&quot;https://cpp.appsdowonders.com/assets/SlideTitle-terra.png&quot;,&quot;https://cpp.appsdowonders.com/assets/terra-1-Text-Box-T20-V1.png&quot;,&quot;https://cpp.appsdowonders.com/assets/terra-3-Text-Box-T22-V1.png&quot;,&quot;https://cpp.appsdowonders.com/assets/SlideTable-terra.png&quot;,&quot;https://cpp.appsdowonders.com/assets/SlideTimeline-terra.png&quot;,&quot;https://cpp.appsdowonders.com/assets/SlideQuestion-terra.png&quot;],&quot;previewAnimation&quot;:&quot;https://cpp.appsdowonders.com/assets/terra-preview.gif&quot;,&quot;index&quot;:0}"/>
  </we:properties>
  <we:bindings/>
  <we:snapshot xmlns:r="http://schemas.openxmlformats.org/officeDocument/2006/relationships"/>
</we:webextension>
</file>

<file path=docProps/app.xml><?xml version="1.0" encoding="utf-8"?>
<Properties xmlns="http://schemas.openxmlformats.org/officeDocument/2006/extended-properties" xmlns:vt="http://schemas.openxmlformats.org/officeDocument/2006/docPropsVTypes">
  <TotalTime>5043</TotalTime>
  <Words>4482</Words>
  <Application>Microsoft Office PowerPoint</Application>
  <PresentationFormat>사용자 지정</PresentationFormat>
  <Paragraphs>624</Paragraphs>
  <Slides>38</Slides>
  <Notes>38</Notes>
  <HiddenSlides>0</HiddenSlides>
  <MMClips>3</MMClips>
  <ScaleCrop>false</ScaleCrop>
  <HeadingPairs>
    <vt:vector size="6" baseType="variant">
      <vt:variant>
        <vt:lpstr>사용한 글꼴</vt:lpstr>
      </vt:variant>
      <vt:variant>
        <vt:i4>13</vt:i4>
      </vt:variant>
      <vt:variant>
        <vt:lpstr>테마</vt:lpstr>
      </vt:variant>
      <vt:variant>
        <vt:i4>1</vt:i4>
      </vt:variant>
      <vt:variant>
        <vt:lpstr>슬라이드 제목</vt:lpstr>
      </vt:variant>
      <vt:variant>
        <vt:i4>38</vt:i4>
      </vt:variant>
    </vt:vector>
  </HeadingPairs>
  <TitlesOfParts>
    <vt:vector size="52" baseType="lpstr">
      <vt:lpstr>210 콤퓨타세탁</vt:lpstr>
      <vt:lpstr>210 콤퓨타세탁 L</vt:lpstr>
      <vt:lpstr>Adobe 고딕 Std B</vt:lpstr>
      <vt:lpstr>Cabin Bold</vt:lpstr>
      <vt:lpstr>HY헤드라인M</vt:lpstr>
      <vt:lpstr>Kanit Light</vt:lpstr>
      <vt:lpstr>Martel Sans</vt:lpstr>
      <vt:lpstr>Tlab 돋움 레귤러</vt:lpstr>
      <vt:lpstr>Tlab 돋움 레귤러 Bold</vt:lpstr>
      <vt:lpstr>맑은 고딕</vt:lpstr>
      <vt:lpstr>Arial</vt:lpstr>
      <vt:lpstr>Calibri</vt:lpstr>
      <vt:lpstr>Wingdings</vt:lpstr>
      <vt:lpstr>Office Theme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회색 남색 깔끔한 프로젝트 소개 프레젠테이션</dc:title>
  <dc:creator>정준혁</dc:creator>
  <cp:lastModifiedBy>YONSAI</cp:lastModifiedBy>
  <cp:revision>603</cp:revision>
  <dcterms:created xsi:type="dcterms:W3CDTF">2006-08-16T00:00:00Z</dcterms:created>
  <dcterms:modified xsi:type="dcterms:W3CDTF">2025-09-26T04:58:49Z</dcterms:modified>
  <dc:identifier>DAGyXcfjpm4</dc:identifier>
</cp:coreProperties>
</file>