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9"/>
  </p:notesMasterIdLst>
  <p:sldIdLst>
    <p:sldId id="345" r:id="rId2"/>
    <p:sldId id="501" r:id="rId3"/>
    <p:sldId id="295" r:id="rId4"/>
    <p:sldId id="369" r:id="rId5"/>
    <p:sldId id="399" r:id="rId6"/>
    <p:sldId id="324" r:id="rId7"/>
    <p:sldId id="261" r:id="rId8"/>
    <p:sldId id="300" r:id="rId9"/>
    <p:sldId id="422" r:id="rId10"/>
    <p:sldId id="352" r:id="rId11"/>
    <p:sldId id="370" r:id="rId12"/>
    <p:sldId id="334" r:id="rId13"/>
    <p:sldId id="353" r:id="rId14"/>
    <p:sldId id="305" r:id="rId15"/>
    <p:sldId id="354" r:id="rId16"/>
    <p:sldId id="296" r:id="rId17"/>
    <p:sldId id="603" r:id="rId18"/>
    <p:sldId id="505" r:id="rId19"/>
    <p:sldId id="328" r:id="rId20"/>
    <p:sldId id="494" r:id="rId21"/>
    <p:sldId id="483" r:id="rId22"/>
    <p:sldId id="466" r:id="rId23"/>
    <p:sldId id="379" r:id="rId24"/>
    <p:sldId id="407" r:id="rId25"/>
    <p:sldId id="468" r:id="rId26"/>
    <p:sldId id="470" r:id="rId27"/>
    <p:sldId id="469" r:id="rId28"/>
    <p:sldId id="497" r:id="rId29"/>
    <p:sldId id="291" r:id="rId30"/>
    <p:sldId id="564" r:id="rId31"/>
    <p:sldId id="364" r:id="rId32"/>
    <p:sldId id="368" r:id="rId33"/>
    <p:sldId id="405" r:id="rId34"/>
    <p:sldId id="403" r:id="rId35"/>
    <p:sldId id="561" r:id="rId36"/>
    <p:sldId id="605" r:id="rId37"/>
    <p:sldId id="586" r:id="rId38"/>
    <p:sldId id="587" r:id="rId39"/>
    <p:sldId id="610" r:id="rId40"/>
    <p:sldId id="590" r:id="rId41"/>
    <p:sldId id="591" r:id="rId42"/>
    <p:sldId id="592" r:id="rId43"/>
    <p:sldId id="593" r:id="rId44"/>
    <p:sldId id="594" r:id="rId45"/>
    <p:sldId id="611" r:id="rId46"/>
    <p:sldId id="612" r:id="rId47"/>
    <p:sldId id="613" r:id="rId48"/>
    <p:sldId id="598" r:id="rId49"/>
    <p:sldId id="599" r:id="rId50"/>
    <p:sldId id="602" r:id="rId51"/>
    <p:sldId id="585" r:id="rId52"/>
    <p:sldId id="583" r:id="rId53"/>
    <p:sldId id="500" r:id="rId54"/>
    <p:sldId id="297" r:id="rId55"/>
    <p:sldId id="503" r:id="rId56"/>
    <p:sldId id="292" r:id="rId57"/>
    <p:sldId id="294" r:id="rId58"/>
  </p:sldIdLst>
  <p:sldSz cx="12192000" cy="6858000"/>
  <p:notesSz cx="6858000" cy="9144000"/>
  <p:embeddedFontLst>
    <p:embeddedFont>
      <p:font typeface="HY헤드라인M" panose="02030600000101010101" pitchFamily="18" charset="-127"/>
      <p:regular r:id="rId60"/>
    </p:embeddedFont>
    <p:embeddedFont>
      <p:font typeface="경기천년제목 Bold" panose="02020803020101020101" pitchFamily="18" charset="-127"/>
      <p:bold r:id="rId61"/>
    </p:embeddedFont>
    <p:embeddedFont>
      <p:font typeface="HY견고딕" panose="02030600000101010101" pitchFamily="18" charset="-127"/>
      <p:regular r:id="rId62"/>
    </p:embeddedFont>
    <p:embeddedFont>
      <p:font typeface="경기천년제목V Bold" panose="02020803020101020101" pitchFamily="18" charset="-127"/>
      <p:bold r:id="rId63"/>
    </p:embeddedFont>
    <p:embeddedFont>
      <p:font typeface="맑은 고딕" panose="020B0503020000020004" pitchFamily="50" charset="-127"/>
      <p:regular r:id="rId64"/>
      <p:bold r:id="rId65"/>
    </p:embeddedFont>
    <p:embeddedFont>
      <p:font typeface="경기천년바탕 Bold" panose="02020803020101020101" pitchFamily="18" charset="-127"/>
      <p:bold r:id="rId6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2346"/>
    <a:srgbClr val="6496FF"/>
    <a:srgbClr val="00B4FF"/>
    <a:srgbClr val="B8860B"/>
    <a:srgbClr val="141E50"/>
    <a:srgbClr val="0A0F28"/>
    <a:srgbClr val="141E28"/>
    <a:srgbClr val="FFFFFF"/>
    <a:srgbClr val="0F0F0F"/>
    <a:srgbClr val="3C3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26" autoAdjust="0"/>
    <p:restoredTop sz="72177" autoAdjust="0"/>
  </p:normalViewPr>
  <p:slideViewPr>
    <p:cSldViewPr snapToGrid="0">
      <p:cViewPr varScale="1">
        <p:scale>
          <a:sx n="83" d="100"/>
          <a:sy n="83" d="100"/>
        </p:scale>
        <p:origin x="183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1609B-C176-4AC4-8DC8-0A31F0F2F6D5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06F19C-06CE-4149-B997-5DB88360777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5821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안녕하세요</a:t>
            </a:r>
            <a:endParaRPr lang="en-US" altLang="ko-KR" dirty="0" smtClean="0"/>
          </a:p>
          <a:p>
            <a:r>
              <a:rPr lang="en-US" altLang="ko-KR" dirty="0" smtClean="0"/>
              <a:t>AI </a:t>
            </a:r>
            <a:r>
              <a:rPr lang="ko-KR" altLang="en-US" dirty="0"/>
              <a:t>기반 </a:t>
            </a:r>
            <a:r>
              <a:rPr lang="en-US" altLang="ko-KR" dirty="0"/>
              <a:t>OWASP Top 10 </a:t>
            </a:r>
            <a:r>
              <a:rPr lang="ko-KR" altLang="en-US" dirty="0"/>
              <a:t>자동화 취약점 진단 </a:t>
            </a:r>
            <a:r>
              <a:rPr lang="ko-KR" altLang="en-US" dirty="0" smtClean="0"/>
              <a:t>시스템의 발표를 맡은 </a:t>
            </a:r>
            <a:r>
              <a:rPr lang="en-US" altLang="ko-KR" dirty="0" smtClean="0"/>
              <a:t>SGT10</a:t>
            </a:r>
            <a:r>
              <a:rPr lang="ko-KR" altLang="en-US" dirty="0" smtClean="0"/>
              <a:t>의 </a:t>
            </a:r>
            <a:r>
              <a:rPr lang="ko-KR" altLang="en-US" dirty="0" err="1" smtClean="0"/>
              <a:t>정상호입니다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205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 smtClean="0"/>
              <a:t>글로벌 사례에선</a:t>
            </a:r>
            <a:r>
              <a:rPr lang="en-US" altLang="ko-KR" b="0" dirty="0" smtClean="0"/>
              <a:t>, </a:t>
            </a:r>
            <a:r>
              <a:rPr lang="ko-KR" altLang="en-US" dirty="0" smtClean="0"/>
              <a:t>맥도날드 </a:t>
            </a:r>
            <a:r>
              <a:rPr lang="en-US" altLang="ko-KR" dirty="0" smtClean="0"/>
              <a:t>AI </a:t>
            </a:r>
            <a:r>
              <a:rPr lang="ko-KR" altLang="en-US" dirty="0" smtClean="0"/>
              <a:t>채용 플랫폼에서 </a:t>
            </a:r>
            <a:r>
              <a:rPr lang="en-US" altLang="ko-KR" dirty="0" smtClean="0"/>
              <a:t>'123456' </a:t>
            </a:r>
            <a:r>
              <a:rPr lang="ko-KR" altLang="en-US" dirty="0" smtClean="0"/>
              <a:t>같은 기본 계정과 </a:t>
            </a:r>
            <a:r>
              <a:rPr lang="en-US" altLang="ko-KR" dirty="0" smtClean="0"/>
              <a:t>'</a:t>
            </a:r>
            <a:r>
              <a:rPr lang="ko-KR" altLang="en-US" dirty="0" smtClean="0"/>
              <a:t>직접 객체 참조 취약점</a:t>
            </a:r>
            <a:r>
              <a:rPr lang="en-US" altLang="ko-KR" dirty="0" smtClean="0"/>
              <a:t>'</a:t>
            </a:r>
            <a:r>
              <a:rPr lang="ko-KR" altLang="en-US" dirty="0" smtClean="0"/>
              <a:t>으로</a:t>
            </a:r>
            <a:endParaRPr lang="en-US" altLang="ko-KR" b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6853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대규모 노출 우려가 제기되었습니다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기본 통제 미흡이 대형 사고로 이어질 수 있음을 보여줍니다</a:t>
            </a:r>
            <a:r>
              <a:rPr lang="en-US" altLang="ko-KR" dirty="0" smtClean="0"/>
              <a:t>.</a:t>
            </a:r>
          </a:p>
          <a:p>
            <a:endParaRPr lang="en-US" altLang="ko-KR" b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68431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 dirty="0" smtClean="0"/>
              <a:t>국내에선 </a:t>
            </a:r>
            <a:r>
              <a:rPr lang="ko-KR" altLang="en-US" dirty="0" smtClean="0"/>
              <a:t>전북대와 이화여대에서 </a:t>
            </a:r>
            <a:r>
              <a:rPr lang="en-US" altLang="ko-KR" dirty="0" smtClean="0"/>
              <a:t>SQL </a:t>
            </a:r>
            <a:r>
              <a:rPr lang="ko-KR" altLang="en-US" dirty="0" err="1" smtClean="0"/>
              <a:t>인젝션</a:t>
            </a:r>
            <a:r>
              <a:rPr lang="ko-KR" altLang="en-US" dirty="0" smtClean="0"/>
              <a:t> 같은 기초 통제 미흡을 수년간 방치하여</a:t>
            </a:r>
            <a:endParaRPr lang="ko-KR" altLang="en-US" b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b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5839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총 </a:t>
            </a:r>
            <a:r>
              <a:rPr lang="en-US" altLang="ko-KR" dirty="0" smtClean="0"/>
              <a:t>40</a:t>
            </a:r>
            <a:r>
              <a:rPr lang="ko-KR" altLang="en-US" dirty="0" smtClean="0"/>
              <a:t>만 명의 개인정보가 유출되었습니다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기본적인 보안 허점이 </a:t>
            </a:r>
            <a:r>
              <a:rPr lang="en-US" altLang="ko-KR" dirty="0" smtClean="0"/>
              <a:t>2010</a:t>
            </a:r>
            <a:r>
              <a:rPr lang="ko-KR" altLang="en-US" dirty="0" smtClean="0"/>
              <a:t>년부터 수년간 방치된 것이 주된 원인이었습니다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7629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저희의 목표는 이 과정들을 하나의 파이프라인으로 묶는 것입니다</a:t>
            </a:r>
            <a:r>
              <a:rPr lang="en-US" altLang="ko-KR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자동 탐지</a:t>
            </a:r>
            <a:r>
              <a:rPr lang="en-US" altLang="ko-KR" dirty="0"/>
              <a:t>, AI </a:t>
            </a:r>
            <a:r>
              <a:rPr lang="ko-KR" altLang="en-US" dirty="0"/>
              <a:t>기반 지능형 공격</a:t>
            </a:r>
            <a:r>
              <a:rPr lang="en-US" altLang="ko-KR" dirty="0"/>
              <a:t>, WAF </a:t>
            </a:r>
            <a:r>
              <a:rPr lang="ko-KR" altLang="en-US" dirty="0"/>
              <a:t>우회 기법 구현</a:t>
            </a:r>
            <a:r>
              <a:rPr lang="en-US" altLang="ko-KR" dirty="0"/>
              <a:t>, </a:t>
            </a:r>
            <a:r>
              <a:rPr lang="ko-KR" altLang="en-US" dirty="0"/>
              <a:t>다중 보고서 자동 생성</a:t>
            </a:r>
            <a:r>
              <a:rPr lang="en-US" altLang="ko-KR" dirty="0"/>
              <a:t>, </a:t>
            </a:r>
            <a:r>
              <a:rPr lang="ko-KR" altLang="en-US" dirty="0"/>
              <a:t>실시간 모니터링 대시보드입니다</a:t>
            </a:r>
            <a:r>
              <a:rPr lang="en-US" altLang="ko-KR" dirty="0"/>
              <a:t>.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4063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1. OWASP TOP 10 </a:t>
            </a:r>
            <a:r>
              <a:rPr lang="ko-KR" altLang="en-US" dirty="0" smtClean="0"/>
              <a:t>자동 테스트 효과는 실시간 공격 코드 생성과 우회 전략으로 기존 패턴 기반 스캐너 대비 더 정교한 위협 탐지 달성</a:t>
            </a:r>
            <a:r>
              <a:rPr lang="en-US" altLang="ko-KR" dirty="0" smtClean="0"/>
              <a:t>. </a:t>
            </a:r>
            <a:r>
              <a:rPr lang="ko-KR" altLang="en-US" dirty="0" smtClean="0"/>
              <a:t>실제 해커처럼 테스트하여 </a:t>
            </a:r>
            <a:r>
              <a:rPr lang="ko-KR" altLang="en-US" dirty="0" err="1" smtClean="0"/>
              <a:t>제로데이</a:t>
            </a:r>
            <a:r>
              <a:rPr lang="ko-KR" altLang="en-US" dirty="0" smtClean="0"/>
              <a:t> 공격 및 신종 위협에 실시간 대응 </a:t>
            </a:r>
            <a:r>
              <a:rPr lang="ko-KR" altLang="en-US" dirty="0" err="1" smtClean="0"/>
              <a:t>가능예상됩니다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smtClean="0"/>
              <a:t>취약점 탐지 정확성 향상 효과는 </a:t>
            </a:r>
            <a:r>
              <a:rPr lang="en-US" altLang="ko-KR" dirty="0" smtClean="0"/>
              <a:t>AI </a:t>
            </a:r>
            <a:r>
              <a:rPr lang="ko-KR" altLang="en-US" dirty="0" smtClean="0"/>
              <a:t>정밀 진단을 통해 </a:t>
            </a:r>
            <a:r>
              <a:rPr lang="ko-KR" altLang="en-US" dirty="0" err="1" smtClean="0"/>
              <a:t>오탐률을</a:t>
            </a:r>
            <a:r>
              <a:rPr lang="ko-KR" altLang="en-US" dirty="0" smtClean="0"/>
              <a:t> 대폭 감소시켜 실제 위협에만 집중 가능한 환경 구축으로 </a:t>
            </a:r>
            <a:r>
              <a:rPr lang="ko-KR" altLang="en-US" dirty="0" err="1" smtClean="0"/>
              <a:t>보안팀의</a:t>
            </a:r>
            <a:r>
              <a:rPr lang="ko-KR" altLang="en-US" dirty="0" smtClean="0"/>
              <a:t> 업무 효율성 향상이 예상됩니다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smtClean="0"/>
              <a:t>보안 우회 비용 절감 효과는 수동 </a:t>
            </a:r>
            <a:r>
              <a:rPr lang="en-US" altLang="ko-KR" dirty="0" smtClean="0"/>
              <a:t>10</a:t>
            </a:r>
            <a:r>
              <a:rPr lang="ko-KR" altLang="en-US" dirty="0" smtClean="0"/>
              <a:t>시간 정도 작업을 </a:t>
            </a:r>
            <a:r>
              <a:rPr lang="en-US" altLang="ko-KR" dirty="0" smtClean="0"/>
              <a:t>40</a:t>
            </a:r>
            <a:r>
              <a:rPr lang="ko-KR" altLang="en-US" dirty="0" err="1" smtClean="0"/>
              <a:t>분정도로</a:t>
            </a:r>
            <a:r>
              <a:rPr lang="ko-KR" altLang="en-US" dirty="0" smtClean="0"/>
              <a:t> 단축하고</a:t>
            </a:r>
            <a:r>
              <a:rPr lang="en-US" altLang="ko-KR" dirty="0" smtClean="0"/>
              <a:t> </a:t>
            </a:r>
            <a:r>
              <a:rPr lang="ko-KR" altLang="en-US" dirty="0" smtClean="0"/>
              <a:t>버튼 하나로 완전 자동화하여 연간 보안 운영비 절감 및 인력 의존도 감소 효과가 예상</a:t>
            </a:r>
            <a:r>
              <a:rPr lang="en-US" altLang="ko-KR" dirty="0" smtClean="0"/>
              <a:t>​</a:t>
            </a:r>
            <a:r>
              <a:rPr lang="ko-KR" altLang="en-US" dirty="0" smtClean="0"/>
              <a:t>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4. 6</a:t>
            </a:r>
            <a:r>
              <a:rPr lang="ko-KR" altLang="en-US" dirty="0" smtClean="0"/>
              <a:t>가지 맞춤형 보안 보고서 효과는 </a:t>
            </a:r>
            <a:r>
              <a:rPr lang="en-US" altLang="ko-KR" dirty="0" smtClean="0"/>
              <a:t>AI</a:t>
            </a:r>
            <a:r>
              <a:rPr lang="ko-KR" altLang="en-US" dirty="0" smtClean="0"/>
              <a:t>가 비즈니스 관점에서 예상 피해액을 정확히 계산하고 명확한 수정 방법 제안으로 경영진 보안 투자 우선순위 결정을 더 정확하게 지원하고</a:t>
            </a:r>
            <a:r>
              <a:rPr lang="en-US" altLang="ko-KR" dirty="0" smtClean="0"/>
              <a:t> </a:t>
            </a:r>
            <a:r>
              <a:rPr lang="ko-KR" altLang="en-US" dirty="0" smtClean="0"/>
              <a:t>개발팀 대응 속도 향상으로 최대 투자 수익률</a:t>
            </a:r>
            <a:r>
              <a:rPr lang="en-US" altLang="ko-KR" dirty="0" smtClean="0"/>
              <a:t> </a:t>
            </a:r>
            <a:r>
              <a:rPr lang="ko-KR" altLang="en-US" dirty="0" smtClean="0"/>
              <a:t>달성이 예상됩니다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51372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이제 저희가 실제 설계하고 테스트한 흐름을 보여드리겠습니다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9279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 smtClean="0"/>
              <a:t>클라우드는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AWS</a:t>
            </a:r>
            <a:r>
              <a:rPr lang="ko-KR" altLang="en-US" dirty="0" smtClean="0"/>
              <a:t>로 안정성과 확장성을 확보했습니다</a:t>
            </a:r>
            <a:r>
              <a:rPr lang="en-US" altLang="ko-KR" smtClean="0"/>
              <a:t>.</a:t>
            </a:r>
            <a:endParaRPr lang="en-US" altLang="ko-KR" dirty="0" smtClean="0"/>
          </a:p>
          <a:p>
            <a:r>
              <a:rPr lang="ko-KR" altLang="en-US" dirty="0" err="1" smtClean="0"/>
              <a:t>프론트엔드는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Chart.js, PWA </a:t>
            </a:r>
            <a:r>
              <a:rPr lang="ko-KR" altLang="en-US" dirty="0" smtClean="0"/>
              <a:t>등을 활용해 맞춤형 보고서를 </a:t>
            </a:r>
            <a:r>
              <a:rPr lang="ko-KR" altLang="en-US" dirty="0" err="1" smtClean="0"/>
              <a:t>시각화하고</a:t>
            </a:r>
            <a:r>
              <a:rPr lang="ko-KR" altLang="en-US" dirty="0" smtClean="0"/>
              <a:t> 모바일 사용성을 높였습니다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백엔드는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Python·FastAPI</a:t>
            </a:r>
            <a:r>
              <a:rPr lang="ko-KR" altLang="en-US" dirty="0" smtClean="0"/>
              <a:t>에 </a:t>
            </a:r>
            <a:r>
              <a:rPr lang="en-US" altLang="ko-KR" dirty="0" err="1" smtClean="0"/>
              <a:t>Groq</a:t>
            </a:r>
            <a:r>
              <a:rPr lang="en-US" altLang="ko-KR" dirty="0" smtClean="0"/>
              <a:t> API </a:t>
            </a:r>
            <a:r>
              <a:rPr lang="ko-KR" altLang="en-US" dirty="0" smtClean="0"/>
              <a:t>등을 연결해 공격 코드 생성과 진단을 </a:t>
            </a:r>
            <a:r>
              <a:rPr lang="ko-KR" altLang="en-US" dirty="0" err="1" smtClean="0"/>
              <a:t>고속처리합니다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보안 스캐닝은 </a:t>
            </a:r>
            <a:r>
              <a:rPr lang="en-US" altLang="ko-KR" dirty="0" smtClean="0"/>
              <a:t>OWASP ZAP, </a:t>
            </a:r>
            <a:r>
              <a:rPr lang="en-US" altLang="ko-KR" dirty="0" err="1" smtClean="0"/>
              <a:t>Nikto</a:t>
            </a:r>
            <a:r>
              <a:rPr lang="en-US" altLang="ko-KR" dirty="0" smtClean="0"/>
              <a:t> </a:t>
            </a:r>
            <a:r>
              <a:rPr lang="ko-KR" altLang="en-US" dirty="0" smtClean="0"/>
              <a:t>등을 </a:t>
            </a:r>
            <a:r>
              <a:rPr lang="en-US" altLang="ko-KR" dirty="0" smtClean="0"/>
              <a:t>AI</a:t>
            </a:r>
            <a:r>
              <a:rPr lang="ko-KR" altLang="en-US" dirty="0" smtClean="0"/>
              <a:t>가 오케스트레이션하여 지능형 반복 테스트를 수행합니다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0143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0" dirty="0"/>
              <a:t>전체 아키텍처입니다</a:t>
            </a:r>
            <a:r>
              <a:rPr lang="en-US" altLang="ko-KR" b="0" dirty="0"/>
              <a:t>. </a:t>
            </a:r>
            <a:r>
              <a:rPr lang="ko-KR" altLang="en-US" b="0" dirty="0"/>
              <a:t>트래픽은 </a:t>
            </a:r>
            <a:r>
              <a:rPr lang="en-US" altLang="ko-KR" b="0" dirty="0"/>
              <a:t>Route 53 → WAF → ALB → VPC</a:t>
            </a:r>
            <a:r>
              <a:rPr lang="ko-KR" altLang="en-US" b="0" dirty="0"/>
              <a:t> 순서로 들어옵니다</a:t>
            </a:r>
            <a:r>
              <a:rPr lang="en-US" altLang="ko-KR" b="0" dirty="0"/>
              <a:t>. EC2 </a:t>
            </a:r>
            <a:r>
              <a:rPr lang="ko-KR" altLang="en-US" b="0" dirty="0"/>
              <a:t>앱 서버와 </a:t>
            </a:r>
            <a:r>
              <a:rPr lang="en-US" altLang="ko-KR" b="0" dirty="0"/>
              <a:t>RDS</a:t>
            </a:r>
            <a:r>
              <a:rPr lang="ko-KR" altLang="en-US" b="0" dirty="0"/>
              <a:t>는 </a:t>
            </a:r>
            <a:r>
              <a:rPr lang="en-US" altLang="ko-KR" b="0" dirty="0"/>
              <a:t>Private Subnet</a:t>
            </a:r>
            <a:r>
              <a:rPr lang="ko-KR" altLang="en-US" b="0" dirty="0"/>
              <a:t>에 두어 외부에서 직접 접근할 수 없고</a:t>
            </a:r>
            <a:r>
              <a:rPr lang="en-US" altLang="ko-KR" b="0" dirty="0"/>
              <a:t>, ALB</a:t>
            </a:r>
            <a:r>
              <a:rPr lang="ko-KR" altLang="en-US" b="0" dirty="0"/>
              <a:t>만 </a:t>
            </a:r>
            <a:r>
              <a:rPr lang="en-US" altLang="ko-KR" b="0" dirty="0"/>
              <a:t>Public</a:t>
            </a:r>
            <a:r>
              <a:rPr lang="ko-KR" altLang="en-US" b="0" dirty="0"/>
              <a:t>으로 노출했습니다</a:t>
            </a:r>
            <a:r>
              <a:rPr lang="en-US" altLang="ko-KR" b="0" dirty="0"/>
              <a:t>. </a:t>
            </a:r>
            <a:r>
              <a:rPr lang="ko-KR" altLang="en-US" b="0" dirty="0"/>
              <a:t>내부 통신은 보안그룹</a:t>
            </a:r>
            <a:r>
              <a:rPr lang="en-US" altLang="ko-KR" b="0" dirty="0"/>
              <a:t>·</a:t>
            </a:r>
            <a:r>
              <a:rPr lang="ko-KR" altLang="en-US" b="0" dirty="0"/>
              <a:t>라우팅으로 최소권한을 강제하고</a:t>
            </a:r>
            <a:r>
              <a:rPr lang="en-US" altLang="ko-KR" b="0" dirty="0"/>
              <a:t>, WAF, ALB, </a:t>
            </a:r>
            <a:r>
              <a:rPr lang="ko-KR" altLang="en-US" b="0" dirty="0"/>
              <a:t>애플리케이션 로그를 수집해 감사 추적성을 확보했습니다</a:t>
            </a:r>
            <a:r>
              <a:rPr lang="en-US" altLang="ko-KR" b="0" dirty="0"/>
              <a:t>.”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38990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저희는 </a:t>
            </a:r>
            <a:r>
              <a:rPr lang="en-US" altLang="ko-KR" dirty="0"/>
              <a:t>OWASP Top 10 </a:t>
            </a:r>
            <a:r>
              <a:rPr lang="ko-KR" altLang="en-US" dirty="0"/>
              <a:t>전 범주를 스캔 대상으로 삼았으며</a:t>
            </a:r>
            <a:r>
              <a:rPr lang="en-US" altLang="ko-KR" dirty="0"/>
              <a:t>, </a:t>
            </a:r>
            <a:r>
              <a:rPr lang="ko-KR" altLang="en-US" dirty="0"/>
              <a:t>자동화로 전체 </a:t>
            </a:r>
            <a:r>
              <a:rPr lang="ko-KR" altLang="en-US" dirty="0" err="1"/>
              <a:t>커버리지를</a:t>
            </a:r>
            <a:r>
              <a:rPr lang="ko-KR" altLang="en-US" dirty="0"/>
              <a:t> 확보했습니다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6017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발표는 팀 소개 및 일정을 시작으로</a:t>
            </a:r>
            <a:r>
              <a:rPr lang="en-US" altLang="ko-KR" dirty="0"/>
              <a:t>, </a:t>
            </a:r>
            <a:r>
              <a:rPr lang="ko-KR" altLang="en-US" dirty="0"/>
              <a:t>프로젝트 개요</a:t>
            </a:r>
            <a:r>
              <a:rPr lang="en-US" altLang="ko-KR" dirty="0"/>
              <a:t>, </a:t>
            </a:r>
            <a:r>
              <a:rPr lang="ko-KR" altLang="en-US" dirty="0"/>
              <a:t>시스템 구현 및 </a:t>
            </a:r>
            <a:r>
              <a:rPr lang="ko-KR" altLang="en-US" dirty="0" err="1"/>
              <a:t>모의해킹</a:t>
            </a:r>
            <a:r>
              <a:rPr lang="en-US" altLang="ko-KR" dirty="0"/>
              <a:t>, </a:t>
            </a:r>
            <a:r>
              <a:rPr lang="ko-KR" altLang="en-US" dirty="0"/>
              <a:t>그리고 보안 대응방안</a:t>
            </a:r>
            <a:r>
              <a:rPr lang="en-US" altLang="ko-KR" dirty="0"/>
              <a:t>, </a:t>
            </a:r>
            <a:r>
              <a:rPr lang="ko-KR" altLang="en-US" dirty="0"/>
              <a:t>마무리 순으로 진행하겠습니다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91238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/>
              <a:t>그중에서도</a:t>
            </a:r>
            <a:r>
              <a:rPr lang="ko-KR" altLang="en-US" dirty="0"/>
              <a:t> 저희는 </a:t>
            </a:r>
            <a:r>
              <a:rPr lang="en-US" altLang="ko-KR" dirty="0"/>
              <a:t>A03: 'Command Injection'</a:t>
            </a:r>
            <a:r>
              <a:rPr lang="ko-KR" altLang="en-US" dirty="0"/>
              <a:t>을 중점 점검했습니다</a:t>
            </a:r>
            <a:r>
              <a:rPr lang="en-US" altLang="ko-KR" dirty="0"/>
              <a:t>. </a:t>
            </a:r>
            <a:r>
              <a:rPr lang="ko-KR" altLang="en-US" dirty="0"/>
              <a:t>이는 검증되지 않은 입력이 </a:t>
            </a:r>
            <a:r>
              <a:rPr lang="en-US" altLang="ko-KR" dirty="0"/>
              <a:t>OS </a:t>
            </a:r>
            <a:r>
              <a:rPr lang="ko-KR" altLang="en-US" dirty="0"/>
              <a:t>명령으로 실행되는 매우 치명적인 취약점입니다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22282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다음은 저희가 수행한 </a:t>
            </a:r>
            <a:r>
              <a:rPr lang="ko-KR" altLang="en-US" dirty="0" err="1"/>
              <a:t>모의해킹</a:t>
            </a:r>
            <a:r>
              <a:rPr lang="ko-KR" altLang="en-US" dirty="0"/>
              <a:t> 시나리오입니다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35283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시나리오는 </a:t>
            </a:r>
            <a:r>
              <a:rPr lang="en-US" altLang="ko-KR" dirty="0"/>
              <a:t>5</a:t>
            </a:r>
            <a:r>
              <a:rPr lang="ko-KR" altLang="en-US" dirty="0"/>
              <a:t>단계로 진행됩니다</a:t>
            </a:r>
            <a:r>
              <a:rPr lang="en-US" altLang="ko-KR" dirty="0"/>
              <a:t>. ① </a:t>
            </a:r>
            <a:r>
              <a:rPr lang="ko-KR" altLang="en-US" dirty="0"/>
              <a:t>먼저</a:t>
            </a:r>
            <a:r>
              <a:rPr lang="en-US" altLang="ko-KR" dirty="0"/>
              <a:t>, OWASP Top 10 </a:t>
            </a:r>
            <a:r>
              <a:rPr lang="ko-KR" altLang="en-US" dirty="0"/>
              <a:t>기반으로 전수 스캔을 수행하고</a:t>
            </a:r>
            <a:r>
              <a:rPr lang="en-US" altLang="ko-KR" dirty="0"/>
              <a:t>, ② 'Command Injection' </a:t>
            </a:r>
            <a:r>
              <a:rPr lang="ko-KR" altLang="en-US" dirty="0"/>
              <a:t>취약점을 탐지합니다</a:t>
            </a:r>
            <a:r>
              <a:rPr lang="en-US" altLang="ko-KR" dirty="0"/>
              <a:t>. ③ </a:t>
            </a:r>
            <a:r>
              <a:rPr lang="ko-KR" altLang="en-US" dirty="0"/>
              <a:t>이어서 </a:t>
            </a:r>
            <a:r>
              <a:rPr lang="en-US" altLang="ko-KR" b="1" dirty="0"/>
              <a:t>'/</a:t>
            </a:r>
            <a:r>
              <a:rPr lang="en-US" altLang="ko-KR" b="1" dirty="0" err="1"/>
              <a:t>etc</a:t>
            </a:r>
            <a:r>
              <a:rPr lang="en-US" altLang="ko-KR" b="1" dirty="0"/>
              <a:t>/passwd'</a:t>
            </a:r>
            <a:r>
              <a:rPr lang="ko-KR" altLang="en-US" dirty="0"/>
              <a:t> 페이로드를 주입하여 검증하고</a:t>
            </a:r>
            <a:r>
              <a:rPr lang="en-US" altLang="ko-KR" dirty="0"/>
              <a:t>, ④ </a:t>
            </a:r>
            <a:r>
              <a:rPr lang="ko-KR" altLang="en-US" dirty="0"/>
              <a:t>실제 </a:t>
            </a:r>
            <a:r>
              <a:rPr lang="en-US" altLang="ko-KR" dirty="0"/>
              <a:t>/</a:t>
            </a:r>
            <a:r>
              <a:rPr lang="en-US" altLang="ko-KR" dirty="0" err="1"/>
              <a:t>etc</a:t>
            </a:r>
            <a:r>
              <a:rPr lang="en-US" altLang="ko-KR" dirty="0"/>
              <a:t>/passwd </a:t>
            </a:r>
            <a:r>
              <a:rPr lang="ko-KR" altLang="en-US" dirty="0"/>
              <a:t>파일에 접근해 시스템 정보를 탈취합니다</a:t>
            </a:r>
            <a:r>
              <a:rPr lang="en-US" altLang="ko-KR" dirty="0"/>
              <a:t>. ⑤ </a:t>
            </a:r>
            <a:r>
              <a:rPr lang="ko-KR" altLang="en-US" dirty="0"/>
              <a:t>마지막으로</a:t>
            </a:r>
            <a:r>
              <a:rPr lang="en-US" altLang="ko-KR" dirty="0"/>
              <a:t>, </a:t>
            </a:r>
            <a:r>
              <a:rPr lang="ko-KR" altLang="en-US" dirty="0"/>
              <a:t>탈취된 정보를 바탕으로 시스템 완전 장악 가능성을 평가했습니다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664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1</a:t>
            </a:r>
            <a:r>
              <a:rPr lang="ko-KR" altLang="en-US" dirty="0"/>
              <a:t>단계</a:t>
            </a:r>
            <a:r>
              <a:rPr lang="en-US" altLang="ko-KR" dirty="0"/>
              <a:t>, </a:t>
            </a:r>
            <a:r>
              <a:rPr lang="ko-KR" altLang="en-US" dirty="0"/>
              <a:t>자동 취약점 스캔입니다</a:t>
            </a:r>
            <a:r>
              <a:rPr lang="en-US" altLang="ko-KR" dirty="0"/>
              <a:t>. </a:t>
            </a:r>
            <a:r>
              <a:rPr lang="ko-KR" altLang="en-US" dirty="0"/>
              <a:t>로그에서 보시듯</a:t>
            </a:r>
            <a:r>
              <a:rPr lang="en-US" altLang="ko-KR" dirty="0"/>
              <a:t>, </a:t>
            </a:r>
            <a:r>
              <a:rPr lang="ko-KR" altLang="en-US" dirty="0"/>
              <a:t>스캔 완료 후 </a:t>
            </a:r>
            <a:r>
              <a:rPr lang="en-US" altLang="ko-KR" dirty="0"/>
              <a:t>WAF</a:t>
            </a:r>
            <a:r>
              <a:rPr lang="ko-KR" altLang="en-US" dirty="0"/>
              <a:t>를 탐지하고 </a:t>
            </a:r>
            <a:r>
              <a:rPr lang="en-US" altLang="ko-KR" b="1" dirty="0"/>
              <a:t>65</a:t>
            </a:r>
            <a:r>
              <a:rPr lang="ko-KR" altLang="en-US" b="1" dirty="0"/>
              <a:t>개 우회 기법</a:t>
            </a:r>
            <a:r>
              <a:rPr lang="ko-KR" altLang="en-US" dirty="0"/>
              <a:t>을 적용해 </a:t>
            </a:r>
            <a:r>
              <a:rPr lang="en-US" altLang="ko-KR" b="1" dirty="0"/>
              <a:t>Injection 32</a:t>
            </a:r>
            <a:r>
              <a:rPr lang="ko-KR" altLang="en-US" b="1" dirty="0"/>
              <a:t>건을 성공</a:t>
            </a:r>
            <a:r>
              <a:rPr lang="ko-KR" altLang="en-US" dirty="0"/>
              <a:t>시켰습니다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6018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2</a:t>
            </a:r>
            <a:r>
              <a:rPr lang="ko-KR" altLang="en-US" dirty="0"/>
              <a:t>단계</a:t>
            </a:r>
            <a:r>
              <a:rPr lang="en-US" altLang="ko-KR" dirty="0"/>
              <a:t>, Command Injection </a:t>
            </a:r>
            <a:r>
              <a:rPr lang="ko-KR" altLang="en-US" dirty="0"/>
              <a:t>탐지입니다</a:t>
            </a:r>
            <a:r>
              <a:rPr lang="en-US" altLang="ko-KR" dirty="0"/>
              <a:t>. Injection </a:t>
            </a:r>
            <a:r>
              <a:rPr lang="ko-KR" altLang="en-US" dirty="0"/>
              <a:t>공격 중</a:t>
            </a:r>
            <a:r>
              <a:rPr lang="en-US" altLang="ko-KR" dirty="0"/>
              <a:t>, OS </a:t>
            </a:r>
            <a:r>
              <a:rPr lang="ko-KR" altLang="en-US" dirty="0"/>
              <a:t>명령어 실행이 가능한 취약점을 특정했습니다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79790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3</a:t>
            </a:r>
            <a:r>
              <a:rPr lang="ko-KR" altLang="en-US" dirty="0"/>
              <a:t>단계</a:t>
            </a:r>
            <a:r>
              <a:rPr lang="en-US" altLang="ko-KR" dirty="0"/>
              <a:t>, </a:t>
            </a:r>
            <a:r>
              <a:rPr lang="ko-KR" altLang="en-US" dirty="0"/>
              <a:t>페이로드 검증입니다</a:t>
            </a:r>
            <a:r>
              <a:rPr lang="en-US" altLang="ko-KR" dirty="0"/>
              <a:t>. </a:t>
            </a:r>
            <a:r>
              <a:rPr lang="ko-KR" altLang="en-US" dirty="0"/>
              <a:t>해당 지점에 </a:t>
            </a:r>
            <a:r>
              <a:rPr lang="en-US" altLang="ko-KR" b="1" dirty="0"/>
              <a:t>'/</a:t>
            </a:r>
            <a:r>
              <a:rPr lang="en-US" altLang="ko-KR" b="1" dirty="0" err="1"/>
              <a:t>etc</a:t>
            </a:r>
            <a:r>
              <a:rPr lang="en-US" altLang="ko-KR" b="1" dirty="0"/>
              <a:t>/passwd'</a:t>
            </a:r>
            <a:r>
              <a:rPr lang="ko-KR" altLang="en-US" dirty="0"/>
              <a:t> 페이로드를 파라미터로 구성하여 공격을 실행했습니다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323173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4</a:t>
            </a:r>
            <a:r>
              <a:rPr lang="ko-KR" altLang="en-US" dirty="0"/>
              <a:t>단계</a:t>
            </a:r>
            <a:r>
              <a:rPr lang="en-US" altLang="ko-KR" dirty="0"/>
              <a:t>, </a:t>
            </a:r>
            <a:r>
              <a:rPr lang="ko-KR" altLang="en-US" dirty="0"/>
              <a:t>시스템 정보 탈취입니다</a:t>
            </a:r>
            <a:r>
              <a:rPr lang="en-US" altLang="ko-KR" dirty="0"/>
              <a:t>. </a:t>
            </a:r>
            <a:r>
              <a:rPr lang="ko-KR" altLang="en-US" dirty="0"/>
              <a:t>공격이 성공하여</a:t>
            </a:r>
            <a:r>
              <a:rPr lang="en-US" altLang="ko-KR" dirty="0"/>
              <a:t>, '</a:t>
            </a:r>
            <a:r>
              <a:rPr lang="ko-KR" altLang="en-US" dirty="0"/>
              <a:t>시스템 명령어 실행 성공</a:t>
            </a:r>
            <a:r>
              <a:rPr lang="en-US" altLang="ko-KR" dirty="0"/>
              <a:t>' </a:t>
            </a:r>
            <a:r>
              <a:rPr lang="ko-KR" altLang="en-US" dirty="0"/>
              <a:t>응답과 함께</a:t>
            </a:r>
            <a:r>
              <a:rPr lang="en-US" altLang="ko-KR" dirty="0"/>
              <a:t>, </a:t>
            </a:r>
            <a:r>
              <a:rPr lang="ko-KR" altLang="en-US" dirty="0"/>
              <a:t>접근한 파일이 </a:t>
            </a:r>
            <a:r>
              <a:rPr lang="en-US" altLang="ko-KR" dirty="0"/>
              <a:t>'/</a:t>
            </a:r>
            <a:r>
              <a:rPr lang="en-US" altLang="ko-KR" dirty="0" err="1"/>
              <a:t>etc</a:t>
            </a:r>
            <a:r>
              <a:rPr lang="en-US" altLang="ko-KR" dirty="0"/>
              <a:t>/passwd'</a:t>
            </a:r>
            <a:r>
              <a:rPr lang="ko-KR" altLang="en-US" dirty="0"/>
              <a:t>임을 확인했습니다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69298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5</a:t>
            </a:r>
            <a:r>
              <a:rPr lang="ko-KR" altLang="en-US" dirty="0"/>
              <a:t>단계</a:t>
            </a:r>
            <a:r>
              <a:rPr lang="en-US" altLang="ko-KR" dirty="0"/>
              <a:t>, </a:t>
            </a:r>
            <a:r>
              <a:rPr lang="ko-KR" altLang="en-US" dirty="0"/>
              <a:t>영향도 평가입니다</a:t>
            </a:r>
            <a:r>
              <a:rPr lang="en-US" altLang="ko-KR" dirty="0"/>
              <a:t>. </a:t>
            </a:r>
            <a:r>
              <a:rPr lang="ko-KR" altLang="en-US" dirty="0"/>
              <a:t>탈취된 파일 내용에서 </a:t>
            </a:r>
            <a:r>
              <a:rPr lang="en-US" altLang="ko-KR" dirty="0"/>
              <a:t>'root' </a:t>
            </a:r>
            <a:r>
              <a:rPr lang="ko-KR" altLang="en-US" dirty="0"/>
              <a:t>및 </a:t>
            </a:r>
            <a:r>
              <a:rPr lang="en-US" altLang="ko-KR" dirty="0"/>
              <a:t>'admin' </a:t>
            </a:r>
            <a:r>
              <a:rPr lang="ko-KR" altLang="en-US" dirty="0"/>
              <a:t>계정 정보 노출을 확인하고</a:t>
            </a:r>
            <a:r>
              <a:rPr lang="en-US" altLang="ko-KR" dirty="0"/>
              <a:t>, </a:t>
            </a:r>
            <a:r>
              <a:rPr lang="ko-KR" altLang="en-US" dirty="0"/>
              <a:t>최종적으로 </a:t>
            </a:r>
            <a:r>
              <a:rPr lang="en-US" altLang="ko-KR" dirty="0"/>
              <a:t>'</a:t>
            </a:r>
            <a:r>
              <a:rPr lang="ko-KR" altLang="en-US" dirty="0"/>
              <a:t>시스템 완전 장악 가능</a:t>
            </a:r>
            <a:r>
              <a:rPr lang="en-US" altLang="ko-KR" dirty="0"/>
              <a:t>'</a:t>
            </a:r>
            <a:r>
              <a:rPr lang="ko-KR" altLang="en-US" dirty="0"/>
              <a:t>으로 위험도를 평가했습니다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80429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이제 이러한 공격에 대한 대응 방안과 보고서</a:t>
            </a:r>
            <a:r>
              <a:rPr lang="en-US" altLang="ko-KR" dirty="0"/>
              <a:t>, </a:t>
            </a:r>
            <a:r>
              <a:rPr lang="ko-KR" altLang="en-US" dirty="0"/>
              <a:t>그리고 시연 영상을 보여드리겠습니다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89142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핵심 대응 방안은 </a:t>
            </a:r>
            <a:r>
              <a:rPr lang="en-US" altLang="ko-KR" dirty="0"/>
              <a:t>'</a:t>
            </a:r>
            <a:r>
              <a:rPr lang="ko-KR" altLang="en-US" dirty="0" err="1"/>
              <a:t>입력값</a:t>
            </a:r>
            <a:r>
              <a:rPr lang="ko-KR" altLang="en-US" dirty="0"/>
              <a:t> 검증 및 파라미터화</a:t>
            </a:r>
            <a:r>
              <a:rPr lang="en-US" altLang="ko-KR" dirty="0"/>
              <a:t>'</a:t>
            </a:r>
            <a:r>
              <a:rPr lang="ko-KR" altLang="en-US" dirty="0"/>
              <a:t>와 </a:t>
            </a:r>
            <a:r>
              <a:rPr lang="en-US" altLang="ko-KR" dirty="0"/>
              <a:t>'ORM </a:t>
            </a:r>
            <a:r>
              <a:rPr lang="ko-KR" altLang="en-US" dirty="0"/>
              <a:t>사용</a:t>
            </a:r>
            <a:r>
              <a:rPr lang="en-US" altLang="ko-KR" dirty="0"/>
              <a:t>'</a:t>
            </a:r>
            <a:r>
              <a:rPr lang="ko-KR" altLang="en-US" dirty="0"/>
              <a:t>입니다</a:t>
            </a:r>
            <a:r>
              <a:rPr lang="en-US" altLang="ko-KR" dirty="0"/>
              <a:t>. </a:t>
            </a:r>
            <a:r>
              <a:rPr lang="ko-KR" altLang="en-US" dirty="0"/>
              <a:t>이를 통해 구조적으로 주입 계열 취약점을 차단합니다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16367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팀 소개 및 일정을 </a:t>
            </a:r>
            <a:r>
              <a:rPr lang="ko-KR" altLang="en-US" dirty="0" err="1"/>
              <a:t>설명드리겠습니다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47578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저희는 이 과정을 </a:t>
            </a:r>
            <a:r>
              <a:rPr lang="en-US" altLang="ko-KR" dirty="0" smtClean="0"/>
              <a:t>'AI </a:t>
            </a:r>
            <a:r>
              <a:rPr lang="ko-KR" altLang="en-US" dirty="0" smtClean="0"/>
              <a:t>기반 대응방안 자동 생성 프로세스</a:t>
            </a:r>
            <a:r>
              <a:rPr lang="en-US" altLang="ko-KR" dirty="0" smtClean="0"/>
              <a:t>'</a:t>
            </a:r>
            <a:r>
              <a:rPr lang="ko-KR" altLang="en-US" dirty="0" smtClean="0"/>
              <a:t>로 구현했습니다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취약점이 탐지되면</a:t>
            </a:r>
            <a:r>
              <a:rPr lang="en-US" altLang="ko-KR" dirty="0" smtClean="0"/>
              <a:t>, AI</a:t>
            </a:r>
            <a:r>
              <a:rPr lang="ko-KR" altLang="en-US" dirty="0" smtClean="0"/>
              <a:t>가 코드의 언어와 프레임워크 컨텍스트를 분석합니다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이후 </a:t>
            </a:r>
            <a:r>
              <a:rPr lang="en-US" altLang="ko-KR" dirty="0" smtClean="0"/>
              <a:t>'Command Injection'</a:t>
            </a:r>
            <a:r>
              <a:rPr lang="ko-KR" altLang="en-US" dirty="0" smtClean="0"/>
              <a:t>에는 </a:t>
            </a:r>
            <a:r>
              <a:rPr lang="en-US" altLang="ko-KR" dirty="0" smtClean="0"/>
              <a:t>'</a:t>
            </a:r>
            <a:r>
              <a:rPr lang="ko-KR" altLang="en-US" dirty="0" err="1" smtClean="0"/>
              <a:t>파라미터</a:t>
            </a:r>
            <a:r>
              <a:rPr lang="ko-KR" altLang="en-US" dirty="0" smtClean="0"/>
              <a:t> 바인딩</a:t>
            </a:r>
            <a:r>
              <a:rPr lang="en-US" altLang="ko-KR" dirty="0" smtClean="0"/>
              <a:t>'</a:t>
            </a:r>
            <a:r>
              <a:rPr lang="ko-KR" altLang="en-US" dirty="0" smtClean="0"/>
              <a:t>이 필요하다는 규칙을 매칭시키고</a:t>
            </a:r>
            <a:r>
              <a:rPr lang="en-US" altLang="ko-KR" dirty="0" smtClean="0"/>
              <a:t>, AI</a:t>
            </a:r>
            <a:r>
              <a:rPr lang="ko-KR" altLang="en-US" dirty="0" smtClean="0"/>
              <a:t>가 실제 </a:t>
            </a:r>
            <a:r>
              <a:rPr lang="en-US" altLang="ko-KR" dirty="0" smtClean="0"/>
              <a:t>'</a:t>
            </a:r>
            <a:r>
              <a:rPr lang="ko-KR" altLang="en-US" dirty="0" smtClean="0"/>
              <a:t>변경 전</a:t>
            </a:r>
            <a:r>
              <a:rPr lang="en-US" altLang="ko-KR" dirty="0" smtClean="0"/>
              <a:t>/</a:t>
            </a:r>
            <a:r>
              <a:rPr lang="ko-KR" altLang="en-US" dirty="0" smtClean="0"/>
              <a:t>후</a:t>
            </a:r>
            <a:r>
              <a:rPr lang="en-US" altLang="ko-KR" dirty="0" smtClean="0"/>
              <a:t>' </a:t>
            </a:r>
            <a:r>
              <a:rPr lang="ko-KR" altLang="en-US" dirty="0" smtClean="0"/>
              <a:t>수정 코드를 생성합니다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자동생성 예시에서</a:t>
            </a:r>
            <a:r>
              <a:rPr lang="en-US" altLang="ko-KR" dirty="0" smtClean="0"/>
              <a:t> </a:t>
            </a:r>
            <a:r>
              <a:rPr lang="ko-KR" altLang="en-US" dirty="0" smtClean="0"/>
              <a:t>취약한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os.system</a:t>
            </a:r>
            <a:r>
              <a:rPr lang="ko-KR" altLang="en-US" dirty="0" smtClean="0"/>
              <a:t> </a:t>
            </a:r>
            <a:r>
              <a:rPr lang="en-US" altLang="ko-KR" dirty="0" smtClean="0"/>
              <a:t>f-string</a:t>
            </a:r>
            <a:r>
              <a:rPr lang="ko-KR" altLang="en-US" dirty="0" smtClean="0"/>
              <a:t>을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subprocess.run</a:t>
            </a:r>
            <a:r>
              <a:rPr lang="ko-KR" altLang="en-US" dirty="0" smtClean="0"/>
              <a:t>으로 변경하는 안전한 코드를 생성하여 보고서에 자동으로 포함시킵니다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82949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err="1"/>
              <a:t>주입류</a:t>
            </a:r>
            <a:r>
              <a:rPr lang="ko-KR" altLang="en-US" dirty="0"/>
              <a:t> 전반</a:t>
            </a:r>
            <a:r>
              <a:rPr lang="en-US" altLang="ko-KR" dirty="0"/>
              <a:t>, </a:t>
            </a:r>
            <a:r>
              <a:rPr lang="ko-KR" altLang="en-US" dirty="0"/>
              <a:t>특히 </a:t>
            </a:r>
            <a:r>
              <a:rPr lang="en-US" altLang="ko-KR" dirty="0"/>
              <a:t>SQL Injection </a:t>
            </a:r>
            <a:r>
              <a:rPr lang="ko-KR" altLang="en-US" dirty="0"/>
              <a:t>대응의 핵심이 </a:t>
            </a:r>
            <a:r>
              <a:rPr lang="en-US" altLang="ko-KR" dirty="0"/>
              <a:t>'</a:t>
            </a:r>
            <a:r>
              <a:rPr lang="ko-KR" altLang="en-US" dirty="0"/>
              <a:t>파라미터 바인딩</a:t>
            </a:r>
            <a:r>
              <a:rPr lang="en-US" altLang="ko-KR" dirty="0"/>
              <a:t>'</a:t>
            </a:r>
            <a:r>
              <a:rPr lang="ko-KR" altLang="en-US" dirty="0"/>
              <a:t>입니다</a:t>
            </a:r>
            <a:r>
              <a:rPr lang="en-US" altLang="ko-KR" dirty="0"/>
              <a:t>. </a:t>
            </a:r>
            <a:r>
              <a:rPr lang="ko-KR" altLang="en-US" dirty="0"/>
              <a:t>보시는 흐름처럼</a:t>
            </a:r>
            <a:r>
              <a:rPr lang="en-US" altLang="ko-KR" dirty="0"/>
              <a:t>, </a:t>
            </a:r>
            <a:r>
              <a:rPr lang="ko-KR" altLang="en-US" dirty="0"/>
              <a:t>사용자 입력이 쿼리와 분리되어 안전하게 실행됩니다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6631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'</a:t>
            </a:r>
            <a:r>
              <a:rPr lang="ko-KR" altLang="en-US" dirty="0"/>
              <a:t>변경 전</a:t>
            </a:r>
            <a:r>
              <a:rPr lang="en-US" altLang="ko-KR" dirty="0"/>
              <a:t>'</a:t>
            </a:r>
            <a:r>
              <a:rPr lang="ko-KR" altLang="en-US" dirty="0"/>
              <a:t>처럼 </a:t>
            </a:r>
            <a:r>
              <a:rPr lang="en-US" altLang="ko-KR" dirty="0"/>
              <a:t>f-string</a:t>
            </a:r>
            <a:r>
              <a:rPr lang="ko-KR" altLang="en-US" dirty="0"/>
              <a:t>으로 쿼리를 생성하면 </a:t>
            </a:r>
            <a:r>
              <a:rPr lang="en-US" altLang="ko-KR" dirty="0"/>
              <a:t>SQL </a:t>
            </a:r>
            <a:r>
              <a:rPr lang="ko-KR" altLang="en-US" dirty="0" err="1"/>
              <a:t>인젝션에</a:t>
            </a:r>
            <a:r>
              <a:rPr lang="ko-KR" altLang="en-US" dirty="0"/>
              <a:t> 매우 취약합니다</a:t>
            </a:r>
            <a:r>
              <a:rPr lang="en-US" altLang="ko-KR" dirty="0"/>
              <a:t>. '</a:t>
            </a:r>
            <a:r>
              <a:rPr lang="ko-KR" altLang="en-US" dirty="0"/>
              <a:t>변경 후</a:t>
            </a:r>
            <a:r>
              <a:rPr lang="en-US" altLang="ko-KR" dirty="0"/>
              <a:t>'</a:t>
            </a:r>
            <a:r>
              <a:rPr lang="ko-KR" altLang="en-US" dirty="0"/>
              <a:t>처럼 파라미터 바인딩을 사용하면</a:t>
            </a:r>
            <a:r>
              <a:rPr lang="en-US" altLang="ko-KR" dirty="0"/>
              <a:t>, </a:t>
            </a:r>
            <a:r>
              <a:rPr lang="ko-KR" altLang="en-US" dirty="0" err="1"/>
              <a:t>입력값이</a:t>
            </a:r>
            <a:r>
              <a:rPr lang="ko-KR" altLang="en-US" dirty="0"/>
              <a:t> 자동으로 이스케이프 처리되어 </a:t>
            </a:r>
            <a:r>
              <a:rPr lang="en-US" altLang="ko-KR" dirty="0"/>
              <a:t>SQL </a:t>
            </a:r>
            <a:r>
              <a:rPr lang="ko-KR" altLang="en-US" dirty="0"/>
              <a:t>구조 변경이 원천적으로 </a:t>
            </a:r>
            <a:r>
              <a:rPr lang="ko-KR" altLang="en-US" dirty="0" err="1"/>
              <a:t>불가능해집니다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337285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'ORM </a:t>
            </a:r>
            <a:r>
              <a:rPr lang="ko-KR" altLang="en-US" dirty="0"/>
              <a:t>사용</a:t>
            </a:r>
            <a:r>
              <a:rPr lang="en-US" altLang="ko-KR" dirty="0"/>
              <a:t>' </a:t>
            </a:r>
            <a:r>
              <a:rPr lang="ko-KR" altLang="en-US" dirty="0"/>
              <a:t>역시 마찬가지입니다</a:t>
            </a:r>
            <a:r>
              <a:rPr lang="en-US" altLang="ko-KR" dirty="0"/>
              <a:t>. </a:t>
            </a:r>
            <a:r>
              <a:rPr lang="ko-KR" altLang="en-US" dirty="0"/>
              <a:t>사용자 입력이 </a:t>
            </a:r>
            <a:r>
              <a:rPr lang="en-US" altLang="ko-KR" dirty="0"/>
              <a:t>ORM </a:t>
            </a:r>
            <a:r>
              <a:rPr lang="ko-KR" altLang="en-US" dirty="0"/>
              <a:t>객체로 변환되는 과정에서 자동으로 이스케이프 처리됩니다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49767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'</a:t>
            </a:r>
            <a:r>
              <a:rPr lang="ko-KR" altLang="en-US" dirty="0"/>
              <a:t>변경 전</a:t>
            </a:r>
            <a:r>
              <a:rPr lang="en-US" altLang="ko-KR" dirty="0"/>
              <a:t>'</a:t>
            </a:r>
            <a:r>
              <a:rPr lang="ko-KR" altLang="en-US" dirty="0"/>
              <a:t>처럼 </a:t>
            </a:r>
            <a:r>
              <a:rPr lang="en-US" altLang="ko-KR" dirty="0"/>
              <a:t>Raw SQL</a:t>
            </a:r>
            <a:r>
              <a:rPr lang="ko-KR" altLang="en-US" dirty="0"/>
              <a:t>을 직접 작성하면</a:t>
            </a:r>
            <a:r>
              <a:rPr lang="en-US" altLang="ko-KR" dirty="0"/>
              <a:t>, </a:t>
            </a:r>
            <a:r>
              <a:rPr lang="ko-KR" altLang="en-US" dirty="0"/>
              <a:t>정렬 기준 같은 파라미터에 </a:t>
            </a:r>
            <a:r>
              <a:rPr lang="en-US" altLang="ko-KR" dirty="0"/>
              <a:t>'DROP TABLE' </a:t>
            </a:r>
            <a:r>
              <a:rPr lang="ko-KR" altLang="en-US" dirty="0"/>
              <a:t>공격을 당할 수 있습니다</a:t>
            </a:r>
            <a:r>
              <a:rPr lang="en-US" altLang="ko-KR" dirty="0"/>
              <a:t>. '</a:t>
            </a:r>
            <a:r>
              <a:rPr lang="ko-KR" altLang="en-US" dirty="0"/>
              <a:t>변경 후</a:t>
            </a:r>
            <a:r>
              <a:rPr lang="en-US" altLang="ko-KR" dirty="0"/>
              <a:t>'</a:t>
            </a:r>
            <a:r>
              <a:rPr lang="ko-KR" altLang="en-US" dirty="0"/>
              <a:t>처럼</a:t>
            </a:r>
            <a:r>
              <a:rPr lang="en-US" altLang="ko-KR" dirty="0"/>
              <a:t>, </a:t>
            </a:r>
            <a:r>
              <a:rPr lang="ko-KR" altLang="en-US" dirty="0"/>
              <a:t>허용된 값만 통과시키는 </a:t>
            </a:r>
            <a:r>
              <a:rPr lang="en-US" altLang="ko-KR" dirty="0"/>
              <a:t>'</a:t>
            </a:r>
            <a:r>
              <a:rPr lang="ko-KR" altLang="en-US" dirty="0"/>
              <a:t>화이트리스트</a:t>
            </a:r>
            <a:r>
              <a:rPr lang="en-US" altLang="ko-KR" dirty="0"/>
              <a:t>' </a:t>
            </a:r>
            <a:r>
              <a:rPr lang="ko-KR" altLang="en-US" dirty="0"/>
              <a:t>방식을 적용하거나 </a:t>
            </a:r>
            <a:r>
              <a:rPr lang="en-US" altLang="ko-KR" dirty="0"/>
              <a:t>ORM </a:t>
            </a:r>
            <a:r>
              <a:rPr lang="ko-KR" altLang="en-US" dirty="0"/>
              <a:t>메서드를 사용하면</a:t>
            </a:r>
            <a:r>
              <a:rPr lang="en-US" altLang="ko-KR" dirty="0"/>
              <a:t>, </a:t>
            </a:r>
            <a:r>
              <a:rPr lang="ko-KR" altLang="en-US" dirty="0"/>
              <a:t>안전한 쿼리만 실행되고 유지보수성도 높아집니다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640528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진단이 완료되면</a:t>
            </a:r>
            <a:r>
              <a:rPr lang="en-US" altLang="ko-KR" dirty="0"/>
              <a:t>, </a:t>
            </a:r>
            <a:r>
              <a:rPr lang="en-US" altLang="ko-KR" dirty="0" smtClean="0"/>
              <a:t>OWASP</a:t>
            </a:r>
            <a:r>
              <a:rPr lang="en-US" altLang="ko-KR" baseline="0" dirty="0" smtClean="0"/>
              <a:t> TOP10</a:t>
            </a:r>
            <a:r>
              <a:rPr lang="ko-KR" altLang="en-US" baseline="0" dirty="0" smtClean="0"/>
              <a:t>에 대한 </a:t>
            </a:r>
            <a:r>
              <a:rPr lang="en-US" altLang="ko-KR" b="1" dirty="0" smtClean="0"/>
              <a:t>6</a:t>
            </a:r>
            <a:r>
              <a:rPr lang="ko-KR" altLang="en-US" b="1" dirty="0"/>
              <a:t>가지</a:t>
            </a:r>
            <a:r>
              <a:rPr lang="ko-KR" altLang="en-US" dirty="0"/>
              <a:t>의 맞춤형 보고서를 자동 생성합니다</a:t>
            </a:r>
            <a:r>
              <a:rPr lang="en-US" altLang="ko-KR" dirty="0"/>
              <a:t>. </a:t>
            </a:r>
            <a:r>
              <a:rPr lang="ko-KR" altLang="en-US" dirty="0"/>
              <a:t>스캔 한 번으로 모든 이해관계자에게 필요한 산출물을 즉시 제공합니다</a:t>
            </a:r>
            <a:r>
              <a:rPr lang="en-US" altLang="ko-KR" dirty="0" smtClean="0"/>
              <a:t>.</a:t>
            </a:r>
          </a:p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66437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첫 번째는 </a:t>
            </a:r>
            <a:r>
              <a:rPr lang="en-US" altLang="ko-KR" dirty="0" smtClean="0"/>
              <a:t>'</a:t>
            </a:r>
            <a:r>
              <a:rPr lang="ko-KR" altLang="en-US" dirty="0" smtClean="0"/>
              <a:t>경영 보안 진단 보고서</a:t>
            </a:r>
            <a:r>
              <a:rPr lang="en-US" altLang="ko-KR" dirty="0" smtClean="0"/>
              <a:t>'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b="1" dirty="0" smtClean="0"/>
              <a:t>핵심 요약</a:t>
            </a:r>
            <a:r>
              <a:rPr lang="ko-KR" altLang="en-US" dirty="0" smtClean="0"/>
              <a:t> 부분을 보시면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현재 보안 점수는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점 만점에 </a:t>
            </a:r>
            <a:r>
              <a:rPr lang="en-US" altLang="ko-KR" dirty="0" smtClean="0"/>
              <a:t>43</a:t>
            </a:r>
            <a:r>
              <a:rPr lang="ko-KR" altLang="en-US" dirty="0" smtClean="0"/>
              <a:t>점입니다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발견된 주요 취약점 </a:t>
            </a:r>
            <a:r>
              <a:rPr lang="en-US" altLang="ko-KR" dirty="0" smtClean="0"/>
              <a:t>294</a:t>
            </a:r>
            <a:r>
              <a:rPr lang="ko-KR" altLang="en-US" dirty="0" smtClean="0"/>
              <a:t>개 중 즉시 조치가 필요한 </a:t>
            </a:r>
            <a:r>
              <a:rPr lang="en-US" altLang="ko-KR" dirty="0" smtClean="0"/>
              <a:t>Critical </a:t>
            </a:r>
            <a:r>
              <a:rPr lang="ko-KR" altLang="en-US" dirty="0" smtClean="0"/>
              <a:t>등급은 </a:t>
            </a:r>
            <a:r>
              <a:rPr lang="en-US" altLang="ko-KR" dirty="0" smtClean="0"/>
              <a:t>93</a:t>
            </a:r>
            <a:r>
              <a:rPr lang="ko-KR" altLang="en-US" dirty="0" smtClean="0"/>
              <a:t>개이며</a:t>
            </a:r>
            <a:r>
              <a:rPr lang="en-US" altLang="ko-KR" dirty="0" smtClean="0"/>
              <a:t>, Critical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High</a:t>
            </a:r>
            <a:r>
              <a:rPr lang="ko-KR" altLang="en-US" dirty="0" smtClean="0"/>
              <a:t>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비율은 </a:t>
            </a:r>
            <a:r>
              <a:rPr lang="en-US" altLang="ko-KR" dirty="0" smtClean="0"/>
              <a:t>85%</a:t>
            </a:r>
            <a:r>
              <a:rPr lang="ko-KR" altLang="en-US" dirty="0" smtClean="0"/>
              <a:t>에 달합니다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err="1" smtClean="0"/>
              <a:t>카테고리별</a:t>
            </a:r>
            <a:r>
              <a:rPr lang="ko-KR" altLang="en-US" b="1" dirty="0" smtClean="0"/>
              <a:t> 현황</a:t>
            </a:r>
            <a:r>
              <a:rPr lang="ko-KR" altLang="en-US" dirty="0" smtClean="0"/>
              <a:t>에서는 </a:t>
            </a:r>
            <a:r>
              <a:rPr lang="en-US" altLang="ko-KR" dirty="0" smtClean="0"/>
              <a:t>A01 </a:t>
            </a:r>
            <a:r>
              <a:rPr lang="ko-KR" altLang="en-US" dirty="0" smtClean="0"/>
              <a:t>접근 권한 오류의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건이 발견되었고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예상 피해액은 </a:t>
            </a:r>
            <a:r>
              <a:rPr lang="en-US" altLang="ko-KR" dirty="0" smtClean="0"/>
              <a:t>300</a:t>
            </a:r>
            <a:r>
              <a:rPr lang="ko-KR" altLang="en-US" dirty="0" smtClean="0"/>
              <a:t>만원에서 </a:t>
            </a:r>
            <a:r>
              <a:rPr lang="en-US" altLang="ko-KR" dirty="0" smtClean="0"/>
              <a:t>1500</a:t>
            </a:r>
            <a:r>
              <a:rPr lang="ko-KR" altLang="en-US" dirty="0" smtClean="0"/>
              <a:t>만원으로 추정됩니다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권한 우회나 </a:t>
            </a:r>
            <a:r>
              <a:rPr lang="en-US" altLang="ko-KR" dirty="0" smtClean="0"/>
              <a:t>IDOR </a:t>
            </a:r>
            <a:r>
              <a:rPr lang="ko-KR" altLang="en-US" dirty="0" smtClean="0"/>
              <a:t>같은 위험 사유가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접근 권한 검증 강화 등의 수정이 필요함을 보여줍니다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5680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 smtClean="0"/>
              <a:t>권장 </a:t>
            </a:r>
            <a:r>
              <a:rPr lang="ko-KR" altLang="en-US" b="1" dirty="0" err="1" smtClean="0"/>
              <a:t>조치사항</a:t>
            </a:r>
            <a:r>
              <a:rPr lang="ko-KR" altLang="en-US" dirty="0" err="1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우선순위 </a:t>
            </a:r>
            <a:r>
              <a:rPr lang="en-US" altLang="ko-KR" dirty="0" smtClean="0"/>
              <a:t>1</a:t>
            </a:r>
            <a:r>
              <a:rPr lang="ko-KR" altLang="en-US" dirty="0" smtClean="0"/>
              <a:t>단계로</a:t>
            </a:r>
            <a:r>
              <a:rPr lang="en-US" altLang="ko-KR" dirty="0" smtClean="0"/>
              <a:t>, 93</a:t>
            </a:r>
            <a:r>
              <a:rPr lang="ko-KR" altLang="en-US" dirty="0" smtClean="0"/>
              <a:t>개의 </a:t>
            </a:r>
            <a:r>
              <a:rPr lang="en-US" altLang="ko-KR" dirty="0" smtClean="0"/>
              <a:t>Critical </a:t>
            </a:r>
            <a:r>
              <a:rPr lang="ko-KR" altLang="en-US" dirty="0" smtClean="0"/>
              <a:t>취약점은 </a:t>
            </a:r>
            <a:r>
              <a:rPr lang="en-US" altLang="ko-KR" dirty="0" smtClean="0"/>
              <a:t>24</a:t>
            </a:r>
            <a:r>
              <a:rPr lang="ko-KR" altLang="en-US" dirty="0" smtClean="0"/>
              <a:t>시간 이내에 긴급 조치가 필요합니다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주로 </a:t>
            </a:r>
            <a:r>
              <a:rPr lang="en-US" altLang="ko-KR" dirty="0" smtClean="0"/>
              <a:t>Injection </a:t>
            </a:r>
            <a:r>
              <a:rPr lang="ko-KR" altLang="en-US" dirty="0" smtClean="0"/>
              <a:t>관련이며</a:t>
            </a:r>
            <a:r>
              <a:rPr lang="en-US" altLang="ko-KR" dirty="0" smtClean="0"/>
              <a:t>, WAF </a:t>
            </a:r>
            <a:r>
              <a:rPr lang="ko-KR" altLang="en-US" dirty="0" smtClean="0"/>
              <a:t>규칙 즉시 적용 및 </a:t>
            </a:r>
            <a:r>
              <a:rPr lang="en-US" altLang="ko-KR" dirty="0" smtClean="0"/>
              <a:t>24</a:t>
            </a:r>
            <a:r>
              <a:rPr lang="ko-KR" altLang="en-US" dirty="0" smtClean="0"/>
              <a:t>시간 모니터링 가동이 권장됩니다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2</a:t>
            </a:r>
            <a:r>
              <a:rPr lang="ko-KR" altLang="en-US" dirty="0" smtClean="0"/>
              <a:t>단계로는 </a:t>
            </a:r>
            <a:r>
              <a:rPr lang="en-US" altLang="ko-KR" dirty="0" smtClean="0"/>
              <a:t>196</a:t>
            </a:r>
            <a:r>
              <a:rPr lang="ko-KR" altLang="en-US" dirty="0" smtClean="0"/>
              <a:t>개의 </a:t>
            </a:r>
            <a:r>
              <a:rPr lang="en-US" altLang="ko-KR" dirty="0" smtClean="0"/>
              <a:t>High </a:t>
            </a:r>
            <a:r>
              <a:rPr lang="ko-KR" altLang="en-US" dirty="0" smtClean="0"/>
              <a:t>취약점을 </a:t>
            </a:r>
            <a:r>
              <a:rPr lang="en-US" altLang="ko-KR" dirty="0" smtClean="0"/>
              <a:t>1~2</a:t>
            </a:r>
            <a:r>
              <a:rPr lang="ko-KR" altLang="en-US" dirty="0" smtClean="0"/>
              <a:t>주 내에 코드 수정 및 보안 강화를 진행해야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소스 코드 검토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라이브러리 업데이트 등이 필요합니다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비즈니스 </a:t>
            </a:r>
            <a:r>
              <a:rPr lang="ko-KR" altLang="en-US" b="1" dirty="0" err="1" smtClean="0"/>
              <a:t>영향도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보시면</a:t>
            </a:r>
            <a:r>
              <a:rPr lang="en-US" altLang="ko-KR" dirty="0" smtClean="0"/>
              <a:t>, Injection </a:t>
            </a:r>
            <a:r>
              <a:rPr lang="ko-KR" altLang="en-US" dirty="0" smtClean="0"/>
              <a:t>공격으로 인한 시스템 복구 등 직접 손실은 평균 </a:t>
            </a:r>
            <a:r>
              <a:rPr lang="en-US" altLang="ko-KR" dirty="0" smtClean="0"/>
              <a:t>9653</a:t>
            </a:r>
            <a:r>
              <a:rPr lang="ko-KR" altLang="en-US" dirty="0" smtClean="0"/>
              <a:t>만원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최대 </a:t>
            </a:r>
            <a:r>
              <a:rPr lang="en-US" altLang="ko-KR" dirty="0" smtClean="0"/>
              <a:t>1</a:t>
            </a:r>
            <a:r>
              <a:rPr lang="ko-KR" altLang="en-US" dirty="0" smtClean="0"/>
              <a:t>억 </a:t>
            </a:r>
            <a:r>
              <a:rPr lang="en-US" altLang="ko-KR" dirty="0" smtClean="0"/>
              <a:t>7</a:t>
            </a:r>
            <a:r>
              <a:rPr lang="ko-KR" altLang="en-US" dirty="0" smtClean="0"/>
              <a:t>천만원까지 추정됩니다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또한 개인정보 유출 시 관련 법규에 따라 최대 </a:t>
            </a:r>
            <a:r>
              <a:rPr lang="en-US" altLang="ko-KR" dirty="0" smtClean="0"/>
              <a:t>5</a:t>
            </a:r>
            <a:r>
              <a:rPr lang="ko-KR" altLang="en-US" dirty="0" smtClean="0"/>
              <a:t>천만원의 벌금이 부과될 수 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46717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 smtClean="0"/>
              <a:t>리스크 감소 및 </a:t>
            </a:r>
            <a:r>
              <a:rPr lang="en-US" altLang="ko-KR" b="1" dirty="0" smtClean="0"/>
              <a:t>ROI </a:t>
            </a:r>
            <a:r>
              <a:rPr lang="ko-KR" altLang="en-US" b="1" dirty="0" smtClean="0"/>
              <a:t>추정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Critical </a:t>
            </a:r>
            <a:r>
              <a:rPr lang="ko-KR" altLang="en-US" dirty="0" smtClean="0"/>
              <a:t>취약점 </a:t>
            </a:r>
            <a:r>
              <a:rPr lang="en-US" altLang="ko-KR" dirty="0" smtClean="0"/>
              <a:t>93</a:t>
            </a:r>
            <a:r>
              <a:rPr lang="ko-KR" altLang="en-US" dirty="0" smtClean="0"/>
              <a:t>개에 대한 즉시 조치에는 약 </a:t>
            </a:r>
            <a:r>
              <a:rPr lang="en-US" altLang="ko-KR" dirty="0" smtClean="0"/>
              <a:t>4650</a:t>
            </a:r>
            <a:r>
              <a:rPr lang="ko-KR" altLang="en-US" dirty="0" smtClean="0"/>
              <a:t>만원의 비용이 예상되며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이를 통해 최대 </a:t>
            </a:r>
            <a:r>
              <a:rPr lang="en-US" altLang="ko-KR" dirty="0" smtClean="0"/>
              <a:t>2</a:t>
            </a:r>
            <a:r>
              <a:rPr lang="ko-KR" altLang="en-US" dirty="0" smtClean="0"/>
              <a:t>억 </a:t>
            </a:r>
            <a:r>
              <a:rPr lang="en-US" altLang="ko-KR" dirty="0" smtClean="0"/>
              <a:t>7900</a:t>
            </a:r>
            <a:r>
              <a:rPr lang="ko-KR" altLang="en-US" dirty="0" smtClean="0"/>
              <a:t>만원의 기대 효과를 얻을 수 있습니다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High </a:t>
            </a:r>
            <a:r>
              <a:rPr lang="ko-KR" altLang="en-US" dirty="0" smtClean="0"/>
              <a:t>취약점 </a:t>
            </a:r>
            <a:r>
              <a:rPr lang="en-US" altLang="ko-KR" dirty="0" smtClean="0"/>
              <a:t>196</a:t>
            </a:r>
            <a:r>
              <a:rPr lang="ko-KR" altLang="en-US" dirty="0" smtClean="0"/>
              <a:t>개에 대한 단기 조치에는 약 </a:t>
            </a:r>
            <a:r>
              <a:rPr lang="en-US" altLang="ko-KR" dirty="0" smtClean="0"/>
              <a:t>5880</a:t>
            </a:r>
            <a:r>
              <a:rPr lang="ko-KR" altLang="en-US" dirty="0" smtClean="0"/>
              <a:t>만원의 비용이 들며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최대 </a:t>
            </a:r>
            <a:r>
              <a:rPr lang="en-US" altLang="ko-KR" dirty="0" smtClean="0"/>
              <a:t>2</a:t>
            </a:r>
            <a:r>
              <a:rPr lang="ko-KR" altLang="en-US" dirty="0" smtClean="0"/>
              <a:t>억 </a:t>
            </a:r>
            <a:r>
              <a:rPr lang="en-US" altLang="ko-KR" dirty="0" smtClean="0"/>
              <a:t>3520</a:t>
            </a:r>
            <a:r>
              <a:rPr lang="ko-KR" altLang="en-US" dirty="0" smtClean="0"/>
              <a:t>만원의 기대 효과가 예상됩니다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운영 지표 및 조치 타임라인</a:t>
            </a:r>
            <a:r>
              <a:rPr lang="ko-KR" altLang="en-US" dirty="0" smtClean="0"/>
              <a:t>에서는 현재 측정되지 않는 평균 해결 시간을 </a:t>
            </a:r>
            <a:r>
              <a:rPr lang="en-US" altLang="ko-KR" dirty="0" smtClean="0"/>
              <a:t>Critical 3</a:t>
            </a:r>
            <a:r>
              <a:rPr lang="ko-KR" altLang="en-US" dirty="0" smtClean="0"/>
              <a:t>일</a:t>
            </a:r>
            <a:r>
              <a:rPr lang="en-US" altLang="ko-KR" dirty="0" smtClean="0"/>
              <a:t>, High 14</a:t>
            </a:r>
            <a:r>
              <a:rPr lang="ko-KR" altLang="en-US" dirty="0" smtClean="0"/>
              <a:t>일 등으로 단축하고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보안 점수를 </a:t>
            </a:r>
            <a:r>
              <a:rPr lang="en-US" altLang="ko-KR" dirty="0" smtClean="0"/>
              <a:t>90</a:t>
            </a:r>
            <a:r>
              <a:rPr lang="ko-KR" altLang="en-US" dirty="0" smtClean="0"/>
              <a:t>점 이상으로 개선하는 것을 목표로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각 </a:t>
            </a:r>
            <a:r>
              <a:rPr lang="ko-KR" altLang="en-US" dirty="0" err="1" smtClean="0"/>
              <a:t>목표별</a:t>
            </a:r>
            <a:r>
              <a:rPr lang="ko-KR" altLang="en-US" dirty="0" smtClean="0"/>
              <a:t> 책임자도 명시되어 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06799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 smtClean="0"/>
              <a:t>담당</a:t>
            </a:r>
            <a:r>
              <a:rPr lang="en-US" altLang="ko-KR" b="1" dirty="0" smtClean="0"/>
              <a:t>/</a:t>
            </a:r>
            <a:r>
              <a:rPr lang="ko-KR" altLang="en-US" b="1" dirty="0" err="1" smtClean="0"/>
              <a:t>오너십</a:t>
            </a:r>
            <a:r>
              <a:rPr lang="ko-KR" altLang="en-US" b="1" dirty="0" smtClean="0"/>
              <a:t> 매트릭스</a:t>
            </a:r>
            <a:r>
              <a:rPr lang="ko-KR" altLang="en-US" b="0" dirty="0" smtClean="0"/>
              <a:t>는 </a:t>
            </a:r>
            <a:r>
              <a:rPr lang="ko-KR" altLang="en-US" dirty="0" smtClean="0"/>
              <a:t>발견된 취약점 카테고리별로 담당 부서와 필요한 구체적인 조치 사항을 보여줍니다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 </a:t>
            </a:r>
            <a:r>
              <a:rPr lang="en-US" altLang="ko-KR" dirty="0" smtClean="0"/>
              <a:t>Injection</a:t>
            </a:r>
            <a:r>
              <a:rPr lang="ko-KR" altLang="en-US" dirty="0" smtClean="0"/>
              <a:t>은 개발팀 주관으로 </a:t>
            </a:r>
            <a:r>
              <a:rPr lang="en-US" altLang="ko-KR" dirty="0" smtClean="0"/>
              <a:t>SQL </a:t>
            </a:r>
            <a:r>
              <a:rPr lang="ko-KR" altLang="en-US" dirty="0" err="1" smtClean="0"/>
              <a:t>파라미터화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입력값</a:t>
            </a:r>
            <a:r>
              <a:rPr lang="ko-KR" altLang="en-US" dirty="0" smtClean="0"/>
              <a:t> 검증 강화 등이 필요합니다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dirty="0" smtClean="0"/>
              <a:t>규정 준수 매핑</a:t>
            </a:r>
            <a:r>
              <a:rPr lang="ko-KR" altLang="en-US" dirty="0" smtClean="0"/>
              <a:t>에서는 발견된 취약점들이 개인정보보호법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정보통신망법</a:t>
            </a:r>
            <a:r>
              <a:rPr lang="en-US" altLang="ko-KR" dirty="0" smtClean="0"/>
              <a:t>, GDPR </a:t>
            </a:r>
            <a:r>
              <a:rPr lang="ko-KR" altLang="en-US" dirty="0" smtClean="0"/>
              <a:t>등 어떤 법규 위반 리스크와 연결되는지 보여줍니다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 </a:t>
            </a:r>
            <a:r>
              <a:rPr lang="en-US" altLang="ko-KR" dirty="0" smtClean="0"/>
              <a:t>SQL </a:t>
            </a:r>
            <a:r>
              <a:rPr lang="ko-KR" altLang="en-US" dirty="0" err="1" smtClean="0"/>
              <a:t>인젝션으로</a:t>
            </a:r>
            <a:r>
              <a:rPr lang="ko-KR" altLang="en-US" dirty="0" smtClean="0"/>
              <a:t> 인한 개인정보 유출은 개인정보보호법 위반으로 최대 </a:t>
            </a:r>
            <a:r>
              <a:rPr lang="en-US" altLang="ko-KR" dirty="0" smtClean="0"/>
              <a:t>5</a:t>
            </a:r>
            <a:r>
              <a:rPr lang="ko-KR" altLang="en-US" dirty="0" smtClean="0"/>
              <a:t>천만원의 과태료가 부과될 수 있음을 명시하고 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4345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팀명</a:t>
            </a:r>
            <a:r>
              <a:rPr lang="ko-KR" altLang="en-US" dirty="0"/>
              <a:t> </a:t>
            </a:r>
            <a:r>
              <a:rPr lang="en-US" altLang="ko-KR" dirty="0"/>
              <a:t>SGT10</a:t>
            </a:r>
            <a:r>
              <a:rPr lang="ko-KR" altLang="en-US" dirty="0"/>
              <a:t>은 </a:t>
            </a:r>
            <a:r>
              <a:rPr lang="en-US" altLang="ko-KR" dirty="0"/>
              <a:t>'Smoking Gun Top 10'</a:t>
            </a:r>
            <a:r>
              <a:rPr lang="ko-KR" altLang="en-US" dirty="0"/>
              <a:t>의 약자로</a:t>
            </a:r>
            <a:r>
              <a:rPr lang="en-US" altLang="ko-KR" dirty="0"/>
              <a:t>, ‘</a:t>
            </a:r>
            <a:r>
              <a:rPr lang="ko-KR" altLang="en-US" dirty="0"/>
              <a:t>결정적 증거를 찾는 </a:t>
            </a:r>
            <a:r>
              <a:rPr lang="en-US" altLang="ko-KR" dirty="0"/>
              <a:t>10</a:t>
            </a:r>
            <a:r>
              <a:rPr lang="ko-KR" altLang="en-US" dirty="0"/>
              <a:t>가지 </a:t>
            </a:r>
            <a:r>
              <a:rPr lang="ko-KR" altLang="en-US" dirty="0" err="1"/>
              <a:t>방법’이라는</a:t>
            </a:r>
            <a:r>
              <a:rPr lang="ko-KR" altLang="en-US" dirty="0"/>
              <a:t> 의미입니다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핵심 취약점을 구조적으로 포착하자는 의지를 담았습니다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64473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두 번째는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기술 보안 진단 보고서</a:t>
            </a:r>
            <a:r>
              <a:rPr lang="en-US" altLang="ko-KR" dirty="0" smtClean="0"/>
              <a:t>'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이 보고서는 </a:t>
            </a:r>
            <a:r>
              <a:rPr lang="ko-KR" altLang="en-US" b="1" dirty="0" smtClean="0"/>
              <a:t>취약점 유형별 상세 분석</a:t>
            </a:r>
            <a:r>
              <a:rPr lang="ko-KR" altLang="en-US" dirty="0" smtClean="0"/>
              <a:t>을 제공합니다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예를 들어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화면에서는 </a:t>
            </a:r>
            <a:r>
              <a:rPr lang="en-US" altLang="ko-KR" dirty="0" smtClean="0"/>
              <a:t>'Path Traversal' </a:t>
            </a:r>
            <a:r>
              <a:rPr lang="ko-KR" altLang="en-US" dirty="0" smtClean="0"/>
              <a:t>취약점이 총 </a:t>
            </a:r>
            <a:r>
              <a:rPr lang="en-US" altLang="ko-KR" dirty="0" smtClean="0"/>
              <a:t>49</a:t>
            </a:r>
            <a:r>
              <a:rPr lang="ko-KR" altLang="en-US" dirty="0" smtClean="0"/>
              <a:t>건 발견되었으며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대표 </a:t>
            </a:r>
            <a:r>
              <a:rPr lang="ko-KR" altLang="en-US" dirty="0" err="1" smtClean="0"/>
              <a:t>심각도는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'High', </a:t>
            </a:r>
            <a:r>
              <a:rPr lang="ko-KR" altLang="en-US" dirty="0" smtClean="0"/>
              <a:t>대표 공격 </a:t>
            </a:r>
            <a:r>
              <a:rPr lang="en-US" altLang="ko-KR" dirty="0" smtClean="0"/>
              <a:t>URL</a:t>
            </a:r>
            <a:r>
              <a:rPr lang="ko-KR" altLang="en-US" dirty="0" smtClean="0"/>
              <a:t>은 보시는 바와 같습니다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취약점 근거 및 표준 매핑</a:t>
            </a:r>
            <a:r>
              <a:rPr lang="ko-KR" altLang="en-US" b="0" dirty="0" smtClean="0"/>
              <a:t>입</a:t>
            </a:r>
            <a:r>
              <a:rPr lang="ko-KR" altLang="en-US" dirty="0" smtClean="0"/>
              <a:t>니다</a:t>
            </a:r>
            <a:r>
              <a:rPr lang="en-US" altLang="ko-KR" dirty="0" smtClean="0"/>
              <a:t>. Path Traversal </a:t>
            </a:r>
            <a:r>
              <a:rPr lang="ko-KR" altLang="en-US" dirty="0" smtClean="0"/>
              <a:t>취약점은 관련 </a:t>
            </a:r>
            <a:r>
              <a:rPr lang="en-US" altLang="ko-KR" dirty="0" smtClean="0"/>
              <a:t>CVE </a:t>
            </a:r>
            <a:r>
              <a:rPr lang="ko-KR" altLang="en-US" dirty="0" smtClean="0"/>
              <a:t>번호와 </a:t>
            </a:r>
            <a:r>
              <a:rPr lang="ko-KR" altLang="en-US" dirty="0" err="1" smtClean="0"/>
              <a:t>매핑되며</a:t>
            </a:r>
            <a:r>
              <a:rPr lang="en-US" altLang="ko-KR" dirty="0" smtClean="0"/>
              <a:t>, CWE-22 </a:t>
            </a:r>
            <a:r>
              <a:rPr lang="ko-KR" altLang="en-US" dirty="0" smtClean="0"/>
              <a:t>경로 제한 부적절</a:t>
            </a:r>
            <a:r>
              <a:rPr lang="en-US" altLang="ko-KR" dirty="0" smtClean="0"/>
              <a:t> </a:t>
            </a:r>
            <a:r>
              <a:rPr lang="ko-KR" altLang="en-US" dirty="0" smtClean="0"/>
              <a:t>분류에 해당합니다</a:t>
            </a:r>
            <a:r>
              <a:rPr lang="en-US" altLang="ko-KR" dirty="0" smtClean="0"/>
              <a:t>. OWASP Top 10 </a:t>
            </a:r>
            <a:r>
              <a:rPr lang="ko-KR" altLang="en-US" dirty="0" smtClean="0"/>
              <a:t>기준으로는 </a:t>
            </a:r>
            <a:r>
              <a:rPr lang="en-US" altLang="ko-KR" dirty="0" smtClean="0"/>
              <a:t>A01 </a:t>
            </a:r>
            <a:r>
              <a:rPr lang="ko-KR" altLang="en-US" dirty="0" smtClean="0"/>
              <a:t>접근 권한 오류와 관련이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상대 경로를 조작하여 시스템의 임의 파일에 접근하는 취약점이며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시스템 파일 유출이나 </a:t>
            </a:r>
            <a:r>
              <a:rPr lang="ko-KR" altLang="en-US" dirty="0" err="1" smtClean="0"/>
              <a:t>웹쉘</a:t>
            </a:r>
            <a:r>
              <a:rPr lang="ko-KR" altLang="en-US" dirty="0" smtClean="0"/>
              <a:t> 업로드를 통한 서버 장악까지 이어질 수 있는 잠재적 영향이 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295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저희가 수행한 </a:t>
            </a:r>
            <a:r>
              <a:rPr lang="en-US" altLang="ko-KR" dirty="0" smtClean="0"/>
              <a:t>Path Traversal </a:t>
            </a:r>
            <a:r>
              <a:rPr lang="ko-KR" altLang="en-US" dirty="0" smtClean="0"/>
              <a:t>공격 시나리오는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app.sangho.cloud</a:t>
            </a:r>
            <a:r>
              <a:rPr lang="ko-KR" altLang="en-US" dirty="0" smtClean="0"/>
              <a:t>를 대상으로</a:t>
            </a:r>
            <a:r>
              <a:rPr lang="en-US" altLang="ko-KR" dirty="0" smtClean="0"/>
              <a:t>,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passwd</a:t>
            </a:r>
            <a:r>
              <a:rPr lang="ko-KR" altLang="en-US" dirty="0" smtClean="0"/>
              <a:t> 파일 접근을 시도하는 페이로드를 사용했습니다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</a:t>
            </a:r>
            <a:r>
              <a:rPr lang="ko-KR" altLang="en-US" dirty="0" smtClean="0"/>
              <a:t>단계 정찰 과정에서는 파일 다운로드나 조회 기능에서 상위 디렉토리 이동 문자를 이용하여 경로 조작이 가능한지 테스트합니다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통합 자동 수정 코드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 '</a:t>
            </a:r>
            <a:r>
              <a:rPr lang="ko-KR" altLang="en-US" dirty="0" smtClean="0"/>
              <a:t>취약한 코드</a:t>
            </a:r>
            <a:r>
              <a:rPr lang="en-US" altLang="ko-KR" dirty="0" smtClean="0"/>
              <a:t>'</a:t>
            </a:r>
            <a:r>
              <a:rPr lang="ko-KR" altLang="en-US" dirty="0" smtClean="0"/>
              <a:t>는 사용자 입력을 검증 없이 파일 경로로 사용하여 </a:t>
            </a:r>
            <a:r>
              <a:rPr lang="en-US" altLang="ko-KR" dirty="0" smtClean="0"/>
              <a:t>Path Traversal</a:t>
            </a:r>
            <a:r>
              <a:rPr lang="ko-KR" altLang="en-US" dirty="0" smtClean="0"/>
              <a:t>에 노출되어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반면</a:t>
            </a:r>
            <a:r>
              <a:rPr lang="en-US" altLang="ko-KR" dirty="0" smtClean="0"/>
              <a:t>, '</a:t>
            </a:r>
            <a:r>
              <a:rPr lang="ko-KR" altLang="en-US" dirty="0" smtClean="0"/>
              <a:t>안전한 코드</a:t>
            </a:r>
            <a:r>
              <a:rPr lang="en-US" altLang="ko-KR" dirty="0" smtClean="0"/>
              <a:t>'</a:t>
            </a:r>
            <a:r>
              <a:rPr lang="ko-KR" altLang="en-US" dirty="0" smtClean="0"/>
              <a:t>는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pathlib</a:t>
            </a:r>
            <a:r>
              <a:rPr lang="ko-KR" altLang="en-US" dirty="0" smtClean="0"/>
              <a:t>과 같은 라이브러리를 사용하여 사용자 입력을 안전하게 처리하는 방법을 보여줍니다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810620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세 번째는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규정준수 보안 진단 보고서</a:t>
            </a:r>
            <a:r>
              <a:rPr lang="en-US" altLang="ko-KR" dirty="0" smtClean="0"/>
              <a:t>'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이 보고서는 </a:t>
            </a:r>
            <a:r>
              <a:rPr lang="ko-KR" altLang="en-US" b="1" dirty="0" err="1" smtClean="0"/>
              <a:t>규정별</a:t>
            </a:r>
            <a:r>
              <a:rPr lang="ko-KR" altLang="en-US" b="1" dirty="0" smtClean="0"/>
              <a:t> 상세 준수 분석</a:t>
            </a:r>
            <a:r>
              <a:rPr lang="ko-KR" altLang="en-US" dirty="0" smtClean="0"/>
              <a:t> 결과를 보여줍니다</a:t>
            </a:r>
            <a:r>
              <a:rPr lang="en-US" altLang="ko-KR" dirty="0" smtClean="0"/>
              <a:t>. </a:t>
            </a:r>
            <a:r>
              <a:rPr lang="ko-KR" altLang="en-US" b="1" dirty="0" smtClean="0"/>
              <a:t>개인정보보호법</a:t>
            </a:r>
            <a:r>
              <a:rPr lang="ko-KR" altLang="en-US" dirty="0" smtClean="0"/>
              <a:t> 부분을 보시면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현재 </a:t>
            </a:r>
            <a:r>
              <a:rPr lang="ko-KR" altLang="en-US" dirty="0" err="1" smtClean="0"/>
              <a:t>준수율은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83%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발견된 위반 가능 취약점은 총 </a:t>
            </a:r>
            <a:r>
              <a:rPr lang="en-US" altLang="ko-KR" dirty="0" smtClean="0"/>
              <a:t>52</a:t>
            </a:r>
            <a:r>
              <a:rPr lang="ko-KR" altLang="en-US" dirty="0" smtClean="0"/>
              <a:t>개이며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모두 </a:t>
            </a:r>
            <a:r>
              <a:rPr lang="en-US" altLang="ko-KR" dirty="0" smtClean="0"/>
              <a:t>High </a:t>
            </a:r>
            <a:r>
              <a:rPr lang="ko-KR" altLang="en-US" dirty="0" smtClean="0"/>
              <a:t>등급입니다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="1" dirty="0" smtClean="0"/>
              <a:t>정보통신망법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98%</a:t>
            </a:r>
            <a:r>
              <a:rPr lang="ko-KR" altLang="en-US" dirty="0" smtClean="0"/>
              <a:t>의 </a:t>
            </a:r>
            <a:r>
              <a:rPr lang="ko-KR" altLang="en-US" dirty="0" err="1" smtClean="0"/>
              <a:t>준수율을</a:t>
            </a:r>
            <a:r>
              <a:rPr lang="ko-KR" altLang="en-US" dirty="0" smtClean="0"/>
              <a:t> 보이며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위반 가능 취약점은 </a:t>
            </a:r>
            <a:r>
              <a:rPr lang="en-US" altLang="ko-KR" dirty="0" smtClean="0"/>
              <a:t>Medium </a:t>
            </a:r>
            <a:r>
              <a:rPr lang="ko-KR" altLang="en-US" dirty="0" smtClean="0"/>
              <a:t>등급 </a:t>
            </a:r>
            <a:r>
              <a:rPr lang="en-US" altLang="ko-KR" dirty="0" smtClean="0"/>
              <a:t>1</a:t>
            </a:r>
            <a:r>
              <a:rPr lang="ko-KR" altLang="en-US" dirty="0" smtClean="0"/>
              <a:t>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각각 관련 법령 조항이 </a:t>
            </a:r>
            <a:r>
              <a:rPr lang="ko-KR" altLang="en-US" dirty="0" err="1" smtClean="0"/>
              <a:t>매핑됩니다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09543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다음으로 </a:t>
            </a:r>
            <a:r>
              <a:rPr lang="en-US" altLang="ko-KR" b="1" dirty="0" smtClean="0"/>
              <a:t>GDPR</a:t>
            </a:r>
            <a:r>
              <a:rPr lang="ko-KR" altLang="en-US" b="0" dirty="0" smtClean="0"/>
              <a:t>의</a:t>
            </a:r>
            <a:r>
              <a:rPr lang="ko-KR" altLang="en-US" dirty="0" smtClean="0"/>
              <a:t> 준수 현황입니다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규정 모두 현재 </a:t>
            </a:r>
            <a:r>
              <a:rPr lang="en-US" altLang="ko-KR" dirty="0" smtClean="0"/>
              <a:t>100% </a:t>
            </a:r>
            <a:r>
              <a:rPr lang="ko-KR" altLang="en-US" dirty="0" smtClean="0"/>
              <a:t>준수 상태이며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발견된 위반 가능 취약점은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관련 법령 조항이 </a:t>
            </a:r>
            <a:r>
              <a:rPr lang="ko-KR" altLang="en-US" dirty="0" err="1" smtClean="0"/>
              <a:t>매핑됩니다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/>
              <a:t>PCI-DSS </a:t>
            </a:r>
            <a:r>
              <a:rPr lang="ko-KR" altLang="en-US" dirty="0" smtClean="0"/>
              <a:t>준수 현황입니다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마찬가지로 규정 모두 현재 </a:t>
            </a:r>
            <a:r>
              <a:rPr lang="en-US" altLang="ko-KR" dirty="0" smtClean="0"/>
              <a:t>100% </a:t>
            </a:r>
            <a:r>
              <a:rPr lang="ko-KR" altLang="en-US" dirty="0" smtClean="0"/>
              <a:t>준수 상태이며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발견된 위반 가능 취약점은 없으며 관련 법령 조항이 </a:t>
            </a:r>
            <a:r>
              <a:rPr lang="ko-KR" altLang="en-US" dirty="0" err="1" smtClean="0"/>
              <a:t>매핑됩니다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886609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/>
              <a:t>ISO27001</a:t>
            </a:r>
            <a:r>
              <a:rPr lang="ko-KR" altLang="en-US" dirty="0" smtClean="0"/>
              <a:t> 준수 현황 및 </a:t>
            </a:r>
            <a:r>
              <a:rPr lang="ko-KR" altLang="en-US" b="1" dirty="0" smtClean="0"/>
              <a:t>종합 법적 리스크 평가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ISO27001</a:t>
            </a:r>
            <a:r>
              <a:rPr lang="ko-KR" altLang="en-US" dirty="0" smtClean="0"/>
              <a:t>의 현재 </a:t>
            </a:r>
            <a:r>
              <a:rPr lang="ko-KR" altLang="en-US" dirty="0" err="1" smtClean="0"/>
              <a:t>준수율은</a:t>
            </a:r>
            <a:r>
              <a:rPr lang="ko-KR" altLang="en-US" dirty="0" smtClean="0"/>
              <a:t> </a:t>
            </a:r>
            <a:r>
              <a:rPr lang="en-US" altLang="ko-KR" dirty="0" smtClean="0"/>
              <a:t>37%</a:t>
            </a:r>
            <a:r>
              <a:rPr lang="ko-KR" altLang="en-US" dirty="0" smtClean="0"/>
              <a:t>로 가장 낮습니다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발견된 위반 가능 취약점은 총 </a:t>
            </a:r>
            <a:r>
              <a:rPr lang="en-US" altLang="ko-KR" dirty="0" smtClean="0"/>
              <a:t>342</a:t>
            </a:r>
            <a:r>
              <a:rPr lang="ko-KR" altLang="en-US" dirty="0" smtClean="0"/>
              <a:t>개로 </a:t>
            </a:r>
            <a:r>
              <a:rPr lang="en-US" altLang="ko-KR" dirty="0" smtClean="0"/>
              <a:t>Critical 93</a:t>
            </a:r>
            <a:r>
              <a:rPr lang="ko-KR" altLang="en-US" dirty="0" smtClean="0"/>
              <a:t>개</a:t>
            </a:r>
            <a:r>
              <a:rPr lang="en-US" altLang="ko-KR" dirty="0" smtClean="0"/>
              <a:t>, High 197</a:t>
            </a:r>
            <a:r>
              <a:rPr lang="ko-KR" altLang="en-US" dirty="0" smtClean="0"/>
              <a:t>개</a:t>
            </a:r>
            <a:r>
              <a:rPr lang="en-US" altLang="ko-KR" dirty="0" smtClean="0"/>
              <a:t>, Medium 52</a:t>
            </a:r>
            <a:r>
              <a:rPr lang="ko-KR" altLang="en-US" dirty="0" smtClean="0"/>
              <a:t>개이며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관련 법령 조항이 </a:t>
            </a:r>
            <a:r>
              <a:rPr lang="ko-KR" altLang="en-US" dirty="0" err="1" smtClean="0"/>
              <a:t>매핑됩니다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종합 법적 리스크 평가에서는 현재 노출된 리스크를 보여줍니다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개인정보보호법 위반은 </a:t>
            </a:r>
            <a:r>
              <a:rPr lang="ko-KR" altLang="en-US" dirty="0" err="1" smtClean="0"/>
              <a:t>심각도가</a:t>
            </a:r>
            <a:r>
              <a:rPr lang="ko-KR" altLang="en-US" dirty="0" smtClean="0"/>
              <a:t> </a:t>
            </a:r>
            <a:r>
              <a:rPr lang="en-US" altLang="ko-KR" dirty="0" smtClean="0"/>
              <a:t>'</a:t>
            </a:r>
            <a:r>
              <a:rPr lang="ko-KR" altLang="en-US" dirty="0" smtClean="0"/>
              <a:t>매우 높음</a:t>
            </a:r>
            <a:r>
              <a:rPr lang="en-US" altLang="ko-KR" dirty="0" smtClean="0"/>
              <a:t>'</a:t>
            </a:r>
            <a:r>
              <a:rPr lang="ko-KR" altLang="en-US" dirty="0" smtClean="0"/>
              <a:t>이며 최대 </a:t>
            </a:r>
            <a:r>
              <a:rPr lang="en-US" altLang="ko-KR" dirty="0" smtClean="0"/>
              <a:t>5</a:t>
            </a:r>
            <a:r>
              <a:rPr lang="ko-KR" altLang="en-US" dirty="0" smtClean="0"/>
              <a:t>억원의 과징금이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정보통신망법 위반은 </a:t>
            </a:r>
            <a:r>
              <a:rPr lang="en-US" altLang="ko-KR" dirty="0" smtClean="0"/>
              <a:t>'</a:t>
            </a:r>
            <a:r>
              <a:rPr lang="ko-KR" altLang="en-US" dirty="0" smtClean="0"/>
              <a:t>높음</a:t>
            </a:r>
            <a:r>
              <a:rPr lang="en-US" altLang="ko-KR" dirty="0" smtClean="0"/>
              <a:t>'</a:t>
            </a:r>
            <a:r>
              <a:rPr lang="ko-KR" altLang="en-US" dirty="0" smtClean="0"/>
              <a:t>이며 최대 </a:t>
            </a:r>
            <a:r>
              <a:rPr lang="en-US" altLang="ko-KR" dirty="0" smtClean="0"/>
              <a:t>3</a:t>
            </a:r>
            <a:r>
              <a:rPr lang="ko-KR" altLang="en-US" dirty="0" smtClean="0"/>
              <a:t>천만원의 과태료가 발생할 수 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935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 smtClean="0"/>
              <a:t>규정 준수 달성 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로드맵은</a:t>
            </a:r>
            <a:r>
              <a:rPr lang="ko-KR" altLang="en-US" dirty="0" smtClean="0"/>
              <a:t> 규정 준수를 위한 단계별 계획을 제시합니다</a:t>
            </a:r>
            <a:r>
              <a:rPr lang="en-US" altLang="ko-KR" dirty="0" smtClean="0"/>
              <a:t>. 1</a:t>
            </a:r>
            <a:r>
              <a:rPr lang="ko-KR" altLang="en-US" dirty="0" smtClean="0"/>
              <a:t>주차에는 </a:t>
            </a:r>
            <a:r>
              <a:rPr lang="en-US" altLang="ko-KR" dirty="0" smtClean="0"/>
              <a:t>Critical </a:t>
            </a:r>
            <a:r>
              <a:rPr lang="ko-KR" altLang="en-US" dirty="0" smtClean="0"/>
              <a:t>취약점 긴급 대응을</a:t>
            </a:r>
            <a:r>
              <a:rPr lang="en-US" altLang="ko-KR" dirty="0" smtClean="0"/>
              <a:t>, 1</a:t>
            </a:r>
            <a:r>
              <a:rPr lang="ko-KR" altLang="en-US" dirty="0" err="1" smtClean="0"/>
              <a:t>개월차에는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High </a:t>
            </a:r>
            <a:r>
              <a:rPr lang="ko-KR" altLang="en-US" dirty="0" smtClean="0"/>
              <a:t>취약점 수정 완료 및 보안 교육 실시를</a:t>
            </a:r>
            <a:r>
              <a:rPr lang="en-US" altLang="ko-KR" dirty="0" smtClean="0"/>
              <a:t>, 3</a:t>
            </a:r>
            <a:r>
              <a:rPr lang="ko-KR" altLang="en-US" dirty="0" err="1" smtClean="0"/>
              <a:t>개월차에는</a:t>
            </a:r>
            <a:r>
              <a:rPr lang="ko-KR" altLang="en-US" dirty="0" smtClean="0"/>
              <a:t> </a:t>
            </a:r>
            <a:r>
              <a:rPr lang="en-US" altLang="ko-KR" dirty="0" smtClean="0"/>
              <a:t>Medium </a:t>
            </a:r>
            <a:r>
              <a:rPr lang="ko-KR" altLang="en-US" dirty="0" smtClean="0"/>
              <a:t>취약점 개선 및 침해사고 대응 </a:t>
            </a:r>
            <a:r>
              <a:rPr lang="ko-KR" altLang="en-US" dirty="0" err="1" smtClean="0"/>
              <a:t>메뉴얼</a:t>
            </a:r>
            <a:r>
              <a:rPr lang="ko-KR" altLang="en-US" dirty="0" smtClean="0"/>
              <a:t> 구축을</a:t>
            </a:r>
            <a:r>
              <a:rPr lang="en-US" altLang="ko-KR" dirty="0" smtClean="0"/>
              <a:t>, 6</a:t>
            </a:r>
            <a:r>
              <a:rPr lang="ko-KR" altLang="en-US" dirty="0" err="1" smtClean="0"/>
              <a:t>개월차에는</a:t>
            </a:r>
            <a:r>
              <a:rPr lang="ko-KR" altLang="en-US" dirty="0" smtClean="0"/>
              <a:t> 전체 취약점 제로화 및 지속적 개선 체계 구축을 목표로 합니다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종합 규정 준수 현황</a:t>
            </a:r>
            <a:r>
              <a:rPr lang="ko-KR" altLang="en-US" b="0" dirty="0" smtClean="0"/>
              <a:t>입니다</a:t>
            </a:r>
            <a:r>
              <a:rPr lang="en-US" altLang="ko-KR" b="0" dirty="0" smtClean="0"/>
              <a:t>. </a:t>
            </a:r>
            <a:r>
              <a:rPr lang="ko-KR" altLang="en-US" dirty="0" smtClean="0"/>
              <a:t>앞서 </a:t>
            </a:r>
            <a:r>
              <a:rPr lang="ko-KR" altLang="en-US" dirty="0" err="1" smtClean="0"/>
              <a:t>설명드린</a:t>
            </a:r>
            <a:r>
              <a:rPr lang="ko-KR" altLang="en-US" dirty="0" smtClean="0"/>
              <a:t> </a:t>
            </a:r>
            <a:r>
              <a:rPr lang="en-US" altLang="ko-KR" dirty="0" smtClean="0"/>
              <a:t>5</a:t>
            </a:r>
            <a:r>
              <a:rPr lang="ko-KR" altLang="en-US" dirty="0" smtClean="0"/>
              <a:t>가지 주요 규정의 현재 </a:t>
            </a:r>
            <a:r>
              <a:rPr lang="ko-KR" altLang="en-US" dirty="0" err="1" smtClean="0"/>
              <a:t>준수율을</a:t>
            </a:r>
            <a:r>
              <a:rPr lang="ko-KR" altLang="en-US" dirty="0" smtClean="0"/>
              <a:t> 한눈에 보여줍니다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45539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네 번째는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보안 비교 분석 보고서</a:t>
            </a:r>
            <a:r>
              <a:rPr lang="en-US" altLang="ko-KR" dirty="0" smtClean="0"/>
              <a:t>'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현재 보안 상태와 목표 상태를 비교하여 보여줍니다</a:t>
            </a:r>
            <a:r>
              <a:rPr lang="en-US" altLang="ko-KR" dirty="0" smtClean="0"/>
              <a:t>. </a:t>
            </a:r>
            <a:r>
              <a:rPr lang="ko-KR" altLang="en-US" b="1" dirty="0" smtClean="0"/>
              <a:t>현재 보안 상태</a:t>
            </a:r>
            <a:r>
              <a:rPr lang="ko-KR" altLang="en-US" dirty="0" smtClean="0"/>
              <a:t>를 보시면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점수는 </a:t>
            </a:r>
            <a:r>
              <a:rPr lang="en-US" altLang="ko-KR" dirty="0" smtClean="0"/>
              <a:t>43</a:t>
            </a:r>
            <a:r>
              <a:rPr lang="ko-KR" altLang="en-US" dirty="0" smtClean="0"/>
              <a:t>점이며 </a:t>
            </a:r>
            <a:r>
              <a:rPr lang="en-US" altLang="ko-KR" dirty="0" smtClean="0"/>
              <a:t>Critical 93</a:t>
            </a:r>
            <a:r>
              <a:rPr lang="ko-KR" altLang="en-US" dirty="0" smtClean="0"/>
              <a:t>개</a:t>
            </a:r>
            <a:r>
              <a:rPr lang="en-US" altLang="ko-KR" dirty="0" smtClean="0"/>
              <a:t>, High 196</a:t>
            </a:r>
            <a:r>
              <a:rPr lang="ko-KR" altLang="en-US" dirty="0" smtClean="0"/>
              <a:t>개를 포함하여 총 </a:t>
            </a:r>
            <a:r>
              <a:rPr lang="en-US" altLang="ko-KR" dirty="0" smtClean="0"/>
              <a:t>294</a:t>
            </a:r>
            <a:r>
              <a:rPr lang="ko-KR" altLang="en-US" dirty="0" smtClean="0"/>
              <a:t>개의 취약점이 발견되었습니다</a:t>
            </a:r>
            <a:r>
              <a:rPr lang="en-US" altLang="ko-KR" dirty="0" smtClean="0"/>
              <a:t>. WAF </a:t>
            </a:r>
            <a:r>
              <a:rPr lang="ko-KR" altLang="en-US" dirty="0" smtClean="0"/>
              <a:t>탐지는 </a:t>
            </a:r>
            <a:r>
              <a:rPr lang="en-US" altLang="ko-KR" dirty="0" smtClean="0"/>
              <a:t>48</a:t>
            </a:r>
            <a:r>
              <a:rPr lang="ko-KR" altLang="en-US" dirty="0" smtClean="0"/>
              <a:t>건입니다</a:t>
            </a:r>
            <a:r>
              <a:rPr lang="en-US" altLang="ko-KR" dirty="0" smtClean="0"/>
              <a:t>. </a:t>
            </a:r>
            <a:r>
              <a:rPr lang="ko-KR" altLang="en-US" b="1" dirty="0" smtClean="0"/>
              <a:t>목표 보안 상태</a:t>
            </a:r>
            <a:r>
              <a:rPr lang="ko-KR" altLang="en-US" dirty="0" smtClean="0"/>
              <a:t>는 모든 취약점을 제거하여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점을 달성하는 것입니다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취약점 </a:t>
            </a:r>
            <a:r>
              <a:rPr lang="ko-KR" altLang="en-US" b="1" dirty="0" err="1" smtClean="0"/>
              <a:t>타입별</a:t>
            </a:r>
            <a:r>
              <a:rPr lang="ko-KR" altLang="en-US" b="1" dirty="0" smtClean="0"/>
              <a:t> 상세 비교</a:t>
            </a:r>
            <a:r>
              <a:rPr lang="ko-KR" altLang="en-US" dirty="0" smtClean="0"/>
              <a:t>에서는 주요 취약점 </a:t>
            </a:r>
            <a:r>
              <a:rPr lang="ko-KR" altLang="en-US" dirty="0" err="1" smtClean="0"/>
              <a:t>타입별</a:t>
            </a:r>
            <a:r>
              <a:rPr lang="ko-KR" altLang="en-US" dirty="0" smtClean="0"/>
              <a:t> 현황과 개선 목표를 보여줍니다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015293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 smtClean="0"/>
              <a:t>OWASP </a:t>
            </a:r>
            <a:r>
              <a:rPr lang="ko-KR" altLang="en-US" b="1" dirty="0" err="1" smtClean="0"/>
              <a:t>카테고리별</a:t>
            </a:r>
            <a:r>
              <a:rPr lang="ko-KR" altLang="en-US" b="1" dirty="0" smtClean="0"/>
              <a:t> 비교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A03 Injection </a:t>
            </a:r>
            <a:r>
              <a:rPr lang="ko-KR" altLang="en-US" dirty="0" smtClean="0"/>
              <a:t>카테고리에서 </a:t>
            </a:r>
            <a:r>
              <a:rPr lang="en-US" altLang="ko-KR" dirty="0" smtClean="0"/>
              <a:t>289</a:t>
            </a:r>
            <a:r>
              <a:rPr lang="ko-KR" altLang="en-US" dirty="0" smtClean="0"/>
              <a:t>건</a:t>
            </a:r>
            <a:r>
              <a:rPr lang="en-US" altLang="ko-KR" dirty="0" smtClean="0"/>
              <a:t>(Critical 93, High 193)</a:t>
            </a:r>
            <a:r>
              <a:rPr lang="ko-KR" altLang="en-US" dirty="0" smtClean="0"/>
              <a:t>으로 가장 많은 취약점이 발견되었으며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전체의 </a:t>
            </a:r>
            <a:r>
              <a:rPr lang="en-US" altLang="ko-KR" dirty="0" smtClean="0"/>
              <a:t>84.5%</a:t>
            </a:r>
            <a:r>
              <a:rPr lang="ko-KR" altLang="en-US" dirty="0" smtClean="0"/>
              <a:t>를 차지합니다</a:t>
            </a:r>
            <a:r>
              <a:rPr lang="en-US" altLang="ko-KR" dirty="0" smtClean="0"/>
              <a:t>. A01 </a:t>
            </a:r>
            <a:r>
              <a:rPr lang="ko-KR" altLang="en-US" dirty="0" smtClean="0"/>
              <a:t>접근 권한 오류는 </a:t>
            </a:r>
            <a:r>
              <a:rPr lang="en-US" altLang="ko-KR" dirty="0" smtClean="0"/>
              <a:t>2</a:t>
            </a:r>
            <a:r>
              <a:rPr lang="ko-KR" altLang="en-US" dirty="0" smtClean="0"/>
              <a:t>건</a:t>
            </a:r>
            <a:r>
              <a:rPr lang="en-US" altLang="ko-KR" dirty="0" smtClean="0"/>
              <a:t>, A07 </a:t>
            </a:r>
            <a:r>
              <a:rPr lang="ko-KR" altLang="en-US" dirty="0" smtClean="0"/>
              <a:t>인증 실패는 </a:t>
            </a:r>
            <a:r>
              <a:rPr lang="en-US" altLang="ko-KR" dirty="0" smtClean="0"/>
              <a:t>1</a:t>
            </a:r>
            <a:r>
              <a:rPr lang="ko-KR" altLang="en-US" dirty="0" smtClean="0"/>
              <a:t>건이 발견되었습니다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보안 투자 대비 효과</a:t>
            </a:r>
            <a:r>
              <a:rPr lang="en-US" altLang="ko-KR" b="1" dirty="0" smtClean="0"/>
              <a:t>(ROI) </a:t>
            </a:r>
            <a:r>
              <a:rPr lang="ko-KR" altLang="en-US" b="1" dirty="0" smtClean="0"/>
              <a:t>분석</a:t>
            </a:r>
            <a:r>
              <a:rPr lang="ko-KR" altLang="en-US" dirty="0" smtClean="0"/>
              <a:t>에서는 조치를 하지 않을 경우 예상되는 리스크와 개선 후 기대 효과를 비교합니다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현재 리스크로는 데이터 유출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법적 벌금</a:t>
            </a:r>
            <a:r>
              <a:rPr lang="en-US" altLang="ko-KR" dirty="0" smtClean="0"/>
              <a:t>, </a:t>
            </a:r>
            <a:r>
              <a:rPr lang="ko-KR" altLang="en-US" dirty="0" smtClean="0"/>
              <a:t>평판 손실 등이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개선 후에는 연간 </a:t>
            </a:r>
            <a:r>
              <a:rPr lang="en-US" altLang="ko-KR" dirty="0" smtClean="0"/>
              <a:t>3</a:t>
            </a:r>
            <a:r>
              <a:rPr lang="ko-KR" altLang="en-US" dirty="0" smtClean="0"/>
              <a:t>억 </a:t>
            </a:r>
            <a:r>
              <a:rPr lang="en-US" altLang="ko-KR" dirty="0" smtClean="0"/>
              <a:t>4200</a:t>
            </a:r>
            <a:r>
              <a:rPr lang="ko-KR" altLang="en-US" dirty="0" smtClean="0"/>
              <a:t>만원 이상의 보안 사고 예방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고객 신뢰 회복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규정 준수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운영 효율 </a:t>
            </a:r>
            <a:r>
              <a:rPr lang="en-US" altLang="ko-KR" dirty="0" smtClean="0"/>
              <a:t>90% </a:t>
            </a:r>
            <a:r>
              <a:rPr lang="ko-KR" altLang="en-US" dirty="0" smtClean="0"/>
              <a:t>향상 등의 효과를 기대할 수 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816184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다섯 번째는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공격 증거 보고서</a:t>
            </a:r>
            <a:r>
              <a:rPr lang="en-US" altLang="ko-KR" dirty="0" smtClean="0"/>
              <a:t>'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b="1" dirty="0" smtClean="0"/>
              <a:t>공격 증거 및 결과</a:t>
            </a:r>
            <a:r>
              <a:rPr lang="ko-KR" altLang="en-US" b="0" dirty="0" smtClean="0"/>
              <a:t>를</a:t>
            </a:r>
            <a:r>
              <a:rPr lang="ko-KR" altLang="en-US" dirty="0" smtClean="0"/>
              <a:t> 보시면</a:t>
            </a:r>
            <a:r>
              <a:rPr lang="en-US" altLang="ko-KR" dirty="0" smtClean="0"/>
              <a:t>, ＂</a:t>
            </a:r>
            <a:r>
              <a:rPr lang="ko-KR" altLang="en-US" dirty="0" smtClean="0"/>
              <a:t>실제 사용자 데이터 추출 성공</a:t>
            </a:r>
            <a:r>
              <a:rPr lang="en-US" altLang="ko-KR" dirty="0" smtClean="0"/>
              <a:t>!＂ </a:t>
            </a:r>
            <a:r>
              <a:rPr lang="ko-KR" altLang="en-US" dirty="0" smtClean="0"/>
              <a:t>메시지와 함께 </a:t>
            </a:r>
            <a:r>
              <a:rPr lang="en-US" altLang="ko-KR" dirty="0" smtClean="0"/>
              <a:t>SQL Injection</a:t>
            </a:r>
            <a:r>
              <a:rPr lang="ko-KR" altLang="en-US" dirty="0" smtClean="0"/>
              <a:t>을 통해 </a:t>
            </a:r>
            <a:r>
              <a:rPr lang="en-US" altLang="ko-KR" dirty="0" smtClean="0"/>
              <a:t>＇admin＇ </a:t>
            </a:r>
            <a:r>
              <a:rPr lang="ko-KR" altLang="en-US" dirty="0" smtClean="0"/>
              <a:t>사용자의 이메일과 계정 생성일 정보가 유출되었음을 보여줍니다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특히 관리자 계정이 유출되었음을 경고하고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중간에는 공격 시 서버로부터 수신한 </a:t>
            </a:r>
            <a:r>
              <a:rPr lang="ko-KR" altLang="en-US" b="1" dirty="0" smtClean="0"/>
              <a:t>실제 </a:t>
            </a:r>
            <a:r>
              <a:rPr lang="en-US" altLang="ko-KR" b="1" dirty="0" smtClean="0"/>
              <a:t>HTTP </a:t>
            </a:r>
            <a:r>
              <a:rPr lang="ko-KR" altLang="en-US" b="1" dirty="0" smtClean="0"/>
              <a:t>응답 데이터</a:t>
            </a:r>
            <a:r>
              <a:rPr lang="ko-KR" altLang="en-US" dirty="0" smtClean="0"/>
              <a:t>가 포함되어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유출된 정보가 </a:t>
            </a:r>
            <a:r>
              <a:rPr lang="en-US" altLang="ko-KR" dirty="0" smtClean="0"/>
              <a:t>HTML </a:t>
            </a:r>
            <a:r>
              <a:rPr lang="ko-KR" altLang="en-US" dirty="0" smtClean="0"/>
              <a:t>형태로 반환되었음을 보여줍니다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영향도 분석</a:t>
            </a:r>
            <a:r>
              <a:rPr lang="ko-KR" altLang="en-US" dirty="0" smtClean="0"/>
              <a:t>에서는 기술적으로는 </a:t>
            </a:r>
            <a:r>
              <a:rPr lang="en-US" altLang="ko-KR" dirty="0" smtClean="0"/>
              <a:t>users </a:t>
            </a:r>
            <a:r>
              <a:rPr lang="ko-KR" altLang="en-US" dirty="0" smtClean="0"/>
              <a:t>테이블의 실제 데이터 및 관리자 계정 정보가 유출되었음을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비즈니스적으로는 개인정보보호법 위반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고객 신뢰 하락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법적 제재 가능성이 있음을 명시합니다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72665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 smtClean="0"/>
              <a:t>공격 시나리오</a:t>
            </a:r>
            <a:r>
              <a:rPr lang="ko-KR" altLang="en-US" dirty="0" smtClean="0"/>
              <a:t>와 </a:t>
            </a:r>
            <a:r>
              <a:rPr lang="ko-KR" altLang="en-US" b="1" dirty="0" smtClean="0"/>
              <a:t>수정 방안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공격 시나리오</a:t>
            </a:r>
            <a:r>
              <a:rPr lang="ko-KR" altLang="en-US" dirty="0" smtClean="0"/>
              <a:t>는 실제 증거를 기반으로 재구성되었습니다</a:t>
            </a:r>
            <a:r>
              <a:rPr lang="en-US" altLang="ko-KR" dirty="0" smtClean="0"/>
              <a:t>. 1</a:t>
            </a:r>
            <a:r>
              <a:rPr lang="ko-KR" altLang="en-US" dirty="0" smtClean="0"/>
              <a:t>단계로 검색 기능 </a:t>
            </a:r>
            <a:r>
              <a:rPr lang="en-US" altLang="ko-KR" dirty="0" smtClean="0"/>
              <a:t>URL</a:t>
            </a:r>
            <a:r>
              <a:rPr lang="ko-KR" altLang="en-US" dirty="0" smtClean="0"/>
              <a:t>에서 </a:t>
            </a:r>
            <a:r>
              <a:rPr lang="ko-KR" altLang="en-US" dirty="0" err="1" smtClean="0"/>
              <a:t>입력값이</a:t>
            </a:r>
            <a:r>
              <a:rPr lang="ko-KR" altLang="en-US" dirty="0" smtClean="0"/>
              <a:t> </a:t>
            </a:r>
            <a:r>
              <a:rPr lang="en-US" altLang="ko-KR" dirty="0" smtClean="0"/>
              <a:t>SQL </a:t>
            </a:r>
            <a:r>
              <a:rPr lang="ko-KR" altLang="en-US" dirty="0" smtClean="0"/>
              <a:t>쿼리에 직접 삽입되는 </a:t>
            </a:r>
            <a:r>
              <a:rPr lang="en-US" altLang="ko-KR" dirty="0" smtClean="0"/>
              <a:t>SQL Injection </a:t>
            </a:r>
            <a:r>
              <a:rPr lang="ko-KR" altLang="en-US" dirty="0" smtClean="0"/>
              <a:t>취약점을 발견했습니다</a:t>
            </a:r>
            <a:r>
              <a:rPr lang="en-US" altLang="ko-KR" dirty="0" smtClean="0"/>
              <a:t>. 2</a:t>
            </a:r>
            <a:r>
              <a:rPr lang="ko-KR" altLang="en-US" dirty="0" smtClean="0"/>
              <a:t>단계로 이를 이용해 실제 </a:t>
            </a:r>
            <a:r>
              <a:rPr lang="en-US" altLang="ko-KR" dirty="0" smtClean="0"/>
              <a:t>'admin' </a:t>
            </a:r>
            <a:r>
              <a:rPr lang="ko-KR" altLang="en-US" dirty="0" smtClean="0"/>
              <a:t>사용자 데이터를 유출했습니다</a:t>
            </a:r>
            <a:r>
              <a:rPr lang="en-US" altLang="ko-KR" dirty="0" smtClean="0"/>
              <a:t>. 3</a:t>
            </a:r>
            <a:r>
              <a:rPr lang="ko-KR" altLang="en-US" dirty="0" smtClean="0"/>
              <a:t>단계에서는 이 취약점을 통해 패스워드 해시 추출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다른 테이블 데이터 유출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심지어 관리자 계정을 통한 시스템 완전 장악까지 가능함을 보여줍니다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수정 방안</a:t>
            </a:r>
            <a:r>
              <a:rPr lang="ko-KR" altLang="en-US" dirty="0" smtClean="0"/>
              <a:t>에서는 구체적인 솔루션을 제시합니다</a:t>
            </a:r>
            <a:r>
              <a:rPr lang="en-US" altLang="ko-KR" dirty="0" smtClean="0"/>
              <a:t>. </a:t>
            </a:r>
            <a:r>
              <a:rPr lang="ko-KR" altLang="en-US" b="1" dirty="0" smtClean="0"/>
              <a:t>즉시 조치</a:t>
            </a:r>
            <a:r>
              <a:rPr lang="ko-KR" altLang="en-US" dirty="0" smtClean="0"/>
              <a:t>로는 검색 기능 비활성화</a:t>
            </a:r>
            <a:r>
              <a:rPr lang="en-US" altLang="ko-KR" dirty="0" smtClean="0"/>
              <a:t>, WAF </a:t>
            </a:r>
            <a:r>
              <a:rPr lang="ko-KR" altLang="en-US" dirty="0" smtClean="0"/>
              <a:t>패턴 추가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에러 메시지 노출 금지 등이 필요합니다</a:t>
            </a:r>
            <a:r>
              <a:rPr lang="en-US" altLang="ko-KR" dirty="0" smtClean="0"/>
              <a:t>. </a:t>
            </a:r>
            <a:r>
              <a:rPr lang="ko-KR" altLang="en-US" b="1" dirty="0" smtClean="0"/>
              <a:t>장기 해결책</a:t>
            </a:r>
            <a:r>
              <a:rPr lang="ko-KR" altLang="en-US" dirty="0" smtClean="0"/>
              <a:t>으로는 모든 쿼리의 </a:t>
            </a:r>
            <a:r>
              <a:rPr lang="ko-KR" altLang="en-US" dirty="0" err="1" smtClean="0"/>
              <a:t>파라미터화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입력값</a:t>
            </a:r>
            <a:r>
              <a:rPr lang="ko-KR" altLang="en-US" dirty="0" smtClean="0"/>
              <a:t> 검증 강화</a:t>
            </a:r>
            <a:r>
              <a:rPr lang="en-US" altLang="ko-KR" dirty="0" smtClean="0"/>
              <a:t>, WAF </a:t>
            </a:r>
            <a:r>
              <a:rPr lang="ko-KR" altLang="en-US" dirty="0" smtClean="0"/>
              <a:t>도입 및 </a:t>
            </a:r>
            <a:r>
              <a:rPr lang="ko-KR" altLang="en-US" dirty="0" err="1" smtClean="0"/>
              <a:t>룰셋</a:t>
            </a:r>
            <a:r>
              <a:rPr lang="ko-KR" altLang="en-US" dirty="0" smtClean="0"/>
              <a:t> 강화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정기적인 보안 점검이 권고됩니다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7518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저희는 공격</a:t>
            </a:r>
            <a:r>
              <a:rPr lang="en-US" altLang="ko-KR" dirty="0"/>
              <a:t>-</a:t>
            </a:r>
            <a:r>
              <a:rPr lang="ko-KR" altLang="en-US" dirty="0"/>
              <a:t>방어</a:t>
            </a:r>
            <a:r>
              <a:rPr lang="en-US" altLang="ko-KR" dirty="0"/>
              <a:t>-</a:t>
            </a:r>
            <a:r>
              <a:rPr lang="ko-KR" altLang="en-US" dirty="0"/>
              <a:t>검증의 선순환을 위해 역할을 분담했습니다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이현우 팀장은 </a:t>
            </a:r>
            <a:r>
              <a:rPr lang="en-US" altLang="ko-KR" dirty="0"/>
              <a:t>AI </a:t>
            </a:r>
            <a:r>
              <a:rPr lang="ko-KR" altLang="en-US" dirty="0"/>
              <a:t>취약점 탐지 로직</a:t>
            </a:r>
            <a:r>
              <a:rPr lang="en-US" altLang="ko-KR" dirty="0"/>
              <a:t>, </a:t>
            </a:r>
            <a:r>
              <a:rPr lang="ko-KR" altLang="en-US" dirty="0"/>
              <a:t>보고서 시스템</a:t>
            </a:r>
            <a:r>
              <a:rPr lang="en-US" altLang="ko-KR" dirty="0"/>
              <a:t>, </a:t>
            </a:r>
            <a:r>
              <a:rPr lang="ko-KR" altLang="en-US" dirty="0"/>
              <a:t>공격 증거 수집 등 개발 및 보안 엔진 설계를 담당했습니다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정상호 팀원은 </a:t>
            </a:r>
            <a:r>
              <a:rPr lang="en-US" altLang="ko-KR" dirty="0"/>
              <a:t>AWS </a:t>
            </a:r>
            <a:r>
              <a:rPr lang="ko-KR" altLang="en-US" dirty="0"/>
              <a:t>인프라 구축과 </a:t>
            </a:r>
            <a:r>
              <a:rPr lang="en-US" altLang="ko-KR" dirty="0"/>
              <a:t>ALB, WAF </a:t>
            </a:r>
            <a:r>
              <a:rPr lang="ko-KR" altLang="en-US" dirty="0"/>
              <a:t>등 배포</a:t>
            </a:r>
            <a:r>
              <a:rPr lang="en-US" altLang="ko-KR" dirty="0"/>
              <a:t>/</a:t>
            </a:r>
            <a:r>
              <a:rPr lang="ko-KR" altLang="en-US" dirty="0"/>
              <a:t>운영 환경을 맡았습니다</a:t>
            </a:r>
            <a:r>
              <a:rPr lang="en-US" altLang="ko-KR" dirty="0"/>
              <a:t>.</a:t>
            </a:r>
          </a:p>
          <a:p>
            <a:r>
              <a:rPr lang="ko-KR" altLang="en-US" dirty="0" err="1"/>
              <a:t>이의석</a:t>
            </a:r>
            <a:r>
              <a:rPr lang="ko-KR" altLang="en-US" dirty="0"/>
              <a:t> 팀원은 코드 레벨 보안 강화와 </a:t>
            </a:r>
            <a:r>
              <a:rPr lang="en-US" altLang="ko-KR" dirty="0"/>
              <a:t>WAF </a:t>
            </a:r>
            <a:r>
              <a:rPr lang="ko-KR" altLang="en-US" dirty="0"/>
              <a:t>룰 튜닝</a:t>
            </a:r>
            <a:r>
              <a:rPr lang="en-US" altLang="ko-KR" dirty="0"/>
              <a:t>, </a:t>
            </a:r>
            <a:r>
              <a:rPr lang="ko-KR" altLang="en-US" dirty="0"/>
              <a:t>방어 효과 검증을 담당했습니다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754947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여섯 번째는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통합 보안 진단 종합 보고서</a:t>
            </a:r>
            <a:r>
              <a:rPr lang="en-US" altLang="ko-KR" dirty="0" smtClean="0"/>
              <a:t>'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</a:t>
            </a:r>
            <a:br>
              <a:rPr lang="en-US" altLang="ko-KR" dirty="0" smtClean="0"/>
            </a:br>
            <a:r>
              <a:rPr lang="ko-KR" altLang="en-US" dirty="0" smtClean="0"/>
              <a:t>이 보고서는 앞서 </a:t>
            </a:r>
            <a:r>
              <a:rPr lang="ko-KR" altLang="en-US" dirty="0" err="1" smtClean="0"/>
              <a:t>설명드린</a:t>
            </a:r>
            <a:r>
              <a:rPr lang="ko-KR" altLang="en-US" dirty="0" smtClean="0"/>
              <a:t> 모든 개별 보고서의 내용을 하나로 통합한 마스터 보고서입니다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323460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통합 보고서의 핵심 내용을 요약한 대시보드입니다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경영진 요약</a:t>
            </a:r>
            <a:r>
              <a:rPr lang="ko-KR" altLang="en-US" dirty="0" smtClean="0"/>
              <a:t>에서는 현재 보안 점수 </a:t>
            </a:r>
            <a:r>
              <a:rPr lang="en-US" altLang="ko-KR" dirty="0" smtClean="0"/>
              <a:t>43</a:t>
            </a:r>
            <a:r>
              <a:rPr lang="ko-KR" altLang="en-US" dirty="0" smtClean="0"/>
              <a:t>점과 즉시 조치가 필요한 </a:t>
            </a:r>
            <a:r>
              <a:rPr lang="en-US" altLang="ko-KR" dirty="0" smtClean="0"/>
              <a:t>Critical </a:t>
            </a:r>
            <a:r>
              <a:rPr lang="ko-KR" altLang="en-US" dirty="0" smtClean="0"/>
              <a:t>취약점 </a:t>
            </a:r>
            <a:r>
              <a:rPr lang="en-US" altLang="ko-KR" dirty="0" smtClean="0"/>
              <a:t>93</a:t>
            </a:r>
            <a:r>
              <a:rPr lang="ko-KR" altLang="en-US" dirty="0" smtClean="0"/>
              <a:t>개 등 주요 현황을 보여줍니다</a:t>
            </a:r>
            <a:r>
              <a:rPr lang="en-US" altLang="ko-KR" dirty="0" smtClean="0"/>
              <a:t>. </a:t>
            </a:r>
          </a:p>
          <a:p>
            <a:r>
              <a:rPr lang="ko-KR" altLang="en-US" b="1" dirty="0" smtClean="0"/>
              <a:t>기술 분석</a:t>
            </a:r>
            <a:r>
              <a:rPr lang="ko-KR" altLang="en-US" dirty="0" smtClean="0"/>
              <a:t>에서는 </a:t>
            </a:r>
            <a:r>
              <a:rPr lang="en-US" altLang="ko-KR" dirty="0" smtClean="0"/>
              <a:t>A03 Injection</a:t>
            </a:r>
            <a:r>
              <a:rPr lang="ko-KR" altLang="en-US" dirty="0" smtClean="0"/>
              <a:t>이 </a:t>
            </a:r>
            <a:r>
              <a:rPr lang="en-US" altLang="ko-KR" dirty="0" smtClean="0"/>
              <a:t>289</a:t>
            </a:r>
            <a:r>
              <a:rPr lang="ko-KR" altLang="en-US" dirty="0" smtClean="0"/>
              <a:t>건으로 가장 많음을 나타냅니다</a:t>
            </a:r>
            <a:r>
              <a:rPr lang="en-US" altLang="ko-KR" dirty="0" smtClean="0"/>
              <a:t>. </a:t>
            </a:r>
          </a:p>
          <a:p>
            <a:r>
              <a:rPr lang="ko-KR" altLang="en-US" b="1" dirty="0" smtClean="0"/>
              <a:t>규정 준수</a:t>
            </a:r>
            <a:r>
              <a:rPr lang="ko-KR" altLang="en-US" dirty="0" smtClean="0"/>
              <a:t>에서는 </a:t>
            </a:r>
            <a:r>
              <a:rPr lang="en-US" altLang="ko-KR" dirty="0" smtClean="0"/>
              <a:t>5</a:t>
            </a:r>
            <a:r>
              <a:rPr lang="ko-KR" altLang="en-US" dirty="0" smtClean="0"/>
              <a:t>개 주요 규정 위반 가능성을</a:t>
            </a:r>
            <a:r>
              <a:rPr lang="en-US" altLang="ko-KR" dirty="0" smtClean="0"/>
              <a:t>, </a:t>
            </a:r>
          </a:p>
          <a:p>
            <a:r>
              <a:rPr lang="ko-KR" altLang="en-US" b="1" smtClean="0"/>
              <a:t>비교 </a:t>
            </a:r>
            <a:r>
              <a:rPr lang="ko-KR" altLang="en-US" b="1" dirty="0" smtClean="0"/>
              <a:t>분석</a:t>
            </a:r>
            <a:r>
              <a:rPr lang="ko-KR" altLang="en-US" dirty="0" smtClean="0"/>
              <a:t>에서는 현재 리스크와 개선 후 기대 효과를 요약하여 보여줍니다</a:t>
            </a:r>
            <a:r>
              <a:rPr lang="en-US" altLang="ko-KR" dirty="0" smtClean="0"/>
              <a:t>.</a:t>
            </a:r>
            <a:endParaRPr lang="ko-KR" altLang="en-US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967663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 smtClean="0"/>
              <a:t>최종 결론 및 </a:t>
            </a:r>
            <a:r>
              <a:rPr lang="ko-KR" altLang="en-US" b="1" dirty="0" err="1" smtClean="0"/>
              <a:t>권고사항</a:t>
            </a:r>
            <a:r>
              <a:rPr lang="ko-KR" altLang="en-US" dirty="0" err="1" smtClean="0"/>
              <a:t>입니다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즉시 조치</a:t>
            </a:r>
            <a:r>
              <a:rPr lang="ko-KR" altLang="en-US" dirty="0" smtClean="0"/>
              <a:t>가 필요한 사항은 </a:t>
            </a:r>
            <a:r>
              <a:rPr lang="en-US" altLang="ko-KR" dirty="0" smtClean="0"/>
              <a:t>Critical 93</a:t>
            </a:r>
            <a:r>
              <a:rPr lang="ko-KR" altLang="en-US" dirty="0" smtClean="0"/>
              <a:t>개와 </a:t>
            </a:r>
            <a:r>
              <a:rPr lang="en-US" altLang="ko-KR" dirty="0" smtClean="0"/>
              <a:t>High 196</a:t>
            </a:r>
            <a:r>
              <a:rPr lang="ko-KR" altLang="en-US" dirty="0" smtClean="0"/>
              <a:t>개를 합한 총 </a:t>
            </a:r>
            <a:r>
              <a:rPr lang="en-US" altLang="ko-KR" dirty="0" smtClean="0"/>
              <a:t>289</a:t>
            </a:r>
            <a:r>
              <a:rPr lang="ko-KR" altLang="en-US" dirty="0" smtClean="0"/>
              <a:t>개 취약점에 대한 긴급 수정입니다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이를 통해 예상 보안 점수를 </a:t>
            </a:r>
            <a:r>
              <a:rPr lang="en-US" altLang="ko-KR" dirty="0" smtClean="0"/>
              <a:t>43</a:t>
            </a:r>
            <a:r>
              <a:rPr lang="ko-KR" altLang="en-US" dirty="0" smtClean="0"/>
              <a:t>점에서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점으로 향상시키고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법적 리스크를 최소화하며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연간 </a:t>
            </a:r>
            <a:r>
              <a:rPr lang="en-US" altLang="ko-KR" dirty="0" smtClean="0"/>
              <a:t>3</a:t>
            </a:r>
            <a:r>
              <a:rPr lang="ko-KR" altLang="en-US" dirty="0" smtClean="0"/>
              <a:t>억 </a:t>
            </a:r>
            <a:r>
              <a:rPr lang="en-US" altLang="ko-KR" dirty="0" smtClean="0"/>
              <a:t>4200</a:t>
            </a:r>
            <a:r>
              <a:rPr lang="ko-KR" altLang="en-US" dirty="0" smtClean="0"/>
              <a:t>만원 이상의 손실 예방이라는 투자 </a:t>
            </a:r>
            <a:r>
              <a:rPr lang="en-US" altLang="ko-KR" dirty="0" smtClean="0"/>
              <a:t>ROI</a:t>
            </a:r>
            <a:r>
              <a:rPr lang="ko-KR" altLang="en-US" dirty="0" smtClean="0"/>
              <a:t>를 기대할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즉시 조치가 필요한 취약점 수는 </a:t>
            </a:r>
            <a:r>
              <a:rPr lang="en-US" altLang="ko-KR" dirty="0" smtClean="0"/>
              <a:t>289</a:t>
            </a:r>
            <a:r>
              <a:rPr lang="ko-KR" altLang="en-US" dirty="0" smtClean="0"/>
              <a:t>개이며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목표 보안 점수는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점입니다</a:t>
            </a:r>
            <a:r>
              <a:rPr lang="en-US" altLang="ko-KR" dirty="0" smtClean="0"/>
              <a:t>.</a:t>
            </a:r>
          </a:p>
          <a:p>
            <a:r>
              <a:rPr lang="ko-KR" altLang="en-US" b="1" dirty="0" smtClean="0"/>
              <a:t>타임라인 요약</a:t>
            </a:r>
            <a:r>
              <a:rPr lang="ko-KR" altLang="en-US" dirty="0" smtClean="0"/>
              <a:t>은 단계별 개선 목표를 제시합니다</a:t>
            </a:r>
            <a:r>
              <a:rPr lang="en-US" altLang="ko-KR" dirty="0" smtClean="0"/>
              <a:t>. 1</a:t>
            </a:r>
            <a:r>
              <a:rPr lang="ko-KR" altLang="en-US" dirty="0" smtClean="0"/>
              <a:t>주차 내 </a:t>
            </a:r>
            <a:r>
              <a:rPr lang="en-US" altLang="ko-KR" dirty="0" smtClean="0"/>
              <a:t>Critical </a:t>
            </a:r>
            <a:r>
              <a:rPr lang="ko-KR" altLang="en-US" dirty="0" smtClean="0"/>
              <a:t>제로화</a:t>
            </a:r>
            <a:r>
              <a:rPr lang="en-US" altLang="ko-KR" dirty="0" smtClean="0"/>
              <a:t>, 1</a:t>
            </a:r>
            <a:r>
              <a:rPr lang="ko-KR" altLang="en-US" dirty="0" smtClean="0"/>
              <a:t>개월 내 </a:t>
            </a:r>
            <a:r>
              <a:rPr lang="en-US" altLang="ko-KR" dirty="0" smtClean="0"/>
              <a:t>High </a:t>
            </a:r>
            <a:r>
              <a:rPr lang="ko-KR" altLang="en-US" dirty="0" smtClean="0"/>
              <a:t>제로화</a:t>
            </a:r>
            <a:r>
              <a:rPr lang="en-US" altLang="ko-KR" dirty="0" smtClean="0"/>
              <a:t>, 3</a:t>
            </a:r>
            <a:r>
              <a:rPr lang="ko-KR" altLang="en-US" dirty="0" smtClean="0"/>
              <a:t>개월 내 </a:t>
            </a:r>
            <a:r>
              <a:rPr lang="en-US" altLang="ko-KR" dirty="0" smtClean="0"/>
              <a:t>Medium </a:t>
            </a:r>
            <a:r>
              <a:rPr lang="ko-KR" altLang="en-US" dirty="0" smtClean="0"/>
              <a:t>제거 및 </a:t>
            </a:r>
            <a:r>
              <a:rPr lang="en-US" altLang="ko-KR" dirty="0" smtClean="0"/>
              <a:t>100</a:t>
            </a:r>
            <a:r>
              <a:rPr lang="ko-KR" altLang="en-US" dirty="0" smtClean="0"/>
              <a:t>점 달성</a:t>
            </a:r>
            <a:r>
              <a:rPr lang="en-US" altLang="ko-KR" dirty="0" smtClean="0"/>
              <a:t>, 6</a:t>
            </a:r>
            <a:r>
              <a:rPr lang="ko-KR" altLang="en-US" dirty="0" smtClean="0"/>
              <a:t>개월 내 완전한 보안 체계 구축 및 인증 획득을 목표로 합니다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27721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저희가 개발한 </a:t>
            </a:r>
            <a:r>
              <a:rPr lang="en-US" altLang="ko-KR" b="1" dirty="0"/>
              <a:t>'AI </a:t>
            </a:r>
            <a:r>
              <a:rPr lang="ko-KR" altLang="en-US" b="1" dirty="0"/>
              <a:t>기반 </a:t>
            </a:r>
            <a:r>
              <a:rPr lang="en-US" altLang="ko-KR" b="1" dirty="0"/>
              <a:t>OWASP Top 10 </a:t>
            </a:r>
            <a:r>
              <a:rPr lang="ko-KR" altLang="en-US" b="1" dirty="0"/>
              <a:t>자동화 취약점 진단 시스템</a:t>
            </a:r>
            <a:r>
              <a:rPr lang="en-US" altLang="ko-KR" b="1" dirty="0"/>
              <a:t>'</a:t>
            </a:r>
            <a:r>
              <a:rPr lang="ko-KR" altLang="en-US" b="1" dirty="0"/>
              <a:t>의 실제 동작 과정</a:t>
            </a:r>
            <a:r>
              <a:rPr lang="ko-KR" altLang="en-US" dirty="0"/>
              <a:t>을 담은 시연 영상을 보시겠습니다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111105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마무리입니다</a:t>
            </a:r>
            <a:r>
              <a:rPr lang="en-US" altLang="ko-KR" dirty="0"/>
              <a:t>. </a:t>
            </a:r>
            <a:r>
              <a:rPr lang="ko-KR" altLang="en-US" dirty="0"/>
              <a:t>소회와 참고 자료</a:t>
            </a:r>
            <a:r>
              <a:rPr lang="en-US" altLang="ko-KR" dirty="0"/>
              <a:t>, Q&amp;A </a:t>
            </a:r>
            <a:r>
              <a:rPr lang="ko-KR" altLang="en-US" dirty="0"/>
              <a:t>순으로 진행하겠습니다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43563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프로젝트를 진행하며 느낀 점입니다</a:t>
            </a:r>
            <a:r>
              <a:rPr lang="en-US" altLang="ko-KR" dirty="0"/>
              <a:t>. </a:t>
            </a:r>
            <a:r>
              <a:rPr lang="ko-KR" altLang="en-US" dirty="0"/>
              <a:t>첫째</a:t>
            </a:r>
            <a:r>
              <a:rPr lang="en-US" altLang="ko-KR" dirty="0"/>
              <a:t>, AI </a:t>
            </a:r>
            <a:r>
              <a:rPr lang="ko-KR" altLang="en-US" dirty="0"/>
              <a:t>모델의 성능과 비용 사이의 트레이드오프를 현실적으로 고민하게 되었습니다</a:t>
            </a:r>
            <a:r>
              <a:rPr lang="en-US" altLang="ko-KR" dirty="0"/>
              <a:t>. </a:t>
            </a:r>
            <a:r>
              <a:rPr lang="ko-KR" altLang="en-US" dirty="0"/>
              <a:t>둘째</a:t>
            </a:r>
            <a:r>
              <a:rPr lang="en-US" altLang="ko-KR" dirty="0"/>
              <a:t>, WAF </a:t>
            </a:r>
            <a:r>
              <a:rPr lang="ko-KR" altLang="en-US" dirty="0"/>
              <a:t>탐지 및 우회 스캔 기능은 구현했지만</a:t>
            </a:r>
            <a:r>
              <a:rPr lang="en-US" altLang="ko-KR" dirty="0"/>
              <a:t>, </a:t>
            </a:r>
            <a:r>
              <a:rPr lang="ko-KR" altLang="en-US" b="1" dirty="0"/>
              <a:t>실제 </a:t>
            </a:r>
            <a:r>
              <a:rPr lang="en-US" altLang="ko-KR" b="1" dirty="0"/>
              <a:t>AWS WAF </a:t>
            </a:r>
            <a:r>
              <a:rPr lang="ko-KR" altLang="en-US" b="1" dirty="0"/>
              <a:t>방어벽을 완전히 우회하는 데는 실패했습니다</a:t>
            </a:r>
            <a:r>
              <a:rPr lang="en-US" altLang="ko-KR" b="1" dirty="0"/>
              <a:t>.</a:t>
            </a:r>
            <a:r>
              <a:rPr lang="ko-KR" altLang="en-US" dirty="0"/>
              <a:t> 이 과정을 통해 오히려 방어 시스템의 중요성을 더욱 체감할 수 있었습니다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052894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참고 자료입니다</a:t>
            </a:r>
            <a:r>
              <a:rPr lang="en-US" altLang="ko-KR" dirty="0"/>
              <a:t>. OWASP Top 10</a:t>
            </a:r>
            <a:r>
              <a:rPr lang="ko-KR" altLang="en-US" dirty="0"/>
              <a:t>과 </a:t>
            </a:r>
            <a:r>
              <a:rPr lang="en-US" altLang="ko-KR" dirty="0"/>
              <a:t>Testing Guide, AWS WAF </a:t>
            </a:r>
            <a:r>
              <a:rPr lang="ko-KR" altLang="en-US" dirty="0"/>
              <a:t>가이드</a:t>
            </a:r>
            <a:r>
              <a:rPr lang="en-US" altLang="ko-KR" dirty="0"/>
              <a:t>, KISA </a:t>
            </a:r>
            <a:r>
              <a:rPr lang="ko-KR" altLang="en-US" dirty="0"/>
              <a:t>가이드 등을 참고했습니다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5757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경청해주셔서</a:t>
            </a:r>
            <a:r>
              <a:rPr lang="ko-KR" altLang="en-US" dirty="0"/>
              <a:t> 감사합니다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궁금하신 내용 질문 부탁드립니다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57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720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프로젝트는 총 </a:t>
            </a:r>
            <a:r>
              <a:rPr lang="en-US" altLang="ko-KR" dirty="0"/>
              <a:t>4</a:t>
            </a:r>
            <a:r>
              <a:rPr lang="ko-KR" altLang="en-US" dirty="0"/>
              <a:t>주간 진행했습니다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1</a:t>
            </a:r>
            <a:r>
              <a:rPr lang="ko-KR" altLang="en-US" dirty="0"/>
              <a:t>주차 자료 조사를 시작으로</a:t>
            </a:r>
            <a:r>
              <a:rPr lang="en-US" altLang="ko-KR" dirty="0"/>
              <a:t>, 2</a:t>
            </a:r>
            <a:r>
              <a:rPr lang="ko-KR" altLang="en-US" dirty="0"/>
              <a:t>주차에 상세 분석 및 시뮬레이션 계획을 수립했고</a:t>
            </a:r>
            <a:r>
              <a:rPr lang="en-US" altLang="ko-KR" dirty="0"/>
              <a:t>, 3</a:t>
            </a:r>
            <a:r>
              <a:rPr lang="ko-KR" altLang="en-US" dirty="0"/>
              <a:t>주차에 실제 공격 시뮬레이션과 대응 방안 연구</a:t>
            </a:r>
            <a:r>
              <a:rPr lang="en-US" altLang="ko-KR" dirty="0"/>
              <a:t>, 4</a:t>
            </a:r>
            <a:r>
              <a:rPr lang="ko-KR" altLang="en-US" dirty="0"/>
              <a:t>주차에 </a:t>
            </a:r>
            <a:r>
              <a:rPr lang="en-US" altLang="ko-KR" dirty="0" smtClean="0"/>
              <a:t>PPT</a:t>
            </a:r>
            <a:r>
              <a:rPr lang="ko-KR" altLang="en-US" dirty="0"/>
              <a:t>제작 및 시연 영상 편집을 완료했습니다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8638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프로젝트 개요를 </a:t>
            </a:r>
            <a:r>
              <a:rPr lang="ko-KR" altLang="en-US" dirty="0" err="1"/>
              <a:t>설명드리겠습니다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04046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OWASP</a:t>
            </a:r>
            <a:r>
              <a:rPr lang="ko-KR" altLang="en-US" dirty="0"/>
              <a:t>는 </a:t>
            </a:r>
            <a:r>
              <a:rPr lang="en-US" altLang="ko-KR" dirty="0"/>
              <a:t>'</a:t>
            </a:r>
            <a:r>
              <a:rPr lang="ko-KR" altLang="en-US" dirty="0"/>
              <a:t>웹 애플리케이션 보안 표준 가이드라인</a:t>
            </a:r>
            <a:r>
              <a:rPr lang="en-US" altLang="ko-KR" dirty="0"/>
              <a:t>'</a:t>
            </a:r>
            <a:r>
              <a:rPr lang="ko-KR" altLang="en-US" dirty="0" err="1"/>
              <a:t>으로</a:t>
            </a:r>
            <a:r>
              <a:rPr lang="en-US" altLang="ko-KR" dirty="0"/>
              <a:t>, </a:t>
            </a:r>
            <a:r>
              <a:rPr lang="ko-KR" altLang="en-US" dirty="0"/>
              <a:t>웹 보안의 사실상 표준 가이드입니다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특히 </a:t>
            </a:r>
            <a:r>
              <a:rPr lang="en-US" altLang="ko-KR" dirty="0"/>
              <a:t>Top 10</a:t>
            </a:r>
            <a:r>
              <a:rPr lang="ko-KR" altLang="en-US" dirty="0"/>
              <a:t>은 개발과 보안에서 반드시 점검해야 할 핵심 목록이며</a:t>
            </a:r>
            <a:r>
              <a:rPr lang="en-US" altLang="ko-KR" dirty="0"/>
              <a:t>, </a:t>
            </a:r>
            <a:r>
              <a:rPr lang="ko-KR" altLang="en-US" dirty="0"/>
              <a:t>저희는 이를 자동화 진단으로 연결했습니다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OWASP</a:t>
            </a:r>
            <a:r>
              <a:rPr lang="en-US" altLang="ko-KR" baseline="0" dirty="0" smtClean="0"/>
              <a:t> TOP 10</a:t>
            </a:r>
            <a:r>
              <a:rPr lang="ko-KR" altLang="en-US" baseline="0" dirty="0" smtClean="0"/>
              <a:t>의</a:t>
            </a:r>
            <a:r>
              <a:rPr lang="ko-KR" altLang="en-US" dirty="0" smtClean="0"/>
              <a:t> 위험을 알기 쉽게 설명하는 요약 영상을 제작했습니다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영상을 시청하겠습니다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5548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우리가 일상에서도 쉽게 이해할 수 있는 보안의 기본 원칙들을 다루고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그렇다면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이러한 기본적인 보안 허점들을 실제로 방치했을 때 어떤 심각한 사고로 이어지는지</a:t>
            </a:r>
            <a:r>
              <a:rPr lang="en-US" altLang="ko-KR" dirty="0" smtClean="0"/>
              <a:t>, </a:t>
            </a:r>
          </a:p>
          <a:p>
            <a:r>
              <a:rPr lang="ko-KR" altLang="en-US" dirty="0" smtClean="0"/>
              <a:t>실제 피해 사례를 통해 확인해 보겠습니다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6F19C-06CE-4149-B997-5DB883607778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603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716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577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3769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1365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834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046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8287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6357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9975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7135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911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35AA3-B0E1-46FC-99D6-1531EEA7D806}" type="datetimeFigureOut">
              <a:rPr lang="ko-KR" altLang="en-US" smtClean="0"/>
              <a:t>2025-10-27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EBD18-318C-43CA-BBBB-45E74867081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913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51.svg"/><Relationship Id="rId3" Type="http://schemas.openxmlformats.org/officeDocument/2006/relationships/image" Target="../media/image35.png"/><Relationship Id="rId21" Type="http://schemas.openxmlformats.org/officeDocument/2006/relationships/image" Target="../media/image2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9.svg"/><Relationship Id="rId20" Type="http://schemas.openxmlformats.org/officeDocument/2006/relationships/image" Target="../media/image53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8.sv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48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sangho.cloud/files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19.png"/><Relationship Id="rId4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0" y="1039091"/>
            <a:ext cx="12192000" cy="25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 </a:t>
            </a:r>
            <a:r>
              <a:rPr lang="ko-KR" altLang="en-US" sz="5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기반 </a:t>
            </a:r>
            <a:r>
              <a:rPr lang="en-US" altLang="ko-KR" sz="5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OWASP TOP 10</a:t>
            </a:r>
          </a:p>
          <a:p>
            <a:pPr algn="ctr"/>
            <a:r>
              <a:rPr lang="ko-KR" altLang="en-US" sz="5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자동화 취약점 진단 시스템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0" y="4338000"/>
            <a:ext cx="10800000" cy="25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       Team: SGT 10</a:t>
            </a:r>
          </a:p>
          <a:p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                  </a:t>
            </a:r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ⓒ 이현우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</a:t>
            </a:r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정상호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</a:t>
            </a:r>
            <a:r>
              <a:rPr lang="ko-KR" altLang="en-US" sz="20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이의석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       Mentor: </a:t>
            </a:r>
            <a:r>
              <a:rPr lang="ko-KR" altLang="en-US" sz="20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홍대화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(SK </a:t>
            </a:r>
            <a:r>
              <a:rPr lang="ko-KR" altLang="en-US" sz="20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쉴더스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), </a:t>
            </a:r>
            <a:r>
              <a:rPr lang="ko-KR" altLang="en-US" sz="20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유일해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(</a:t>
            </a:r>
            <a:r>
              <a:rPr lang="ko-KR" altLang="en-US" sz="20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원티드랩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), </a:t>
            </a:r>
            <a:r>
              <a:rPr lang="ko-KR" altLang="en-US" sz="20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문재연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(</a:t>
            </a:r>
            <a:r>
              <a:rPr lang="ko-KR" altLang="en-US" sz="20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솔로몬텍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)</a:t>
            </a:r>
            <a:endParaRPr lang="ko-KR" altLang="en-US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98" y="551520"/>
            <a:ext cx="720000" cy="720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792000" y="371520"/>
            <a:ext cx="540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err="1">
                <a:latin typeface="+mn-ea"/>
              </a:rPr>
              <a:t>클라우드</a:t>
            </a:r>
            <a:r>
              <a:rPr lang="ko-KR" altLang="en-US" sz="2000" dirty="0">
                <a:latin typeface="+mn-ea"/>
              </a:rPr>
              <a:t> 보안엔지니어</a:t>
            </a:r>
            <a:r>
              <a:rPr lang="en-US" altLang="ko-KR" sz="2000" dirty="0">
                <a:latin typeface="+mn-ea"/>
              </a:rPr>
              <a:t>(</a:t>
            </a:r>
            <a:r>
              <a:rPr lang="ko-KR" altLang="en-US" sz="2000" dirty="0" err="1">
                <a:latin typeface="+mn-ea"/>
              </a:rPr>
              <a:t>화이트해커</a:t>
            </a:r>
            <a:r>
              <a:rPr lang="en-US" altLang="ko-KR" sz="2000" dirty="0">
                <a:latin typeface="+mn-ea"/>
              </a:rPr>
              <a:t>) </a:t>
            </a:r>
            <a:r>
              <a:rPr lang="ko-KR" altLang="en-US" sz="2000" dirty="0">
                <a:latin typeface="+mn-ea"/>
              </a:rPr>
              <a:t>양성 </a:t>
            </a:r>
            <a:r>
              <a:rPr lang="en-US" altLang="ko-KR" sz="2000" dirty="0">
                <a:latin typeface="+mn-ea"/>
              </a:rPr>
              <a:t>9</a:t>
            </a:r>
            <a:r>
              <a:rPr lang="ko-KR" altLang="en-US" sz="2000" dirty="0">
                <a:latin typeface="+mn-ea"/>
              </a:rPr>
              <a:t>기</a:t>
            </a:r>
          </a:p>
        </p:txBody>
      </p:sp>
    </p:spTree>
    <p:extLst>
      <p:ext uri="{BB962C8B-B14F-4D97-AF65-F5344CB8AC3E}">
        <p14:creationId xmlns:p14="http://schemas.microsoft.com/office/powerpoint/2010/main" val="335994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피해사례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90455" y="1440000"/>
            <a:ext cx="10800000" cy="558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410455" y="2215072"/>
            <a:ext cx="9360000" cy="194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1410455" y="2990144"/>
            <a:ext cx="9360000" cy="0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1050457" y="3325968"/>
            <a:ext cx="2880000" cy="28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570455" y="3137391"/>
            <a:ext cx="7200000" cy="36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맥도날드가 자체적으로 개발한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AI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기반 채용 플랫폼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맥하이어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’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에서</a:t>
            </a:r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최대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6,400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 명에 달하는 구직자의 민감함 정보가 노출되는 보안 허점이 발견됐다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 문제는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2025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6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 말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보안 연구원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이안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캐롤과 샘 커리에 의해 발견됐다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원인은 기본 관리자 로그인 계정과 내부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API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의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직접 객체 참조 취약점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으로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이를 통해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맥하이어의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자동화 채용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챗봇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올리비아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와 지원자 간의 대화 내역에 접근할 수 있었다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캐롤은 블로그에서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“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맥하이어의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레스토랑 가맹점 관리자용 인터페이스는</a:t>
            </a:r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기본 사용자명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‘123456’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과 비밀번호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‘123456’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을 그대로 수용하고 있었으며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 자격 증명만으로도 단순 테스트환경이 아닌 실제 운영 대시보드에 즉시 접근할 수 있었다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“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라고 밝혔다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410455" y="1844541"/>
            <a:ext cx="93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July 14, 2025</a:t>
            </a:r>
            <a:endParaRPr lang="ko-KR" altLang="en-US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410455" y="2234611"/>
            <a:ext cx="93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맥도날드 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 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채용 툴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‘123456’ 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비밀번호 설정에 취약점 드러나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· ·</a:t>
            </a: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최대 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6,400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만 명 개인정보 노출 우려</a:t>
            </a: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455" y="1466775"/>
            <a:ext cx="720000" cy="72000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608" y="3685968"/>
            <a:ext cx="2056846" cy="216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6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피해사례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90455" y="1440000"/>
            <a:ext cx="10800000" cy="558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410455" y="2215072"/>
            <a:ext cx="9360000" cy="194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1410455" y="2990144"/>
            <a:ext cx="9360000" cy="0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1050457" y="3325968"/>
            <a:ext cx="2880000" cy="28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570455" y="3137391"/>
            <a:ext cx="7200000" cy="36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맥도날드가 자체적으로 개발한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AI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기반 채용 플랫폼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맥하이어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’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에서</a:t>
            </a:r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최대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6,400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 명에 달하는 구직자의 민감함 정보가 노출되는 보안 허점이 발견됐다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 문제는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2025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6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 말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보안 연구원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이안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캐롤과 샘 커리에 의해 발견됐다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원인은 기본 관리자 로그인 계정과 내부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API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의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직접 객체 참조 취약점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으로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이를 통해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맥하이어의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자동화 채용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챗봇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올리비아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와 지원자 간의 대화 내역에 접근할 수 있었다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캐롤은 블로그에서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“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맥하이어의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레스토랑 가맹점 관리자용 인터페이스는</a:t>
            </a:r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기본 사용자명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‘123456’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과 비밀번호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‘123456’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을 그대로 수용하고 있었으며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 자격 증명만으로도 단순 테스트환경이 아닌 실제 운영 대시보드에 즉시 접근할 수 있었다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“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라고 밝혔다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410455" y="1844541"/>
            <a:ext cx="93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July 14, 2025</a:t>
            </a:r>
            <a:endParaRPr lang="ko-KR" altLang="en-US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410455" y="2234611"/>
            <a:ext cx="93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맥도날드 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 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채용 툴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‘123456’ 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비밀번호 설정에 취약점 드러나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· ·</a:t>
            </a: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최대 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6,400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만 명 개인정보 노출 우려</a:t>
            </a: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455" y="1466775"/>
            <a:ext cx="720000" cy="720000"/>
          </a:xfrm>
          <a:prstGeom prst="rect">
            <a:avLst/>
          </a:prstGeom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608" y="3685968"/>
            <a:ext cx="2056846" cy="2160000"/>
          </a:xfrm>
          <a:prstGeom prst="rect">
            <a:avLst/>
          </a:prstGeom>
          <a:ln>
            <a:noFill/>
          </a:ln>
        </p:spPr>
      </p:pic>
      <p:sp>
        <p:nvSpPr>
          <p:cNvPr id="3" name="직사각형 2"/>
          <p:cNvSpPr/>
          <p:nvPr/>
        </p:nvSpPr>
        <p:spPr>
          <a:xfrm>
            <a:off x="3570455" y="3552825"/>
            <a:ext cx="7200000" cy="15716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90455" y="3101857"/>
            <a:ext cx="10800000" cy="2880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맥도날드가 자체적으로 개발한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AI 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기반 채용 플랫폼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22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맥하이어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’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에서</a:t>
            </a:r>
            <a:endParaRPr lang="en-US" altLang="ko-KR" sz="22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최대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6,400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 명에 달하는 구직자의 민감함 정보가 노출되는 보안 허점이 발견됐다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 문제는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2025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6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 말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보안 연구원 </a:t>
            </a:r>
            <a:r>
              <a:rPr lang="ko-KR" altLang="en-US" sz="22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이안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캐롤과 샘 커리에 의해 발견됐다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원인은 기본 관리자 로그인 계정과 내부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API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의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직접 객체 참조 취약점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 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으로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</a:t>
            </a: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이를 통해 </a:t>
            </a:r>
            <a:r>
              <a:rPr lang="ko-KR" altLang="en-US" sz="22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맥하이어의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자동화 채용 </a:t>
            </a:r>
            <a:r>
              <a:rPr lang="ko-KR" altLang="en-US" sz="22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챗봇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22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올리비아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‘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와 지원자 간의 대화 내역에 접근할 수 있었다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445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피해사례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90455" y="1440000"/>
            <a:ext cx="10800000" cy="558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410455" y="2215072"/>
            <a:ext cx="9360000" cy="194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1410455" y="2990144"/>
            <a:ext cx="9360000" cy="0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1050457" y="3325968"/>
            <a:ext cx="2880000" cy="28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570455" y="3137391"/>
            <a:ext cx="7200000" cy="36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전북대와 이화여대에서 연이어 발생한 대규모 개인정보 유출 사건으로</a:t>
            </a:r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총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40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만명의 개인정보가 노출되는 심각한 보안 사고가 발생했다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 문제는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2024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7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전북대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과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9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이화여대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에 각각 발견됐다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원인은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SQL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인젝션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공격과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피라미터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변조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DB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조회 취약점 등 기본적인 웹 보안 허점으로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해커들이 이를 악용해 대량의 개인정보를 탈취했다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개보위는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조사 결과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“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전북대는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2010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년부터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이화여대는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2015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년부터 시스템 구축 당시의 취약점을 방치해왔으며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야간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·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주말 모니터링 체계 부실로 해킹을 조기에 발견하지 못했다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＂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라고 밝혔다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특히 전북대의 경우 주민번호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28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 건을 포함해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32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만명의 정보가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이화여대는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8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3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천명의 개인정보가 각각 유출됐다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1410455" y="1844541"/>
            <a:ext cx="93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June 12, 2025</a:t>
            </a:r>
            <a:endParaRPr lang="ko-KR" altLang="en-US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410455" y="2234611"/>
            <a:ext cx="93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전북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이화여대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개인정보 유출에 과징금 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9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억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6600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만원 부과</a:t>
            </a:r>
            <a:endParaRPr lang="en-US" altLang="ko-KR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267" y="1483277"/>
            <a:ext cx="1372376" cy="7200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97" y="3699000"/>
            <a:ext cx="2157357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9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피해사례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90455" y="1440000"/>
            <a:ext cx="10800000" cy="558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410455" y="2215072"/>
            <a:ext cx="9360000" cy="194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1410455" y="2990144"/>
            <a:ext cx="9360000" cy="0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1050457" y="3325968"/>
            <a:ext cx="2880000" cy="28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570455" y="3137391"/>
            <a:ext cx="7200000" cy="36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전북대와 이화여대에서 연이어 발생한 대규모 개인정보 유출 사건으로</a:t>
            </a:r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총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40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만명의 개인정보가 노출되는 심각한 보안 사고가 발생했다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 문제는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2024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7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전북대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과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9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(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이화여대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)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에 각각 발견됐다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원인은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SQL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인젝션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공격과 </a:t>
            </a:r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피라미터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변조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DB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조회 취약점 등 기본적인 웹 보안 허점으로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해커들이 이를 악용해 대량의 개인정보를 탈취했다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endParaRPr lang="en-US" altLang="ko-KR" sz="16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just"/>
            <a:r>
              <a:rPr lang="ko-KR" altLang="en-US" sz="16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개보위는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조사 결과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“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전북대는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2010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년부터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이화여대는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2015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년부터 시스템 구축 당시의 취약점을 방치해왔으며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야간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·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주말 모니터링 체계 부실로 해킹을 조기에 발견하지 못했다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＂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라고 밝혔다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특히 전북대의 경우 주민번호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28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 건을 포함해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32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만명의 정보가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이화여대는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8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 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3</a:t>
            </a:r>
            <a:r>
              <a:rPr lang="ko-KR" altLang="en-US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천명의 개인정보가 각각 유출됐다</a:t>
            </a:r>
            <a:r>
              <a:rPr lang="en-US" altLang="ko-KR" sz="16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1410455" y="1844541"/>
            <a:ext cx="93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June 12, 2025</a:t>
            </a:r>
            <a:endParaRPr lang="ko-KR" altLang="en-US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410455" y="2234611"/>
            <a:ext cx="93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전북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이화여대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개인정보 유출에 과징금 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9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억</a:t>
            </a:r>
            <a:r>
              <a:rPr lang="en-US" altLang="ko-KR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6600</a:t>
            </a:r>
            <a:r>
              <a:rPr lang="ko-KR" altLang="en-US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만원 부과</a:t>
            </a:r>
            <a:endParaRPr lang="en-US" altLang="ko-KR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267" y="1483277"/>
            <a:ext cx="1372376" cy="72000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97" y="3699000"/>
            <a:ext cx="2157357" cy="216000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3570455" y="3581400"/>
            <a:ext cx="7278520" cy="127635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690455" y="3101857"/>
            <a:ext cx="10800000" cy="288000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전북대와 이화여대에서 연이어 발생한 대규모 개인정보 유출 사건으로</a:t>
            </a:r>
            <a:endParaRPr lang="en-US" altLang="ko-KR" sz="2200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총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40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만명의 개인정보가 노출되는 심각한 보안 사고가 발생했다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 문제는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2024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년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7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(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전북대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)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과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9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월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(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이화여대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)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에 각각 발견됐다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원인은 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SQL </a:t>
            </a:r>
            <a:r>
              <a:rPr lang="ko-KR" altLang="en-US" sz="22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인젝션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공격과 </a:t>
            </a:r>
            <a:r>
              <a:rPr lang="ko-KR" altLang="en-US" sz="2200" dirty="0" err="1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피라미터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 변조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 DB</a:t>
            </a:r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조회 취약점 등 기본적인 웹 보안 허점으로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,</a:t>
            </a:r>
          </a:p>
          <a:p>
            <a:pPr algn="ctr"/>
            <a:r>
              <a:rPr lang="ko-KR" altLang="en-US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해커들이 이를 악용해 대량의 개인정보를 탈취했다</a:t>
            </a:r>
            <a:r>
              <a:rPr lang="en-US" altLang="ko-KR" sz="2200" dirty="0">
                <a:solidFill>
                  <a:schemeClr val="tx1"/>
                </a:solidFill>
                <a:latin typeface="경기천년바탕 Bold" panose="02020803020101020101" pitchFamily="18" charset="-127"/>
                <a:ea typeface="경기천년바탕 Bold" panose="02020803020101020101" pitchFamily="18" charset="-127"/>
              </a:rPr>
              <a:t>.</a:t>
            </a:r>
          </a:p>
          <a:p>
            <a:pPr algn="just"/>
            <a:endParaRPr lang="en-US" altLang="ko-KR" dirty="0">
              <a:solidFill>
                <a:schemeClr val="tx1"/>
              </a:solidFill>
              <a:latin typeface="경기천년바탕 Bold" panose="02020803020101020101" pitchFamily="18" charset="-127"/>
              <a:ea typeface="경기천년바탕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521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프로젝트 목표</a:t>
            </a:r>
          </a:p>
        </p:txBody>
      </p:sp>
      <p:sp>
        <p:nvSpPr>
          <p:cNvPr id="10" name="정육면체 9"/>
          <p:cNvSpPr/>
          <p:nvPr/>
        </p:nvSpPr>
        <p:spPr>
          <a:xfrm flipH="1">
            <a:off x="8273118" y="2007033"/>
            <a:ext cx="2160000" cy="3960000"/>
          </a:xfrm>
          <a:prstGeom prst="cube">
            <a:avLst/>
          </a:prstGeom>
          <a:solidFill>
            <a:schemeClr val="accent3">
              <a:alpha val="7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실시간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모니터링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대시보드</a:t>
            </a:r>
          </a:p>
        </p:txBody>
      </p:sp>
      <p:sp>
        <p:nvSpPr>
          <p:cNvPr id="11" name="정육면체 10"/>
          <p:cNvSpPr/>
          <p:nvPr/>
        </p:nvSpPr>
        <p:spPr>
          <a:xfrm flipH="1">
            <a:off x="6641788" y="2547033"/>
            <a:ext cx="2160000" cy="3420000"/>
          </a:xfrm>
          <a:prstGeom prst="cube">
            <a:avLst/>
          </a:prstGeom>
          <a:solidFill>
            <a:schemeClr val="accent4">
              <a:alpha val="7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다중 보고서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 생성</a:t>
            </a:r>
          </a:p>
        </p:txBody>
      </p:sp>
      <p:sp>
        <p:nvSpPr>
          <p:cNvPr id="12" name="정육면체 11"/>
          <p:cNvSpPr/>
          <p:nvPr/>
        </p:nvSpPr>
        <p:spPr>
          <a:xfrm flipH="1">
            <a:off x="5010458" y="3087033"/>
            <a:ext cx="2160000" cy="2880000"/>
          </a:xfrm>
          <a:prstGeom prst="cube">
            <a:avLst/>
          </a:prstGeom>
          <a:solidFill>
            <a:schemeClr val="accent1">
              <a:alpha val="7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WAF </a:t>
            </a:r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우회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기법 구현</a:t>
            </a:r>
          </a:p>
        </p:txBody>
      </p:sp>
      <p:sp>
        <p:nvSpPr>
          <p:cNvPr id="13" name="정육면체 12"/>
          <p:cNvSpPr/>
          <p:nvPr/>
        </p:nvSpPr>
        <p:spPr>
          <a:xfrm flipH="1">
            <a:off x="3379128" y="3627033"/>
            <a:ext cx="2160000" cy="2340000"/>
          </a:xfrm>
          <a:prstGeom prst="cube">
            <a:avLst/>
          </a:prstGeom>
          <a:solidFill>
            <a:schemeClr val="accent6">
              <a:alpha val="7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 </a:t>
            </a:r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기반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지능형 공격</a:t>
            </a:r>
          </a:p>
        </p:txBody>
      </p:sp>
      <p:sp>
        <p:nvSpPr>
          <p:cNvPr id="14" name="정육면체 13"/>
          <p:cNvSpPr/>
          <p:nvPr/>
        </p:nvSpPr>
        <p:spPr>
          <a:xfrm flipH="1">
            <a:off x="1747798" y="4167033"/>
            <a:ext cx="2160000" cy="1800000"/>
          </a:xfrm>
          <a:prstGeom prst="cube">
            <a:avLst/>
          </a:prstGeom>
          <a:solidFill>
            <a:srgbClr val="C00000">
              <a:alpha val="7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OWASP TOP10</a:t>
            </a: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 탐지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0755">
            <a:off x="2013990" y="1647033"/>
            <a:ext cx="2880000" cy="2880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3118" y="506408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1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기대효과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55229" y="4347298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OWASP TOP 10</a:t>
            </a: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 테스트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135229" y="4347298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 탐지 정확도 향상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 </a:t>
            </a:r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기반 지능형 분석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015229" y="4347298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운영 비용 절감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인력 의존도 최소화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29" y="2529000"/>
            <a:ext cx="1800000" cy="1800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229" y="2529000"/>
            <a:ext cx="1800000" cy="1800000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8895229" y="4347298"/>
            <a:ext cx="288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6</a:t>
            </a:r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가지 맞춤형</a:t>
            </a:r>
            <a:endParaRPr lang="en-US" altLang="ko-KR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보고서</a:t>
            </a:r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 생성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29" y="2529000"/>
            <a:ext cx="1800000" cy="1800000"/>
          </a:xfrm>
          <a:prstGeom prst="rect">
            <a:avLst/>
          </a:prstGeom>
        </p:spPr>
      </p:pic>
      <p:pic>
        <p:nvPicPr>
          <p:cNvPr id="1026" name="Picture 2" descr="보고서 - 무료 보안개 아이콘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5229" y="2529000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88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" y="0"/>
            <a:ext cx="12180916" cy="6858000"/>
          </a:xfrm>
          <a:prstGeom prst="rect">
            <a:avLst/>
          </a:prstGeom>
          <a:solidFill>
            <a:srgbClr val="192346"/>
          </a:solidFill>
        </p:spPr>
      </p:pic>
      <p:sp>
        <p:nvSpPr>
          <p:cNvPr id="18" name="직사각형 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>
                  <a:alpha val="30000"/>
                </a:srgbClr>
              </a:gs>
              <a:gs pos="100000">
                <a:srgbClr val="0A0F2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121809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580916" y="1708939"/>
            <a:ext cx="3600000" cy="54000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시스템 설계 및 테스트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8580916" y="239032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기술스택</a:t>
            </a:r>
            <a:endParaRPr lang="ko-KR" altLang="en-US" sz="2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580916" y="306990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아키텍처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8580916" y="3749481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 스캔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8580916" y="4429060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모의해킹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614661" y="2408811"/>
            <a:ext cx="1800000" cy="25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5000" dirty="0">
                <a:solidFill>
                  <a:srgbClr val="B8860B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endParaRPr lang="ko-KR" altLang="en-US" sz="25000" dirty="0">
              <a:solidFill>
                <a:srgbClr val="B8860B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987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직사각형 35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 err="1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기술스택</a:t>
            </a:r>
            <a:endParaRPr lang="ko-KR" altLang="en-US" sz="4000" dirty="0">
              <a:solidFill>
                <a:schemeClr val="accent2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69" name="순서도: 대체 처리 68"/>
          <p:cNvSpPr/>
          <p:nvPr/>
        </p:nvSpPr>
        <p:spPr>
          <a:xfrm>
            <a:off x="512047" y="2355836"/>
            <a:ext cx="2520000" cy="3600000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2" name="순서도: 대체 처리 71"/>
          <p:cNvSpPr/>
          <p:nvPr/>
        </p:nvSpPr>
        <p:spPr>
          <a:xfrm>
            <a:off x="9162949" y="2345662"/>
            <a:ext cx="2520000" cy="3600000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500928" y="2507650"/>
            <a:ext cx="25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CLOUD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9162949" y="2487951"/>
            <a:ext cx="25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SECURITY SCANNING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85" name="그림 84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006" y="4463127"/>
            <a:ext cx="1123880" cy="900000"/>
          </a:xfrm>
          <a:prstGeom prst="rect">
            <a:avLst/>
          </a:prstGeom>
        </p:spPr>
      </p:pic>
      <p:pic>
        <p:nvPicPr>
          <p:cNvPr id="90" name="그림 89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797" y="3351564"/>
            <a:ext cx="2806299" cy="9000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332" y="3917213"/>
            <a:ext cx="1281429" cy="720000"/>
          </a:xfrm>
          <a:prstGeom prst="rect">
            <a:avLst/>
          </a:prstGeom>
        </p:spPr>
      </p:pic>
      <p:sp>
        <p:nvSpPr>
          <p:cNvPr id="39" name="순서도: 대체 처리 38"/>
          <p:cNvSpPr/>
          <p:nvPr/>
        </p:nvSpPr>
        <p:spPr>
          <a:xfrm>
            <a:off x="6268192" y="2337749"/>
            <a:ext cx="2520000" cy="3600000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6266300" y="2480038"/>
            <a:ext cx="25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BACKEND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41" name="그림 4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07" y="2991564"/>
            <a:ext cx="1490769" cy="720000"/>
          </a:xfrm>
          <a:prstGeom prst="rect">
            <a:avLst/>
          </a:prstGeom>
        </p:spPr>
      </p:pic>
      <p:pic>
        <p:nvPicPr>
          <p:cNvPr id="42" name="그림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575" y="3553680"/>
            <a:ext cx="1496001" cy="540000"/>
          </a:xfrm>
          <a:prstGeom prst="rect">
            <a:avLst/>
          </a:prstGeom>
        </p:spPr>
      </p:pic>
      <p:pic>
        <p:nvPicPr>
          <p:cNvPr id="43" name="그림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192" y="5226966"/>
            <a:ext cx="984635" cy="360000"/>
          </a:xfrm>
          <a:prstGeom prst="rect">
            <a:avLst/>
          </a:prstGeom>
        </p:spPr>
      </p:pic>
      <p:pic>
        <p:nvPicPr>
          <p:cNvPr id="44" name="그림 43"/>
          <p:cNvPicPr>
            <a:picLocks noChangeAspect="1"/>
          </p:cNvPicPr>
          <p:nvPr/>
        </p:nvPicPr>
        <p:blipFill>
          <a:blip r:embed="rId9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764" y="4956966"/>
            <a:ext cx="1382320" cy="900000"/>
          </a:xfrm>
          <a:prstGeom prst="rect">
            <a:avLst/>
          </a:prstGeom>
        </p:spPr>
      </p:pic>
      <p:pic>
        <p:nvPicPr>
          <p:cNvPr id="45" name="그림 44"/>
          <p:cNvPicPr>
            <a:picLocks noChangeAspect="1"/>
          </p:cNvPicPr>
          <p:nvPr/>
        </p:nvPicPr>
        <p:blipFill>
          <a:blip r:embed="rId1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537" y="4520271"/>
            <a:ext cx="1146623" cy="540000"/>
          </a:xfrm>
          <a:prstGeom prst="rect">
            <a:avLst/>
          </a:prstGeom>
        </p:spPr>
      </p:pic>
      <p:pic>
        <p:nvPicPr>
          <p:cNvPr id="46" name="Picture 6" descr="Python]Uvicorn에 대해서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817" y="4401557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그림 46"/>
          <p:cNvPicPr>
            <a:picLocks noChangeAspect="1"/>
          </p:cNvPicPr>
          <p:nvPr/>
        </p:nvPicPr>
        <p:blipFill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00" y="3935271"/>
            <a:ext cx="1440000" cy="720000"/>
          </a:xfrm>
          <a:prstGeom prst="rect">
            <a:avLst/>
          </a:prstGeom>
        </p:spPr>
      </p:pic>
      <p:sp>
        <p:nvSpPr>
          <p:cNvPr id="48" name="순서도: 대체 처리 47"/>
          <p:cNvSpPr/>
          <p:nvPr/>
        </p:nvSpPr>
        <p:spPr>
          <a:xfrm>
            <a:off x="3379714" y="2355208"/>
            <a:ext cx="2520000" cy="3600000"/>
          </a:xfrm>
          <a:prstGeom prst="flowChartAlternateProcess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3390833" y="2488504"/>
            <a:ext cx="25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FRONTEND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50" name="그림 49"/>
          <p:cNvPicPr>
            <a:picLocks noChangeAspect="1"/>
          </p:cNvPicPr>
          <p:nvPr/>
        </p:nvPicPr>
        <p:blipFill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027" y="3164129"/>
            <a:ext cx="720000" cy="720000"/>
          </a:xfrm>
          <a:prstGeom prst="rect">
            <a:avLst/>
          </a:prstGeom>
        </p:spPr>
      </p:pic>
      <p:pic>
        <p:nvPicPr>
          <p:cNvPr id="51" name="그림 50"/>
          <p:cNvPicPr>
            <a:picLocks noChangeAspect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774" y="3164129"/>
            <a:ext cx="720000" cy="720000"/>
          </a:xfrm>
          <a:prstGeom prst="rect">
            <a:avLst/>
          </a:prstGeom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92" y="3653127"/>
            <a:ext cx="1440000" cy="1440000"/>
          </a:xfrm>
          <a:prstGeom prst="rect">
            <a:avLst/>
          </a:prstGeom>
        </p:spPr>
      </p:pic>
      <p:pic>
        <p:nvPicPr>
          <p:cNvPr id="53" name="그림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163" y="4823127"/>
            <a:ext cx="1090253" cy="540000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1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799" y="2968628"/>
            <a:ext cx="1622951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75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9" name="그림 28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869" y="3063565"/>
            <a:ext cx="720000" cy="720000"/>
          </a:xfrm>
          <a:prstGeom prst="rect">
            <a:avLst/>
          </a:prstGeom>
        </p:spPr>
      </p:pic>
      <p:pic>
        <p:nvPicPr>
          <p:cNvPr id="31" name="Graphic 21" descr="Amazon Route 53 service icon.">
            <a:extLst>
              <a:ext uri="{FF2B5EF4-FFF2-40B4-BE49-F238E27FC236}">
                <a16:creationId xmlns:a16="http://schemas.microsoft.com/office/drawing/2014/main" id="{4B6B7262-A401-4545-BE78-5138448DE1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2238405" y="3063565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오른쪽 화살표 48"/>
          <p:cNvSpPr/>
          <p:nvPr/>
        </p:nvSpPr>
        <p:spPr>
          <a:xfrm>
            <a:off x="1690296" y="3243565"/>
            <a:ext cx="36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600869" y="3783565"/>
            <a:ext cx="10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USER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968405" y="3783565"/>
            <a:ext cx="12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Route 53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3608916" y="3791525"/>
            <a:ext cx="10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WAF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5108341" y="1440000"/>
            <a:ext cx="6480000" cy="50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34" name="오른쪽 화살표 33"/>
          <p:cNvSpPr/>
          <p:nvPr/>
        </p:nvSpPr>
        <p:spPr>
          <a:xfrm>
            <a:off x="3200805" y="3243565"/>
            <a:ext cx="36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50" name="Graphic 6" descr="Amazon Virtual Private Cloud (Amazon VPC) service icon.">
            <a:extLst>
              <a:ext uri="{FF2B5EF4-FFF2-40B4-BE49-F238E27FC236}">
                <a16:creationId xmlns:a16="http://schemas.microsoft.com/office/drawing/2014/main" id="{0375085F-D808-204E-8774-CFFA40785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/>
        </p:blipFill>
        <p:spPr bwMode="auto">
          <a:xfrm>
            <a:off x="5107693" y="1440000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직사각형 50"/>
          <p:cNvSpPr/>
          <p:nvPr/>
        </p:nvSpPr>
        <p:spPr>
          <a:xfrm>
            <a:off x="4923412" y="2154500"/>
            <a:ext cx="10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VPC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6429375" y="1816415"/>
            <a:ext cx="4320000" cy="18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6429375" y="4352611"/>
            <a:ext cx="4320000" cy="18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" name="아래쪽 화살표 1"/>
          <p:cNvSpPr/>
          <p:nvPr/>
        </p:nvSpPr>
        <p:spPr>
          <a:xfrm>
            <a:off x="8409375" y="3797333"/>
            <a:ext cx="360000" cy="360000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6910131" y="1906415"/>
            <a:ext cx="19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Public Subnet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6917024" y="4440906"/>
            <a:ext cx="19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Private Subnet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59" name="Graphic 6" descr="Elastic Load Balancing service icon.">
            <a:extLst>
              <a:ext uri="{FF2B5EF4-FFF2-40B4-BE49-F238E27FC236}">
                <a16:creationId xmlns:a16="http://schemas.microsoft.com/office/drawing/2014/main" id="{B04C92C0-AAA2-402F-9DA7-9BBD50D39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/>
        </p:blipFill>
        <p:spPr bwMode="auto">
          <a:xfrm>
            <a:off x="7595799" y="2446415"/>
            <a:ext cx="54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직사각형 59"/>
          <p:cNvSpPr/>
          <p:nvPr/>
        </p:nvSpPr>
        <p:spPr>
          <a:xfrm>
            <a:off x="7492360" y="2986415"/>
            <a:ext cx="7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ALB</a:t>
            </a:r>
            <a:endParaRPr lang="ko-KR" altLang="en-US" sz="1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61" name="Graphic 20" descr="AWS Certificate Manager (ACM) service icon.">
            <a:extLst>
              <a:ext uri="{FF2B5EF4-FFF2-40B4-BE49-F238E27FC236}">
                <a16:creationId xmlns:a16="http://schemas.microsoft.com/office/drawing/2014/main" id="{C12A3FA0-214A-4572-93DC-17771612D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/>
        </p:blipFill>
        <p:spPr bwMode="auto">
          <a:xfrm>
            <a:off x="8869238" y="2446415"/>
            <a:ext cx="54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직사각형 61"/>
          <p:cNvSpPr/>
          <p:nvPr/>
        </p:nvSpPr>
        <p:spPr>
          <a:xfrm>
            <a:off x="8769692" y="2986415"/>
            <a:ext cx="7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ACM</a:t>
            </a:r>
            <a:endParaRPr lang="ko-KR" altLang="en-US" sz="1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63" name="Graphic 27" descr="Amazon EC2 Auto Scaling service icon.">
            <a:extLst>
              <a:ext uri="{FF2B5EF4-FFF2-40B4-BE49-F238E27FC236}">
                <a16:creationId xmlns:a16="http://schemas.microsoft.com/office/drawing/2014/main" id="{CF086638-2C79-7E48-9E8E-C448A979B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/>
        </p:blipFill>
        <p:spPr bwMode="auto">
          <a:xfrm>
            <a:off x="7582360" y="4802611"/>
            <a:ext cx="54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Graphic 6" descr="Amazon Relational Database Service (Amazon RDS) service icon.">
            <a:extLst>
              <a:ext uri="{FF2B5EF4-FFF2-40B4-BE49-F238E27FC236}">
                <a16:creationId xmlns:a16="http://schemas.microsoft.com/office/drawing/2014/main" id="{9FC6C023-BFA8-421E-9385-3F03F9615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/>
        </p:blipFill>
        <p:spPr bwMode="auto">
          <a:xfrm>
            <a:off x="7582360" y="5443220"/>
            <a:ext cx="540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그림 6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345" y="4725462"/>
            <a:ext cx="720000" cy="360000"/>
          </a:xfrm>
          <a:prstGeom prst="rect">
            <a:avLst/>
          </a:prstGeom>
        </p:spPr>
      </p:pic>
      <p:pic>
        <p:nvPicPr>
          <p:cNvPr id="69" name="그림 6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964" y="4725462"/>
            <a:ext cx="745385" cy="360000"/>
          </a:xfrm>
          <a:prstGeom prst="rect">
            <a:avLst/>
          </a:prstGeom>
        </p:spPr>
      </p:pic>
      <p:pic>
        <p:nvPicPr>
          <p:cNvPr id="70" name="그림 69"/>
          <p:cNvPicPr>
            <a:picLocks noChangeAspect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1870" y="5010740"/>
            <a:ext cx="540000" cy="540000"/>
          </a:xfrm>
          <a:prstGeom prst="rect">
            <a:avLst/>
          </a:prstGeom>
        </p:spPr>
      </p:pic>
      <p:pic>
        <p:nvPicPr>
          <p:cNvPr id="71" name="그림 7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250" y="5473591"/>
            <a:ext cx="1026299" cy="540000"/>
          </a:xfrm>
          <a:prstGeom prst="rect">
            <a:avLst/>
          </a:prstGeom>
        </p:spPr>
      </p:pic>
      <p:pic>
        <p:nvPicPr>
          <p:cNvPr id="36" name="Graphic 74" descr="Public subnet group icon. ">
            <a:extLst>
              <a:ext uri="{FF2B5EF4-FFF2-40B4-BE49-F238E27FC236}">
                <a16:creationId xmlns:a16="http://schemas.microsoft.com/office/drawing/2014/main" id="{60B9F5D0-A49C-9721-A529-813347A76DC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424870" y="1818382"/>
            <a:ext cx="487649" cy="540000"/>
          </a:xfrm>
          <a:prstGeom prst="rect">
            <a:avLst/>
          </a:prstGeom>
        </p:spPr>
      </p:pic>
      <p:pic>
        <p:nvPicPr>
          <p:cNvPr id="37" name="Graphic 72" descr="Private subnet group icon. ">
            <a:extLst>
              <a:ext uri="{FF2B5EF4-FFF2-40B4-BE49-F238E27FC236}">
                <a16:creationId xmlns:a16="http://schemas.microsoft.com/office/drawing/2014/main" id="{2F6A1149-6738-D18F-3DA3-D47DB262750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6424871" y="4350906"/>
            <a:ext cx="487649" cy="540000"/>
          </a:xfrm>
          <a:prstGeom prst="rect">
            <a:avLst/>
          </a:prstGeom>
        </p:spPr>
      </p:pic>
      <p:pic>
        <p:nvPicPr>
          <p:cNvPr id="32" name="Graphic 8" descr="AWS WAF service icon.">
            <a:extLst>
              <a:ext uri="{FF2B5EF4-FFF2-40B4-BE49-F238E27FC236}">
                <a16:creationId xmlns:a16="http://schemas.microsoft.com/office/drawing/2014/main" id="{4E01FEF7-F8BE-4ED6-85D4-7D163146A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/>
        </p:blipFill>
        <p:spPr bwMode="auto">
          <a:xfrm>
            <a:off x="3785737" y="3071525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직사각형 32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아키텍처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061380" y="1263564"/>
            <a:ext cx="9720000" cy="54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오른쪽 화살표 37"/>
          <p:cNvSpPr/>
          <p:nvPr/>
        </p:nvSpPr>
        <p:spPr>
          <a:xfrm>
            <a:off x="4751700" y="3229000"/>
            <a:ext cx="36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296" y="1268208"/>
            <a:ext cx="1281429" cy="720000"/>
          </a:xfrm>
          <a:prstGeom prst="rect">
            <a:avLst/>
          </a:prstGeom>
        </p:spPr>
      </p:pic>
      <p:sp>
        <p:nvSpPr>
          <p:cNvPr id="41" name="직사각형 40"/>
          <p:cNvSpPr/>
          <p:nvPr/>
        </p:nvSpPr>
        <p:spPr>
          <a:xfrm>
            <a:off x="8133444" y="4898276"/>
            <a:ext cx="7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EC2</a:t>
            </a:r>
            <a:endParaRPr lang="ko-KR" altLang="en-US" sz="1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8133444" y="5524470"/>
            <a:ext cx="7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RDS</a:t>
            </a:r>
            <a:endParaRPr lang="ko-KR" altLang="en-US" sz="1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39" name="오른쪽 화살표 38"/>
          <p:cNvSpPr/>
          <p:nvPr/>
        </p:nvSpPr>
        <p:spPr>
          <a:xfrm rot="19336782">
            <a:off x="5590051" y="2788922"/>
            <a:ext cx="36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83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 스캔 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– OWASP TOP 10</a:t>
            </a:r>
            <a:endParaRPr lang="ko-KR" altLang="en-US" sz="4000" dirty="0">
              <a:solidFill>
                <a:schemeClr val="accent2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1440000" y="1804451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A01: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접근 권한 오류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6420916" y="1800000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A02: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암호화 실패</a:t>
            </a:r>
          </a:p>
        </p:txBody>
      </p:sp>
      <p:sp>
        <p:nvSpPr>
          <p:cNvPr id="19" name="모서리가 둥근 직사각형 18"/>
          <p:cNvSpPr/>
          <p:nvPr/>
        </p:nvSpPr>
        <p:spPr>
          <a:xfrm>
            <a:off x="6420916" y="2710603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A04: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불안전한 설계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420916" y="3621206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A06: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취약한 구성요소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420916" y="4531809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A08: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무결성 실패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420916" y="5431008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A10: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서버 요청 위조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1440000" y="2718198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A03: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주입 공격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1440000" y="3628801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A05: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설정 오류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1440000" y="4539404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A07: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인증 실패</a:t>
            </a:r>
          </a:p>
        </p:txBody>
      </p:sp>
      <p:sp>
        <p:nvSpPr>
          <p:cNvPr id="26" name="모서리가 둥근 직사각형 25"/>
          <p:cNvSpPr/>
          <p:nvPr/>
        </p:nvSpPr>
        <p:spPr>
          <a:xfrm>
            <a:off x="1440000" y="5438603"/>
            <a:ext cx="432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	A09: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로그 기록 실패</a:t>
            </a:r>
          </a:p>
        </p:txBody>
      </p:sp>
      <p:pic>
        <p:nvPicPr>
          <p:cNvPr id="1026" name="Picture 2" descr="시리즈 | error - artp.lo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00" y="1804451"/>
            <a:ext cx="720000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0" y="2721691"/>
            <a:ext cx="720000" cy="720000"/>
          </a:xfrm>
          <a:prstGeom prst="rect">
            <a:avLst/>
          </a:prstGeom>
          <a:ln>
            <a:noFill/>
          </a:ln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16" y="1804451"/>
            <a:ext cx="720000" cy="720000"/>
          </a:xfrm>
          <a:prstGeom prst="rect">
            <a:avLst/>
          </a:prstGeom>
          <a:ln>
            <a:noFill/>
          </a:ln>
        </p:spPr>
      </p:pic>
      <p:pic>
        <p:nvPicPr>
          <p:cNvPr id="29" name="그림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16" y="2706152"/>
            <a:ext cx="720000" cy="720000"/>
          </a:xfrm>
          <a:prstGeom prst="rect">
            <a:avLst/>
          </a:prstGeom>
          <a:ln>
            <a:noFill/>
          </a:ln>
        </p:spPr>
      </p:pic>
      <p:pic>
        <p:nvPicPr>
          <p:cNvPr id="31" name="그림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0" y="3625308"/>
            <a:ext cx="720000" cy="720000"/>
          </a:xfrm>
          <a:prstGeom prst="rect">
            <a:avLst/>
          </a:prstGeom>
          <a:ln>
            <a:noFill/>
          </a:ln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16" y="4539404"/>
            <a:ext cx="720000" cy="720000"/>
          </a:xfrm>
          <a:prstGeom prst="rect">
            <a:avLst/>
          </a:prstGeom>
          <a:ln>
            <a:noFill/>
          </a:ln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0" y="5438603"/>
            <a:ext cx="720000" cy="720000"/>
          </a:xfrm>
          <a:prstGeom prst="rect">
            <a:avLst/>
          </a:prstGeom>
          <a:ln>
            <a:noFill/>
          </a:ln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16" y="5437980"/>
            <a:ext cx="720000" cy="720000"/>
          </a:xfrm>
          <a:prstGeom prst="rect">
            <a:avLst/>
          </a:prstGeom>
          <a:ln>
            <a:noFill/>
          </a:ln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00" y="4539404"/>
            <a:ext cx="720000" cy="720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916" y="3628178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2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직사각형 26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121809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7000" dirty="0">
                <a:solidFill>
                  <a:schemeClr val="accent4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CONTENTS</a:t>
            </a:r>
            <a:endParaRPr lang="ko-KR" altLang="en-US" sz="4000" dirty="0">
              <a:solidFill>
                <a:schemeClr val="accent2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67" name="모서리가 둥근 직사각형 66"/>
          <p:cNvSpPr/>
          <p:nvPr/>
        </p:nvSpPr>
        <p:spPr>
          <a:xfrm>
            <a:off x="5016675" y="2522175"/>
            <a:ext cx="2160000" cy="324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68" name="모서리가 둥근 직사각형 67"/>
          <p:cNvSpPr/>
          <p:nvPr/>
        </p:nvSpPr>
        <p:spPr>
          <a:xfrm>
            <a:off x="562843" y="2522175"/>
            <a:ext cx="2160000" cy="324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69" name="모서리가 둥근 직사각형 68"/>
          <p:cNvSpPr/>
          <p:nvPr/>
        </p:nvSpPr>
        <p:spPr>
          <a:xfrm>
            <a:off x="2789759" y="2522175"/>
            <a:ext cx="2160000" cy="324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0" name="모서리가 둥근 직사각형 69"/>
          <p:cNvSpPr/>
          <p:nvPr/>
        </p:nvSpPr>
        <p:spPr>
          <a:xfrm>
            <a:off x="7243591" y="2522175"/>
            <a:ext cx="2160000" cy="324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1" name="모서리가 둥근 직사각형 70"/>
          <p:cNvSpPr/>
          <p:nvPr/>
        </p:nvSpPr>
        <p:spPr>
          <a:xfrm>
            <a:off x="9470507" y="2522175"/>
            <a:ext cx="2160000" cy="324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562843" y="2859862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</a:t>
            </a:r>
            <a:endParaRPr lang="ko-KR" altLang="en-US" sz="32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5016675" y="2859862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3</a:t>
            </a:r>
            <a:endParaRPr lang="ko-KR" altLang="en-US" sz="32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7243591" y="2859862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4</a:t>
            </a:r>
            <a:endParaRPr lang="ko-KR" altLang="en-US" sz="32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9470507" y="2859862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5</a:t>
            </a:r>
            <a:endParaRPr lang="ko-KR" altLang="en-US" sz="32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562843" y="3429000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팀 소개 및 일정</a:t>
            </a:r>
          </a:p>
        </p:txBody>
      </p:sp>
      <p:sp>
        <p:nvSpPr>
          <p:cNvPr id="77" name="직사각형 76"/>
          <p:cNvSpPr/>
          <p:nvPr/>
        </p:nvSpPr>
        <p:spPr>
          <a:xfrm>
            <a:off x="5016675" y="3429000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구현 및 모의해킹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7243591" y="3429000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대응방안</a:t>
            </a:r>
          </a:p>
        </p:txBody>
      </p:sp>
      <p:sp>
        <p:nvSpPr>
          <p:cNvPr id="79" name="직사각형 78"/>
          <p:cNvSpPr/>
          <p:nvPr/>
        </p:nvSpPr>
        <p:spPr>
          <a:xfrm>
            <a:off x="9470507" y="3429000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마무리</a:t>
            </a:r>
          </a:p>
        </p:txBody>
      </p:sp>
      <p:sp>
        <p:nvSpPr>
          <p:cNvPr id="80" name="직사각형 79"/>
          <p:cNvSpPr/>
          <p:nvPr/>
        </p:nvSpPr>
        <p:spPr>
          <a:xfrm>
            <a:off x="562843" y="3789000"/>
            <a:ext cx="2160000" cy="21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팀 소개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팀원 소개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진행일정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5016675" y="3789000"/>
            <a:ext cx="2160000" cy="21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기술스택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아키텍처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모의해킹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7243591" y="3789000"/>
            <a:ext cx="2160000" cy="21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리포트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시연 영상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9470507" y="3789000"/>
            <a:ext cx="2160000" cy="21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참조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소회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Q&amp;A</a:t>
            </a: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2789759" y="2848724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 err="1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2</a:t>
            </a:r>
            <a:endParaRPr lang="ko-KR" altLang="en-US" sz="3200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2789759" y="3417862"/>
            <a:ext cx="216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프로젝트 개요</a:t>
            </a:r>
          </a:p>
        </p:txBody>
      </p:sp>
      <p:sp>
        <p:nvSpPr>
          <p:cNvPr id="86" name="직사각형 85"/>
          <p:cNvSpPr/>
          <p:nvPr/>
        </p:nvSpPr>
        <p:spPr>
          <a:xfrm>
            <a:off x="2789759" y="3777862"/>
            <a:ext cx="2160000" cy="21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OWASP</a:t>
            </a:r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란</a:t>
            </a:r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?</a:t>
            </a: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피해사례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프로젝트 목표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기대효과</a:t>
            </a:r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092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직사각형 6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 스캔 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-  Injection</a:t>
            </a:r>
            <a:endParaRPr lang="ko-KR" altLang="en-US" sz="4000" dirty="0">
              <a:solidFill>
                <a:schemeClr val="accent2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684916" y="1787308"/>
            <a:ext cx="3600000" cy="720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A03: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주입 공격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Command Injection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37" name="그림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16" y="1803626"/>
            <a:ext cx="720000" cy="720000"/>
          </a:xfrm>
          <a:prstGeom prst="rect">
            <a:avLst/>
          </a:prstGeom>
          <a:ln>
            <a:noFill/>
          </a:ln>
        </p:spPr>
      </p:pic>
      <p:sp>
        <p:nvSpPr>
          <p:cNvPr id="3" name="직사각형 2"/>
          <p:cNvSpPr/>
          <p:nvPr/>
        </p:nvSpPr>
        <p:spPr>
          <a:xfrm>
            <a:off x="684916" y="2879878"/>
            <a:ext cx="10800000" cy="36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4284916" y="1787308"/>
            <a:ext cx="720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사용자가 입력한 데이터가 검증 없이 운영체제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(OS)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명령어로 실행되어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공격자가 서버에서 임의의 시스템 명령을 실행할 수 있는 취약점</a:t>
            </a:r>
          </a:p>
        </p:txBody>
      </p:sp>
      <p:pic>
        <p:nvPicPr>
          <p:cNvPr id="38" name="그림 37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916" y="3959878"/>
            <a:ext cx="1440000" cy="144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916" y="3959878"/>
            <a:ext cx="1440000" cy="1440000"/>
          </a:xfrm>
          <a:prstGeom prst="rect">
            <a:avLst/>
          </a:prstGeom>
        </p:spPr>
      </p:pic>
      <p:sp>
        <p:nvSpPr>
          <p:cNvPr id="10" name="AutoShape 4" descr="웹 서버 - 무료 네트워킹개 아이콘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45" name="그림 4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4916" y="3272655"/>
            <a:ext cx="1080000" cy="1080000"/>
          </a:xfrm>
          <a:prstGeom prst="rect">
            <a:avLst/>
          </a:prstGeom>
        </p:spPr>
      </p:pic>
      <p:pic>
        <p:nvPicPr>
          <p:cNvPr id="3078" name="Picture 6" descr="위험 해골 - 무료 의료개 아이콘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916" y="485987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오른쪽 화살표 49"/>
          <p:cNvSpPr/>
          <p:nvPr/>
        </p:nvSpPr>
        <p:spPr>
          <a:xfrm>
            <a:off x="3204916" y="4625878"/>
            <a:ext cx="1800000" cy="108000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1" name="왼쪽/오른쪽 화살표 50"/>
          <p:cNvSpPr/>
          <p:nvPr/>
        </p:nvSpPr>
        <p:spPr>
          <a:xfrm>
            <a:off x="7164916" y="4626000"/>
            <a:ext cx="1800000" cy="107878"/>
          </a:xfrm>
          <a:prstGeom prst="leftRigh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3204916" y="4859878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악의적인 명령</a:t>
            </a:r>
          </a:p>
        </p:txBody>
      </p:sp>
      <p:sp>
        <p:nvSpPr>
          <p:cNvPr id="55" name="직사각형 54"/>
          <p:cNvSpPr/>
          <p:nvPr/>
        </p:nvSpPr>
        <p:spPr>
          <a:xfrm>
            <a:off x="7164916" y="4172655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명령 실행 시도</a:t>
            </a:r>
          </a:p>
        </p:txBody>
      </p:sp>
      <p:sp>
        <p:nvSpPr>
          <p:cNvPr id="56" name="직사각형 55"/>
          <p:cNvSpPr/>
          <p:nvPr/>
        </p:nvSpPr>
        <p:spPr>
          <a:xfrm>
            <a:off x="4644916" y="3454233"/>
            <a:ext cx="28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취약한 웹 애플리케이션</a:t>
            </a:r>
          </a:p>
        </p:txBody>
      </p:sp>
      <p:sp>
        <p:nvSpPr>
          <p:cNvPr id="57" name="직사각형 56"/>
          <p:cNvSpPr/>
          <p:nvPr/>
        </p:nvSpPr>
        <p:spPr>
          <a:xfrm>
            <a:off x="8424916" y="6032336"/>
            <a:ext cx="288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FF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 성공</a:t>
            </a:r>
            <a:r>
              <a:rPr lang="en-US" altLang="ko-KR" dirty="0">
                <a:solidFill>
                  <a:srgbClr val="FF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/ </a:t>
            </a:r>
            <a:r>
              <a:rPr lang="ko-KR" altLang="en-US" dirty="0">
                <a:solidFill>
                  <a:srgbClr val="FF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데이터 탈취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8964916" y="4426266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서버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OS</a:t>
            </a:r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5187082" y="5547101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FF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결과 반환</a:t>
            </a:r>
          </a:p>
        </p:txBody>
      </p:sp>
      <p:sp>
        <p:nvSpPr>
          <p:cNvPr id="53" name="아래쪽 화살표 52"/>
          <p:cNvSpPr/>
          <p:nvPr/>
        </p:nvSpPr>
        <p:spPr>
          <a:xfrm>
            <a:off x="10616012" y="4229878"/>
            <a:ext cx="108000" cy="900000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237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모의해킹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21" y="2529000"/>
            <a:ext cx="1800000" cy="180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965" y="2529000"/>
            <a:ext cx="1800000" cy="1800000"/>
          </a:xfrm>
          <a:prstGeom prst="rect">
            <a:avLst/>
          </a:prstGeom>
        </p:spPr>
      </p:pic>
      <p:cxnSp>
        <p:nvCxnSpPr>
          <p:cNvPr id="10" name="직선 화살표 연결선 9"/>
          <p:cNvCxnSpPr/>
          <p:nvPr/>
        </p:nvCxnSpPr>
        <p:spPr>
          <a:xfrm flipV="1">
            <a:off x="2943225" y="3397500"/>
            <a:ext cx="10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7839075" y="3356475"/>
            <a:ext cx="10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679" y="2947500"/>
            <a:ext cx="2597728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49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모의해킹 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- 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공격시나리오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2484916" y="1810429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  1.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 취약점 스캔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OWASP TOP 10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기반 전수 조사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>
          <a:xfrm>
            <a:off x="2484916" y="2698571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  2. 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Command Injection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탐지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OS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명령어 실행 취약점 발견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2484916" y="3597284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  3.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페이로드 검증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; cat /</a:t>
            </a:r>
            <a:r>
              <a:rPr lang="en-US" altLang="ko-KR" b="1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etc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/</a:t>
            </a:r>
            <a:r>
              <a:rPr lang="en-US" altLang="ko-KR" b="1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passwd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명령어 주입 성공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2484916" y="4495997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  4.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시스템 정보 탈취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/</a:t>
            </a:r>
            <a:r>
              <a:rPr lang="en-US" altLang="ko-KR" b="1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etc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/</a:t>
            </a:r>
            <a:r>
              <a:rPr lang="en-US" altLang="ko-KR" b="1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passwd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파일 접근 성공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2484916" y="5394710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  5.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영향도 평가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시스템 완전 장악 가능성 확인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84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모의해킹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684916" y="1440000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en-US" altLang="ko-KR" dirty="0" smtClean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1</a:t>
            </a:r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 취약점 스캔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OWASP TOP 10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기반 전수 조사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566" y="952879"/>
            <a:ext cx="2622951" cy="57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1584916" y="2348785"/>
            <a:ext cx="5400000" cy="360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2:42:25]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[INFO]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dirty="0">
                <a:latin typeface="+mn-ea"/>
              </a:rPr>
              <a:t>[100%] </a:t>
            </a:r>
            <a:r>
              <a:rPr lang="ko-KR" altLang="en-US" sz="800" dirty="0">
                <a:latin typeface="+mn-ea"/>
              </a:rPr>
              <a:t>스캔 완료 </a:t>
            </a:r>
            <a:r>
              <a:rPr lang="en-US" altLang="ko-KR" sz="800" dirty="0">
                <a:latin typeface="+mn-ea"/>
              </a:rPr>
              <a:t>- 42</a:t>
            </a:r>
            <a:r>
              <a:rPr lang="ko-KR" altLang="en-US" sz="800" dirty="0">
                <a:latin typeface="+mn-ea"/>
              </a:rPr>
              <a:t>개 취약점 발견</a:t>
            </a:r>
            <a:endParaRPr lang="en-US" altLang="ko-KR" sz="800" dirty="0">
              <a:latin typeface="+mn-ea"/>
            </a:endParaRPr>
          </a:p>
          <a:p>
            <a:endParaRPr lang="ko-KR" altLang="en-US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2:42:25]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[SUCCESS]</a:t>
            </a:r>
            <a:r>
              <a:rPr lang="ko-KR" altLang="en-US" sz="800" dirty="0">
                <a:latin typeface="+mn-ea"/>
              </a:rPr>
              <a:t> 종합 스캔 완료</a:t>
            </a:r>
            <a:endParaRPr lang="en-US" altLang="ko-KR" sz="800" dirty="0">
              <a:latin typeface="+mn-ea"/>
            </a:endParaRPr>
          </a:p>
          <a:p>
            <a:endParaRPr lang="ko-KR" altLang="en-US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2:42:29]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[SUCCESS]</a:t>
            </a:r>
            <a:r>
              <a:rPr lang="ko-KR" altLang="en-US" sz="800" dirty="0">
                <a:latin typeface="+mn-ea"/>
              </a:rPr>
              <a:t> ✅ </a:t>
            </a:r>
            <a:r>
              <a:rPr lang="en-US" altLang="ko-KR" sz="800" dirty="0">
                <a:latin typeface="+mn-ea"/>
              </a:rPr>
              <a:t>3</a:t>
            </a:r>
            <a:r>
              <a:rPr lang="ko-KR" altLang="en-US" sz="800" dirty="0">
                <a:latin typeface="+mn-ea"/>
              </a:rPr>
              <a:t>개 취약점 분석 완료</a:t>
            </a:r>
            <a:endParaRPr lang="en-US" altLang="ko-KR" sz="800" dirty="0">
              <a:latin typeface="+mn-ea"/>
            </a:endParaRPr>
          </a:p>
          <a:p>
            <a:endParaRPr lang="ko-KR" altLang="en-US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2:44:56]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[INFO]</a:t>
            </a:r>
            <a:r>
              <a:rPr lang="ko-KR" altLang="en-US" sz="800" dirty="0">
                <a:latin typeface="+mn-ea"/>
              </a:rPr>
              <a:t> 📋 스캔 </a:t>
            </a:r>
            <a:r>
              <a:rPr lang="en-US" altLang="ko-KR" sz="800" dirty="0">
                <a:latin typeface="+mn-ea"/>
              </a:rPr>
              <a:t>ID: eb491ddc-0dbe-412e-a666-fb1c88ee1717</a:t>
            </a: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2:53:07]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[INFO]</a:t>
            </a:r>
            <a:r>
              <a:rPr lang="ko-KR" altLang="en-US" sz="800" dirty="0">
                <a:latin typeface="+mn-ea"/>
              </a:rPr>
              <a:t> 📋 스캔 </a:t>
            </a:r>
            <a:r>
              <a:rPr lang="en-US" altLang="ko-KR" sz="800" dirty="0">
                <a:latin typeface="+mn-ea"/>
              </a:rPr>
              <a:t>ID: eb491ddc-0dbe-412e-a666-fb1c88ee1717</a:t>
            </a: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2:56:30]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[INFO]</a:t>
            </a:r>
            <a:r>
              <a:rPr lang="ko-KR" altLang="en-US" sz="800" dirty="0">
                <a:latin typeface="+mn-ea"/>
              </a:rPr>
              <a:t> 📋 스캔 </a:t>
            </a:r>
            <a:r>
              <a:rPr lang="en-US" altLang="ko-KR" sz="800" dirty="0">
                <a:latin typeface="+mn-ea"/>
              </a:rPr>
              <a:t>ID: eb491ddc-0dbe-412e-a666-fb1c88ee1717</a:t>
            </a: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2:57:34]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[INFO]</a:t>
            </a:r>
            <a:r>
              <a:rPr lang="ko-KR" altLang="en-US" sz="800" dirty="0">
                <a:latin typeface="+mn-ea"/>
              </a:rPr>
              <a:t> 📋 스캔 </a:t>
            </a:r>
            <a:r>
              <a:rPr lang="en-US" altLang="ko-KR" sz="800" dirty="0">
                <a:latin typeface="+mn-ea"/>
              </a:rPr>
              <a:t>ID: eb491ddc-0dbe-412e-a666-fb1c88ee1717</a:t>
            </a: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3:14:05]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[INFO]</a:t>
            </a:r>
            <a:r>
              <a:rPr lang="ko-KR" altLang="en-US" sz="800" dirty="0">
                <a:latin typeface="+mn-ea"/>
              </a:rPr>
              <a:t> 🛡️ </a:t>
            </a:r>
            <a:r>
              <a:rPr lang="en-US" altLang="ko-KR" sz="800" dirty="0">
                <a:latin typeface="+mn-ea"/>
              </a:rPr>
              <a:t>WAF </a:t>
            </a:r>
            <a:r>
              <a:rPr lang="ko-KR" altLang="en-US" sz="800" dirty="0">
                <a:latin typeface="+mn-ea"/>
              </a:rPr>
              <a:t>탐지 시작</a:t>
            </a:r>
            <a:r>
              <a:rPr lang="en-US" altLang="ko-KR" sz="800" dirty="0">
                <a:latin typeface="+mn-ea"/>
              </a:rPr>
              <a:t>...</a:t>
            </a: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3:15:31]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[WARNING]</a:t>
            </a:r>
            <a:r>
              <a:rPr lang="ko-KR" altLang="en-US" sz="800" dirty="0">
                <a:latin typeface="+mn-ea"/>
              </a:rPr>
              <a:t> 🛡️ </a:t>
            </a:r>
            <a:r>
              <a:rPr lang="en-US" altLang="ko-KR" sz="800" dirty="0">
                <a:latin typeface="+mn-ea"/>
              </a:rPr>
              <a:t>WAF </a:t>
            </a:r>
            <a:r>
              <a:rPr lang="ko-KR" altLang="en-US" sz="800" dirty="0">
                <a:latin typeface="+mn-ea"/>
              </a:rPr>
              <a:t>취약점 발견</a:t>
            </a:r>
            <a:r>
              <a:rPr lang="en-US" altLang="ko-KR" sz="800" dirty="0">
                <a:latin typeface="+mn-ea"/>
              </a:rPr>
              <a:t>: AWSELB WAF (</a:t>
            </a:r>
            <a:r>
              <a:rPr lang="ko-KR" altLang="en-US" sz="800" dirty="0">
                <a:latin typeface="+mn-ea"/>
              </a:rPr>
              <a:t>신뢰도</a:t>
            </a:r>
            <a:r>
              <a:rPr lang="en-US" altLang="ko-KR" sz="800" dirty="0">
                <a:latin typeface="+mn-ea"/>
              </a:rPr>
              <a:t>: 0.9)</a:t>
            </a: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3:15:31]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[WARNING]</a:t>
            </a:r>
            <a:r>
              <a:rPr lang="ko-KR" altLang="en-US" sz="800" dirty="0">
                <a:latin typeface="+mn-ea"/>
              </a:rPr>
              <a:t> 🛡️ </a:t>
            </a:r>
            <a:r>
              <a:rPr lang="en-US" altLang="ko-KR" sz="800" dirty="0">
                <a:latin typeface="+mn-ea"/>
              </a:rPr>
              <a:t>WAF </a:t>
            </a:r>
            <a:r>
              <a:rPr lang="ko-KR" altLang="en-US" sz="800" dirty="0">
                <a:latin typeface="+mn-ea"/>
              </a:rPr>
              <a:t>취약점 발견</a:t>
            </a:r>
            <a:r>
              <a:rPr lang="en-US" altLang="ko-KR" sz="800" dirty="0">
                <a:latin typeface="+mn-ea"/>
              </a:rPr>
              <a:t>: HTTP Method Filtering WAF (</a:t>
            </a:r>
            <a:r>
              <a:rPr lang="ko-KR" altLang="en-US" sz="800" dirty="0">
                <a:latin typeface="+mn-ea"/>
              </a:rPr>
              <a:t>신뢰도</a:t>
            </a:r>
            <a:r>
              <a:rPr lang="en-US" altLang="ko-KR" sz="800" dirty="0">
                <a:latin typeface="+mn-ea"/>
              </a:rPr>
              <a:t>: 0.8)</a:t>
            </a: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3:15:31]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[INFO]</a:t>
            </a:r>
            <a:r>
              <a:rPr lang="ko-KR" altLang="en-US" sz="800" dirty="0">
                <a:latin typeface="+mn-ea"/>
              </a:rPr>
              <a:t> 🔓 </a:t>
            </a:r>
            <a:r>
              <a:rPr lang="en-US" altLang="ko-KR" sz="800" dirty="0">
                <a:latin typeface="+mn-ea"/>
              </a:rPr>
              <a:t>WAF </a:t>
            </a:r>
            <a:r>
              <a:rPr lang="ko-KR" altLang="en-US" sz="800" dirty="0">
                <a:latin typeface="+mn-ea"/>
              </a:rPr>
              <a:t>우회 기법 적용 중</a:t>
            </a:r>
            <a:r>
              <a:rPr lang="en-US" altLang="ko-KR" sz="800" dirty="0">
                <a:latin typeface="+mn-ea"/>
              </a:rPr>
              <a:t>...</a:t>
            </a: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3:15:31]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[SUCCESS]</a:t>
            </a:r>
            <a:r>
              <a:rPr lang="ko-KR" altLang="en-US" sz="800" dirty="0">
                <a:latin typeface="+mn-ea"/>
              </a:rPr>
              <a:t> ✅ </a:t>
            </a:r>
            <a:r>
              <a:rPr lang="en-US" altLang="ko-KR" sz="800" dirty="0">
                <a:latin typeface="+mn-ea"/>
              </a:rPr>
              <a:t>65</a:t>
            </a:r>
            <a:r>
              <a:rPr lang="ko-KR" altLang="en-US" sz="800" dirty="0">
                <a:latin typeface="+mn-ea"/>
              </a:rPr>
              <a:t>개 우회 기법 준비 완료</a:t>
            </a:r>
            <a:endParaRPr lang="en-US" altLang="ko-KR" sz="800" dirty="0">
              <a:latin typeface="+mn-ea"/>
            </a:endParaRPr>
          </a:p>
          <a:p>
            <a:endParaRPr lang="ko-KR" altLang="en-US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3:15:31]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[INFO]</a:t>
            </a:r>
            <a:r>
              <a:rPr lang="ko-KR" altLang="en-US" sz="800" dirty="0">
                <a:latin typeface="+mn-ea"/>
              </a:rPr>
              <a:t> 💉 </a:t>
            </a:r>
            <a:r>
              <a:rPr lang="en-US" altLang="ko-KR" sz="800" dirty="0">
                <a:latin typeface="+mn-ea"/>
              </a:rPr>
              <a:t>Injection </a:t>
            </a:r>
            <a:r>
              <a:rPr lang="ko-KR" altLang="en-US" sz="800" dirty="0">
                <a:latin typeface="+mn-ea"/>
              </a:rPr>
              <a:t>공격 시작</a:t>
            </a:r>
            <a:r>
              <a:rPr lang="en-US" altLang="ko-KR" sz="800" dirty="0">
                <a:latin typeface="+mn-ea"/>
              </a:rPr>
              <a:t>: </a:t>
            </a:r>
            <a:r>
              <a:rPr lang="en-US" altLang="ko-KR" sz="800" dirty="0">
                <a:latin typeface="+mn-ea"/>
                <a:hlinkClick r:id="rId4"/>
              </a:rPr>
              <a:t>https://app.sangho.cloud/files</a:t>
            </a:r>
            <a:endParaRPr lang="en-US" altLang="ko-KR" sz="800" dirty="0">
              <a:latin typeface="+mn-ea"/>
            </a:endParaRPr>
          </a:p>
          <a:p>
            <a:endParaRPr lang="en-US" altLang="ko-KR" sz="800" dirty="0">
              <a:latin typeface="+mn-ea"/>
            </a:endParaRPr>
          </a:p>
          <a:p>
            <a:r>
              <a:rPr lang="en-US" altLang="ko-KR" sz="800" dirty="0">
                <a:latin typeface="+mn-ea"/>
              </a:rPr>
              <a:t>[</a:t>
            </a:r>
            <a:r>
              <a:rPr lang="ko-KR" altLang="en-US" sz="800" dirty="0">
                <a:latin typeface="+mn-ea"/>
              </a:rPr>
              <a:t>오후 </a:t>
            </a:r>
            <a:r>
              <a:rPr lang="en-US" altLang="ko-KR" sz="800" dirty="0">
                <a:latin typeface="+mn-ea"/>
              </a:rPr>
              <a:t>3:15:31]</a:t>
            </a:r>
            <a:r>
              <a:rPr lang="ko-KR" altLang="en-US" sz="800" dirty="0">
                <a:latin typeface="+mn-ea"/>
              </a:rPr>
              <a:t> </a:t>
            </a:r>
            <a:r>
              <a:rPr lang="en-US" altLang="ko-KR" sz="800" b="1" dirty="0">
                <a:latin typeface="+mn-ea"/>
              </a:rPr>
              <a:t>[SUCCESS]</a:t>
            </a:r>
            <a:r>
              <a:rPr lang="ko-KR" altLang="en-US" sz="800" dirty="0">
                <a:latin typeface="+mn-ea"/>
              </a:rPr>
              <a:t> ✅ </a:t>
            </a:r>
            <a:r>
              <a:rPr lang="en-US" altLang="ko-KR" sz="800" dirty="0">
                <a:latin typeface="+mn-ea"/>
              </a:rPr>
              <a:t>Injection </a:t>
            </a:r>
            <a:r>
              <a:rPr lang="ko-KR" altLang="en-US" sz="800" dirty="0">
                <a:latin typeface="+mn-ea"/>
              </a:rPr>
              <a:t>공격 완료</a:t>
            </a:r>
            <a:r>
              <a:rPr lang="en-US" altLang="ko-KR" sz="800" dirty="0">
                <a:latin typeface="+mn-ea"/>
              </a:rPr>
              <a:t>: 32</a:t>
            </a:r>
            <a:r>
              <a:rPr lang="ko-KR" altLang="en-US" sz="800" dirty="0">
                <a:latin typeface="+mn-ea"/>
              </a:rPr>
              <a:t>개 성공</a:t>
            </a:r>
            <a:r>
              <a:rPr lang="en-US" altLang="ko-KR" sz="800" dirty="0">
                <a:latin typeface="+mn-ea"/>
              </a:rPr>
              <a:t>, 32</a:t>
            </a:r>
            <a:r>
              <a:rPr lang="ko-KR" altLang="en-US" sz="800" dirty="0">
                <a:latin typeface="+mn-ea"/>
              </a:rPr>
              <a:t>개 </a:t>
            </a:r>
            <a:r>
              <a:rPr lang="en-US" altLang="ko-KR" sz="800" dirty="0">
                <a:latin typeface="+mn-ea"/>
              </a:rPr>
              <a:t>DB </a:t>
            </a:r>
            <a:r>
              <a:rPr lang="ko-KR" altLang="en-US" sz="800" dirty="0">
                <a:latin typeface="+mn-ea"/>
              </a:rPr>
              <a:t>저장</a:t>
            </a:r>
            <a:endParaRPr lang="en-US" altLang="ko-KR" sz="800" dirty="0">
              <a:latin typeface="+mn-ea"/>
            </a:endParaRPr>
          </a:p>
          <a:p>
            <a:endParaRPr lang="ko-KR" altLang="en-US" sz="800" dirty="0"/>
          </a:p>
        </p:txBody>
      </p:sp>
      <p:sp>
        <p:nvSpPr>
          <p:cNvPr id="3" name="오른쪽 화살표 2"/>
          <p:cNvSpPr/>
          <p:nvPr/>
        </p:nvSpPr>
        <p:spPr>
          <a:xfrm flipH="1">
            <a:off x="7203241" y="3690000"/>
            <a:ext cx="720000" cy="54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8393502" y="2700068"/>
            <a:ext cx="1431985" cy="3623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8330243" y="6410751"/>
            <a:ext cx="900022" cy="2855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616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모의해킹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684916" y="1440000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en-US" altLang="ko-KR" dirty="0" smtClean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2</a:t>
            </a:r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 command</a:t>
            </a:r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Injection </a:t>
            </a:r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탐지</a:t>
            </a:r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OS </a:t>
            </a:r>
            <a:r>
              <a:rPr lang="ko-KR" altLang="en-US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명령어 실행 취약점 발견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3204916" y="2349000"/>
            <a:ext cx="5760000" cy="432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900" dirty="0">
                <a:latin typeface="+mn-ea"/>
              </a:rPr>
              <a:t>2025-10-25 15:14:10,455 -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테스트</a:t>
            </a:r>
            <a:r>
              <a:rPr lang="en-US" altLang="ko-KR" sz="900" dirty="0">
                <a:latin typeface="+mn-ea"/>
              </a:rPr>
              <a:t>: id</a:t>
            </a:r>
          </a:p>
          <a:p>
            <a:r>
              <a:rPr lang="en-US" altLang="ko-KR" sz="900" dirty="0">
                <a:latin typeface="+mn-ea"/>
              </a:rPr>
              <a:t>2025-10-25 15:14:10,502 -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id - ' OR '1'='1</a:t>
            </a:r>
          </a:p>
          <a:p>
            <a:r>
              <a:rPr lang="en-US" altLang="ko-KR" sz="900" dirty="0">
                <a:latin typeface="+mn-ea"/>
              </a:rPr>
              <a:t>2025-10-25 15:14:10,614 -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id - ' OR 1=1--</a:t>
            </a:r>
          </a:p>
          <a:p>
            <a:r>
              <a:rPr lang="en-US" altLang="ko-KR" sz="900" dirty="0">
                <a:latin typeface="+mn-ea"/>
              </a:rPr>
              <a:t>2025-10-25 15:14:10,727 -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id - ') OR ('1'='1</a:t>
            </a:r>
          </a:p>
          <a:p>
            <a:r>
              <a:rPr lang="en-US" altLang="ko-KR" sz="900" dirty="0">
                <a:latin typeface="+mn-ea"/>
              </a:rPr>
              <a:t>2025-10-25 15:14:10,838 -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id - " OR "1"="1</a:t>
            </a:r>
          </a:p>
          <a:p>
            <a:r>
              <a:rPr lang="en-US" altLang="ko-KR" sz="900" dirty="0">
                <a:latin typeface="+mn-ea"/>
              </a:rPr>
              <a:t>2025-10-25 15:14:10,946 -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테스트</a:t>
            </a:r>
            <a:r>
              <a:rPr lang="en-US" altLang="ko-KR" sz="900" dirty="0">
                <a:latin typeface="+mn-ea"/>
              </a:rPr>
              <a:t>: search</a:t>
            </a:r>
          </a:p>
          <a:p>
            <a:r>
              <a:rPr lang="en-US" altLang="ko-KR" sz="900" dirty="0">
                <a:latin typeface="+mn-ea"/>
              </a:rPr>
              <a:t>2025-10-25 15:14:10,962 -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search - ' OR '1'='1</a:t>
            </a:r>
          </a:p>
          <a:p>
            <a:r>
              <a:rPr lang="en-US" altLang="ko-KR" sz="900" dirty="0">
                <a:latin typeface="+mn-ea"/>
              </a:rPr>
              <a:t>2025-10-25 15:14:11,076 -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search - ' OR 1=1--</a:t>
            </a:r>
          </a:p>
          <a:p>
            <a:r>
              <a:rPr lang="en-US" altLang="ko-KR" sz="900" dirty="0">
                <a:latin typeface="+mn-ea"/>
              </a:rPr>
              <a:t>2025-10-25 15:14:11,185 -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search - ') OR ('1'='1</a:t>
            </a:r>
          </a:p>
          <a:p>
            <a:r>
              <a:rPr lang="en-US" altLang="ko-KR" sz="900" dirty="0">
                <a:latin typeface="+mn-ea"/>
              </a:rPr>
              <a:t>2025-10-25 15:14:11,297 -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search - " OR "1"="1</a:t>
            </a:r>
          </a:p>
          <a:p>
            <a:r>
              <a:rPr lang="en-US" altLang="ko-KR" sz="900" dirty="0">
                <a:latin typeface="+mn-ea"/>
              </a:rPr>
              <a:t>2025-10-25 15:14:11,406 -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테스트</a:t>
            </a:r>
            <a:r>
              <a:rPr lang="en-US" altLang="ko-KR" sz="900" dirty="0">
                <a:latin typeface="+mn-ea"/>
              </a:rPr>
              <a:t>: name</a:t>
            </a:r>
          </a:p>
          <a:p>
            <a:r>
              <a:rPr lang="en-US" altLang="ko-KR" sz="900" dirty="0">
                <a:latin typeface="+mn-ea"/>
              </a:rPr>
              <a:t>2025-10-25 15:14:11,406 -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name - ' OR '1'='1</a:t>
            </a:r>
          </a:p>
          <a:p>
            <a:r>
              <a:rPr lang="en-US" altLang="ko-KR" sz="900" dirty="0">
                <a:latin typeface="+mn-ea"/>
              </a:rPr>
              <a:t>2025-10-25 15:14:11,526 -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name - ' OR 1=1--</a:t>
            </a:r>
          </a:p>
          <a:p>
            <a:r>
              <a:rPr lang="en-US" altLang="ko-KR" sz="900" dirty="0">
                <a:latin typeface="+mn-ea"/>
              </a:rPr>
              <a:t>2025-10-25 15:14:11,629 -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name - ') OR ('1'='1</a:t>
            </a:r>
          </a:p>
          <a:p>
            <a:r>
              <a:rPr lang="en-US" altLang="ko-KR" sz="900" dirty="0">
                <a:latin typeface="+mn-ea"/>
              </a:rPr>
              <a:t>2025-10-25 15:14:11,742 -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name - " OR "1"="1</a:t>
            </a:r>
          </a:p>
          <a:p>
            <a:r>
              <a:rPr lang="en-US" altLang="ko-KR" sz="900" dirty="0">
                <a:latin typeface="+mn-ea"/>
              </a:rPr>
              <a:t>2025-10-25 15:14:11,851 -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테스트</a:t>
            </a:r>
            <a:r>
              <a:rPr lang="en-US" altLang="ko-KR" sz="900" dirty="0">
                <a:latin typeface="+mn-ea"/>
              </a:rPr>
              <a:t>: query</a:t>
            </a:r>
          </a:p>
          <a:p>
            <a:r>
              <a:rPr lang="en-US" altLang="ko-KR" sz="900" dirty="0">
                <a:latin typeface="+mn-ea"/>
              </a:rPr>
              <a:t>2025-10-25 15:14:11,851 -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query - ' OR '1'='1</a:t>
            </a:r>
          </a:p>
          <a:p>
            <a:r>
              <a:rPr lang="en-US" altLang="ko-KR" sz="900" dirty="0">
                <a:latin typeface="+mn-ea"/>
              </a:rPr>
              <a:t>2025-10-25 15:14:11,962 -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query - ' OR 1=1--</a:t>
            </a:r>
          </a:p>
          <a:p>
            <a:r>
              <a:rPr lang="en-US" altLang="ko-KR" sz="900" dirty="0">
                <a:latin typeface="+mn-ea"/>
              </a:rPr>
              <a:t>2025-10-25 15:14:12,075 -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query - ') OR ('1'='1</a:t>
            </a:r>
          </a:p>
          <a:p>
            <a:r>
              <a:rPr lang="en-US" altLang="ko-KR" sz="900" dirty="0">
                <a:latin typeface="+mn-ea"/>
              </a:rPr>
              <a:t>2025-10-25 15:14:12,184 -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WARNING - SQL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취약점 발견</a:t>
            </a:r>
            <a:r>
              <a:rPr lang="en-US" altLang="ko-KR" sz="900" dirty="0">
                <a:latin typeface="+mn-ea"/>
              </a:rPr>
              <a:t>: query - " OR "1"="1</a:t>
            </a:r>
          </a:p>
          <a:p>
            <a:r>
              <a:rPr lang="en-US" altLang="ko-KR" sz="900" dirty="0">
                <a:latin typeface="+mn-ea"/>
              </a:rPr>
              <a:t>2025-10-25 15:14:12,295 -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XSS </a:t>
            </a:r>
            <a:r>
              <a:rPr lang="ko-KR" altLang="en-US" sz="900" dirty="0">
                <a:latin typeface="+mn-ea"/>
              </a:rPr>
              <a:t>테스트 중</a:t>
            </a:r>
            <a:r>
              <a:rPr lang="en-US" altLang="ko-KR" sz="900" dirty="0">
                <a:latin typeface="+mn-ea"/>
              </a:rPr>
              <a:t>...</a:t>
            </a:r>
          </a:p>
          <a:p>
            <a:r>
              <a:rPr lang="en-US" altLang="ko-KR" sz="900" dirty="0">
                <a:latin typeface="+mn-ea"/>
              </a:rPr>
              <a:t>2025-10-25 15:14:12,295 -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XSS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테스트</a:t>
            </a:r>
            <a:r>
              <a:rPr lang="en-US" altLang="ko-KR" sz="900" dirty="0">
                <a:latin typeface="+mn-ea"/>
              </a:rPr>
              <a:t>: id</a:t>
            </a:r>
          </a:p>
          <a:p>
            <a:r>
              <a:rPr lang="en-US" altLang="ko-KR" sz="900" dirty="0">
                <a:latin typeface="+mn-ea"/>
              </a:rPr>
              <a:t>2025-10-25 15:14:16,301 -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XSS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테스트</a:t>
            </a:r>
            <a:r>
              <a:rPr lang="en-US" altLang="ko-KR" sz="900" dirty="0">
                <a:latin typeface="+mn-ea"/>
              </a:rPr>
              <a:t>: search</a:t>
            </a:r>
          </a:p>
          <a:p>
            <a:r>
              <a:rPr lang="en-US" altLang="ko-KR" sz="900" dirty="0">
                <a:latin typeface="+mn-ea"/>
              </a:rPr>
              <a:t>2025-10-25 15:14:20,298 -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XSS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테스트</a:t>
            </a:r>
            <a:r>
              <a:rPr lang="en-US" altLang="ko-KR" sz="900" dirty="0">
                <a:latin typeface="+mn-ea"/>
              </a:rPr>
              <a:t>: name</a:t>
            </a:r>
          </a:p>
          <a:p>
            <a:r>
              <a:rPr lang="en-US" altLang="ko-KR" sz="900" dirty="0">
                <a:latin typeface="+mn-ea"/>
              </a:rPr>
              <a:t>2025-10-25 15:14:24,298 -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XSS </a:t>
            </a:r>
            <a:r>
              <a:rPr lang="ko-KR" altLang="en-US" sz="900" dirty="0" err="1">
                <a:latin typeface="+mn-ea"/>
              </a:rPr>
              <a:t>인젝션</a:t>
            </a:r>
            <a:r>
              <a:rPr lang="ko-KR" altLang="en-US" sz="900" dirty="0">
                <a:latin typeface="+mn-ea"/>
              </a:rPr>
              <a:t> 테스트</a:t>
            </a:r>
            <a:r>
              <a:rPr lang="en-US" altLang="ko-KR" sz="900" dirty="0">
                <a:latin typeface="+mn-ea"/>
              </a:rPr>
              <a:t>: query</a:t>
            </a:r>
          </a:p>
          <a:p>
            <a:r>
              <a:rPr lang="en-US" altLang="ko-KR" sz="900" dirty="0">
                <a:latin typeface="+mn-ea"/>
              </a:rPr>
              <a:t>2025-10-25 15:14:28,297 -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Command Injection </a:t>
            </a:r>
            <a:r>
              <a:rPr lang="ko-KR" altLang="en-US" sz="900" dirty="0">
                <a:latin typeface="+mn-ea"/>
              </a:rPr>
              <a:t>테스트 중</a:t>
            </a:r>
            <a:r>
              <a:rPr lang="en-US" altLang="ko-KR" sz="900" dirty="0">
                <a:latin typeface="+mn-ea"/>
              </a:rPr>
              <a:t>...</a:t>
            </a:r>
          </a:p>
          <a:p>
            <a:r>
              <a:rPr lang="en-US" altLang="ko-KR" sz="900" dirty="0">
                <a:latin typeface="+mn-ea"/>
              </a:rPr>
              <a:t>2025-10-25 15:14:28,297 - </a:t>
            </a:r>
            <a:r>
              <a:rPr lang="en-US" altLang="ko-KR" sz="900" dirty="0" err="1">
                <a:latin typeface="+mn-ea"/>
              </a:rPr>
              <a:t>api.owasp.injection</a:t>
            </a:r>
            <a:r>
              <a:rPr lang="en-US" altLang="ko-KR" sz="900" dirty="0">
                <a:latin typeface="+mn-ea"/>
              </a:rPr>
              <a:t> - INFO - Command Injection </a:t>
            </a:r>
            <a:r>
              <a:rPr lang="ko-KR" altLang="en-US" sz="900" dirty="0">
                <a:latin typeface="+mn-ea"/>
              </a:rPr>
              <a:t>테스트</a:t>
            </a:r>
            <a:r>
              <a:rPr lang="en-US" altLang="ko-KR" sz="900" dirty="0">
                <a:latin typeface="+mn-ea"/>
              </a:rPr>
              <a:t>: id</a:t>
            </a:r>
            <a:endParaRPr lang="ko-KR" altLang="en-US" sz="9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6397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모의해킹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684916" y="1440000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 3</a:t>
            </a:r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페이로드 검증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; cat /</a:t>
            </a:r>
            <a:r>
              <a:rPr lang="en-US" altLang="ko-KR" b="1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etc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/</a:t>
            </a:r>
            <a:r>
              <a:rPr lang="en-US" altLang="ko-KR" b="1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passwd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명령어 주입 성공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19" y="2640787"/>
            <a:ext cx="329565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169" y="900000"/>
            <a:ext cx="4904222" cy="57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오른쪽 화살표 3"/>
          <p:cNvSpPr/>
          <p:nvPr/>
        </p:nvSpPr>
        <p:spPr>
          <a:xfrm>
            <a:off x="5167222" y="3429000"/>
            <a:ext cx="1052423" cy="828135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6420916" y="959213"/>
            <a:ext cx="4680000" cy="108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6780916" y="3151642"/>
            <a:ext cx="4320000" cy="72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90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모의해킹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684916" y="1440000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en-US" altLang="ko-KR" dirty="0" smtClean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4</a:t>
            </a:r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시스템 정보 탈취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/</a:t>
            </a:r>
            <a:r>
              <a:rPr lang="en-US" altLang="ko-KR" b="1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etc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/</a:t>
            </a:r>
            <a:r>
              <a:rPr lang="en-US" altLang="ko-KR" b="1" dirty="0" err="1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passwd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파일 접근 성공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748120"/>
            <a:ext cx="7126968" cy="2423759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914" y="1629000"/>
            <a:ext cx="5909696" cy="50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851763" y="1629000"/>
            <a:ext cx="3760867" cy="3171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614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모의해킹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684916" y="1440000"/>
            <a:ext cx="7200000" cy="720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en-US" altLang="ko-KR" dirty="0" smtClean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5</a:t>
            </a:r>
            <a:r>
              <a:rPr lang="en-US" altLang="ko-KR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영향도 평가</a:t>
            </a:r>
            <a:r>
              <a:rPr lang="en-US" altLang="ko-KR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</a:t>
            </a:r>
            <a:r>
              <a:rPr lang="ko-KR" altLang="en-US" b="1" dirty="0">
                <a:solidFill>
                  <a:sysClr val="windowText" lastClr="000000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시스템 완전 장악 가능성 확인</a:t>
            </a:r>
            <a:endParaRPr lang="ko-KR" altLang="en-US" dirty="0">
              <a:solidFill>
                <a:sysClr val="windowText" lastClr="000000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969" y="2907876"/>
            <a:ext cx="10367894" cy="320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937260" y="5271135"/>
            <a:ext cx="5760000" cy="72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779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" y="0"/>
            <a:ext cx="12180916" cy="6858000"/>
          </a:xfrm>
          <a:prstGeom prst="rect">
            <a:avLst/>
          </a:prstGeom>
          <a:solidFill>
            <a:srgbClr val="192346"/>
          </a:solidFill>
        </p:spPr>
      </p:pic>
      <p:sp>
        <p:nvSpPr>
          <p:cNvPr id="18" name="직사각형 17"/>
          <p:cNvSpPr/>
          <p:nvPr/>
        </p:nvSpPr>
        <p:spPr>
          <a:xfrm>
            <a:off x="1143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>
                  <a:alpha val="30000"/>
                </a:srgbClr>
              </a:gs>
              <a:gs pos="100000">
                <a:srgbClr val="0A0F2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121809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580916" y="1708939"/>
            <a:ext cx="3600000" cy="54000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시스템 설계 및 테스트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8580916" y="239032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대응방안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8580916" y="306990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보고서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614661" y="2408811"/>
            <a:ext cx="1800000" cy="25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5000" dirty="0">
                <a:solidFill>
                  <a:srgbClr val="B8860B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endParaRPr lang="ko-KR" altLang="en-US" sz="25000" dirty="0">
              <a:solidFill>
                <a:srgbClr val="B8860B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580916" y="3749481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시연 영상</a:t>
            </a:r>
          </a:p>
        </p:txBody>
      </p:sp>
    </p:spTree>
    <p:extLst>
      <p:ext uri="{BB962C8B-B14F-4D97-AF65-F5344CB8AC3E}">
        <p14:creationId xmlns:p14="http://schemas.microsoft.com/office/powerpoint/2010/main" val="199602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1965229" y="4689000"/>
            <a:ext cx="30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입력값</a:t>
            </a:r>
            <a:r>
              <a:rPr lang="ko-KR" altLang="en-US" dirty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 검증 및 </a:t>
            </a:r>
            <a:r>
              <a:rPr lang="ko-KR" altLang="en-US" dirty="0" err="1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파라미터화</a:t>
            </a:r>
            <a:endParaRPr lang="ko-KR" altLang="en-US" dirty="0">
              <a:latin typeface="경기천년제목V Bold" panose="02020803020101020101" pitchFamily="18" charset="-127"/>
              <a:ea typeface="경기천년제목V Bold" panose="0202080302010102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155687" y="4689000"/>
            <a:ext cx="306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ORM </a:t>
            </a:r>
            <a:r>
              <a:rPr lang="ko-KR" altLang="en-US" dirty="0"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사용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29" y="1624500"/>
            <a:ext cx="2880000" cy="2880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687" y="16245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84" y="0"/>
            <a:ext cx="12192000" cy="6858000"/>
          </a:xfrm>
          <a:prstGeom prst="rect">
            <a:avLst/>
          </a:prstGeom>
          <a:solidFill>
            <a:srgbClr val="192346"/>
          </a:solidFill>
        </p:spPr>
      </p:pic>
      <p:sp>
        <p:nvSpPr>
          <p:cNvPr id="18" name="직사각형 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>
                  <a:alpha val="30000"/>
                </a:srgbClr>
              </a:gs>
              <a:gs pos="100000">
                <a:srgbClr val="0A0F2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121809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580916" y="1708939"/>
            <a:ext cx="3600000" cy="54000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팀 소개 및 일정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8580916" y="239032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팀 소개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8580916" y="306990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팀원 소개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8580916" y="3749481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진행일정</a:t>
            </a:r>
            <a:endParaRPr lang="ko-KR" altLang="en-US" sz="2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614661" y="2408811"/>
            <a:ext cx="1800000" cy="25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5000" dirty="0">
                <a:solidFill>
                  <a:srgbClr val="B8860B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endParaRPr lang="ko-KR" altLang="en-US" sz="25000" dirty="0">
              <a:solidFill>
                <a:srgbClr val="B8860B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203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 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– AI 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기반 대응방안 자동 생성 프로세스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1756070" y="1440000"/>
            <a:ext cx="5400000" cy="900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ko-KR" altLang="en-US" dirty="0">
                <a:solidFill>
                  <a:schemeClr val="accent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 탐지</a:t>
            </a:r>
            <a:endParaRPr lang="en-US" altLang="ko-KR" dirty="0">
              <a:solidFill>
                <a:schemeClr val="accent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Semgrep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이 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Command Injection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패턴 발견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취약한 코드 위치 및 유형 식별</a:t>
            </a:r>
          </a:p>
        </p:txBody>
      </p:sp>
      <p:sp>
        <p:nvSpPr>
          <p:cNvPr id="10" name="모서리가 둥근 직사각형 9"/>
          <p:cNvSpPr/>
          <p:nvPr/>
        </p:nvSpPr>
        <p:spPr>
          <a:xfrm>
            <a:off x="1756070" y="2529000"/>
            <a:ext cx="5400000" cy="9000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accent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2. </a:t>
            </a:r>
            <a:r>
              <a:rPr lang="ko-KR" altLang="en-US" dirty="0">
                <a:solidFill>
                  <a:schemeClr val="accent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컨텍스트 분석</a:t>
            </a:r>
            <a:endParaRPr lang="en-US" altLang="ko-KR" dirty="0">
              <a:solidFill>
                <a:schemeClr val="accent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프로그래밍 언어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Python</a:t>
            </a: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프레임워크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Django/Flask</a:t>
            </a: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데이터베이스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 MySQL/PostgreSQL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사용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756070" y="3604500"/>
            <a:ext cx="5400000" cy="900000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3. </a:t>
            </a:r>
            <a:r>
              <a:rPr lang="ko-KR" altLang="en-US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 매칭</a:t>
            </a:r>
            <a:r>
              <a:rPr lang="en-US" altLang="ko-KR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(</a:t>
            </a:r>
            <a:r>
              <a:rPr lang="ko-KR" altLang="en-US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규칙 기반</a:t>
            </a:r>
            <a:r>
              <a:rPr lang="en-US" altLang="ko-KR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)</a:t>
            </a: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 유형 → </a:t>
            </a:r>
            <a:r>
              <a:rPr lang="ko-KR" altLang="en-US" sz="12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대응안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매핑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Command Injection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→ </a:t>
            </a:r>
            <a:r>
              <a:rPr lang="ko-KR" altLang="en-US" sz="12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파라미터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바인딩 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+ ORM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사용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환경별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최적 솔루션 선택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756070" y="4680000"/>
            <a:ext cx="5400000" cy="90000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accent6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4. AI </a:t>
            </a:r>
            <a:r>
              <a:rPr lang="ko-KR" altLang="en-US" dirty="0">
                <a:solidFill>
                  <a:schemeClr val="accent6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맞춤형 코드 생성</a:t>
            </a:r>
            <a:endParaRPr lang="en-US" altLang="ko-KR" dirty="0">
              <a:solidFill>
                <a:schemeClr val="accent6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Claude API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로 구체적인 수정 코드 생성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변경 전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/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후 코드 비교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해당 환경에 최적화된 문법 적용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756070" y="5755500"/>
            <a:ext cx="5400000" cy="900000"/>
          </a:xfrm>
          <a:prstGeom prst="round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accent6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5. </a:t>
            </a:r>
            <a:r>
              <a:rPr lang="ko-KR" altLang="en-US" dirty="0">
                <a:solidFill>
                  <a:schemeClr val="accent6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보고서 자동 생성</a:t>
            </a:r>
            <a:endParaRPr lang="en-US" altLang="ko-KR" dirty="0">
              <a:solidFill>
                <a:schemeClr val="accent6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 소개 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+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 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+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코드 예시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적용 방법 및 검증 가이드 포함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PDF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형태로 자동 출력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7868493" y="1528933"/>
            <a:ext cx="3600000" cy="504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 생성 예시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ko-KR" altLang="en-US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입력</a:t>
            </a:r>
            <a:r>
              <a:rPr lang="en-US" altLang="ko-KR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</a:t>
            </a:r>
          </a:p>
          <a:p>
            <a:r>
              <a:rPr lang="en-US" altLang="ko-KR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os.system(f"ping {user_input}")</a:t>
            </a:r>
          </a:p>
          <a:p>
            <a:endParaRPr lang="en-US" altLang="ko-KR" sz="16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600" b="1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 </a:t>
            </a:r>
            <a:r>
              <a:rPr lang="ko-KR" altLang="en-US" sz="1600" b="1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분석</a:t>
            </a:r>
            <a:r>
              <a:rPr lang="en-US" altLang="ko-KR" sz="1600" b="1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</a:t>
            </a:r>
            <a:endParaRPr lang="ko-KR" altLang="en-US" sz="16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ko-KR" altLang="en-US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→ </a:t>
            </a:r>
            <a:r>
              <a:rPr lang="en-US" altLang="ko-KR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f-string + os.system </a:t>
            </a:r>
            <a:r>
              <a:rPr lang="ko-KR" altLang="en-US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사용 감지</a:t>
            </a:r>
          </a:p>
          <a:p>
            <a:r>
              <a:rPr lang="ko-KR" altLang="en-US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→ </a:t>
            </a:r>
            <a:r>
              <a:rPr lang="en-US" altLang="ko-KR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Command Injection </a:t>
            </a:r>
            <a:r>
              <a:rPr lang="ko-KR" altLang="en-US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위험</a:t>
            </a:r>
          </a:p>
          <a:p>
            <a:r>
              <a:rPr lang="ko-KR" altLang="en-US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→ </a:t>
            </a:r>
            <a:r>
              <a:rPr lang="en-US" altLang="ko-KR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Python </a:t>
            </a:r>
            <a:r>
              <a:rPr lang="ko-KR" altLang="en-US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환경</a:t>
            </a:r>
            <a:endParaRPr lang="en-US" altLang="ko-KR" sz="16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ko-KR" altLang="en-US" sz="16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600" b="1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 </a:t>
            </a:r>
            <a:r>
              <a:rPr lang="ko-KR" altLang="en-US" sz="1600" b="1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생성</a:t>
            </a:r>
            <a:r>
              <a:rPr lang="en-US" altLang="ko-KR" sz="1600" b="1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:</a:t>
            </a:r>
          </a:p>
          <a:p>
            <a:endParaRPr lang="en-US" altLang="ko-KR" sz="1600" b="1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6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subprocess.run( ["ping", user_input], shell=False, check=True )</a:t>
            </a:r>
          </a:p>
          <a:p>
            <a:endParaRPr lang="en-US" altLang="ko-KR" sz="16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sz="16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ko-KR" altLang="en-US" sz="16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219859" y="1885500"/>
            <a:ext cx="180000" cy="21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0" name="아래쪽 화살표 19"/>
          <p:cNvSpPr/>
          <p:nvPr/>
        </p:nvSpPr>
        <p:spPr>
          <a:xfrm>
            <a:off x="4726070" y="2267700"/>
            <a:ext cx="540000" cy="36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1" name="아래쪽 화살표 20"/>
          <p:cNvSpPr/>
          <p:nvPr/>
        </p:nvSpPr>
        <p:spPr>
          <a:xfrm>
            <a:off x="4726070" y="3336750"/>
            <a:ext cx="540000" cy="36000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2" name="아래쪽 화살표 21"/>
          <p:cNvSpPr/>
          <p:nvPr/>
        </p:nvSpPr>
        <p:spPr>
          <a:xfrm>
            <a:off x="4726070" y="4403175"/>
            <a:ext cx="540000" cy="360000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216070" y="4118336"/>
            <a:ext cx="180000" cy="2160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아래쪽 화살표 22"/>
          <p:cNvSpPr/>
          <p:nvPr/>
        </p:nvSpPr>
        <p:spPr>
          <a:xfrm>
            <a:off x="4726070" y="5474550"/>
            <a:ext cx="540000" cy="360000"/>
          </a:xfrm>
          <a:prstGeom prst="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7" name="오른쪽 화살표 16"/>
          <p:cNvSpPr/>
          <p:nvPr/>
        </p:nvSpPr>
        <p:spPr>
          <a:xfrm>
            <a:off x="1216070" y="3953816"/>
            <a:ext cx="540000" cy="36000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1216070" y="6014854"/>
            <a:ext cx="540000" cy="36000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4" name="오른쪽 화살표 13"/>
          <p:cNvSpPr/>
          <p:nvPr/>
        </p:nvSpPr>
        <p:spPr>
          <a:xfrm>
            <a:off x="1219859" y="1793006"/>
            <a:ext cx="540000" cy="360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8" name="오른쪽 화살표 17"/>
          <p:cNvSpPr/>
          <p:nvPr/>
        </p:nvSpPr>
        <p:spPr>
          <a:xfrm>
            <a:off x="1216070" y="4950000"/>
            <a:ext cx="540000" cy="360000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279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직사각형 23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 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- </a:t>
            </a:r>
            <a:r>
              <a:rPr lang="ko-KR" altLang="en-US" sz="4000" dirty="0" err="1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입력값</a:t>
            </a:r>
            <a:r>
              <a:rPr lang="ko-KR" altLang="en-US" sz="4000" dirty="0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 검증 및 </a:t>
            </a:r>
            <a:r>
              <a:rPr lang="ko-KR" altLang="en-US" sz="4000" dirty="0" err="1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파라미터화</a:t>
            </a:r>
            <a:endParaRPr lang="ko-KR" altLang="en-US" sz="4000" dirty="0">
              <a:solidFill>
                <a:schemeClr val="accent2"/>
              </a:solidFill>
              <a:latin typeface="경기천년제목V Bold" panose="02020803020101020101" pitchFamily="18" charset="-127"/>
              <a:ea typeface="경기천년제목V Bold" panose="020208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351089" y="4781550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사용자 입력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4000653" y="4772711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파라미터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바인딩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655487" y="4767240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안전한 쿼리 실행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9304459" y="4771287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결과 반환</a:t>
            </a:r>
          </a:p>
        </p:txBody>
      </p:sp>
      <p:sp>
        <p:nvSpPr>
          <p:cNvPr id="21" name="오른쪽 화살표 20"/>
          <p:cNvSpPr/>
          <p:nvPr/>
        </p:nvSpPr>
        <p:spPr>
          <a:xfrm>
            <a:off x="3306167" y="4772711"/>
            <a:ext cx="54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>
            <a:off x="5958070" y="4772711"/>
            <a:ext cx="54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오른쪽 화살표 22"/>
          <p:cNvSpPr/>
          <p:nvPr/>
        </p:nvSpPr>
        <p:spPr>
          <a:xfrm>
            <a:off x="8609973" y="4782717"/>
            <a:ext cx="54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568" y="1624500"/>
            <a:ext cx="1800000" cy="18000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321" y="3602419"/>
            <a:ext cx="1212453" cy="1080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089" y="3602419"/>
            <a:ext cx="1080000" cy="1080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653" y="3602419"/>
            <a:ext cx="1080000" cy="108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487" y="3602419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0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 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- </a:t>
            </a:r>
            <a:r>
              <a:rPr lang="ko-KR" altLang="en-US" sz="4000" dirty="0" err="1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입력값</a:t>
            </a:r>
            <a:r>
              <a:rPr lang="ko-KR" altLang="en-US" sz="4000" dirty="0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 검증 및 </a:t>
            </a:r>
            <a:r>
              <a:rPr lang="ko-KR" altLang="en-US" sz="4000" dirty="0" err="1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파라미터화</a:t>
            </a:r>
            <a:endParaRPr lang="ko-KR" altLang="en-US" sz="4000" dirty="0">
              <a:solidFill>
                <a:schemeClr val="accent2"/>
              </a:solidFill>
              <a:latin typeface="경기천년제목V Bold" panose="02020803020101020101" pitchFamily="18" charset="-127"/>
              <a:ea typeface="경기천년제목V Bold" panose="0202080302010102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04824" y="2305050"/>
            <a:ext cx="4320000" cy="28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356092" y="2305050"/>
            <a:ext cx="4320000" cy="28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3" name="오른쪽 화살표 2"/>
          <p:cNvSpPr/>
          <p:nvPr/>
        </p:nvSpPr>
        <p:spPr>
          <a:xfrm>
            <a:off x="5550458" y="2889000"/>
            <a:ext cx="1080000" cy="108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64824" y="1586775"/>
            <a:ext cx="360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변경전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f-string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으로 쿼리 생성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716092" y="1585050"/>
            <a:ext cx="360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변경후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파라미터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바인딩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40524" y="5333999"/>
            <a:ext cx="720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★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f-string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제거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</a:t>
            </a:r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파라미터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바인딩 사용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★ </a:t>
            </a:r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입력값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자동 이스케이프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★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SQL Injection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차단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04824" y="2306775"/>
            <a:ext cx="4320000" cy="28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solidFill>
                  <a:schemeClr val="accent2"/>
                </a:solidFill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</a:rPr>
              <a:t>사용자 로그인 처리</a:t>
            </a:r>
            <a:endParaRPr lang="en-US" altLang="ko-KR" sz="1400" dirty="0">
              <a:solidFill>
                <a:schemeClr val="accent2"/>
              </a:solidFill>
            </a:endParaRPr>
          </a:p>
          <a:p>
            <a:r>
              <a:rPr lang="en-US" altLang="ko-KR" sz="1400" dirty="0" err="1"/>
              <a:t>def</a:t>
            </a:r>
            <a:r>
              <a:rPr lang="en-US" altLang="ko-KR" sz="1400" dirty="0"/>
              <a:t> login(username, password):</a:t>
            </a:r>
          </a:p>
          <a:p>
            <a:r>
              <a:rPr lang="en-US" altLang="ko-KR" sz="1400" dirty="0"/>
              <a:t>     query = </a:t>
            </a:r>
            <a:r>
              <a:rPr lang="en-US" altLang="ko-KR" sz="1400" dirty="0" err="1"/>
              <a:t>f"SELECT</a:t>
            </a:r>
            <a:r>
              <a:rPr lang="en-US" altLang="ko-KR" sz="1400" dirty="0"/>
              <a:t> * FROM users WHERE username='{username}' AND password='{password}'“</a:t>
            </a:r>
          </a:p>
          <a:p>
            <a:r>
              <a:rPr lang="en-US" altLang="ko-KR" sz="1400" dirty="0"/>
              <a:t>     result = </a:t>
            </a:r>
            <a:r>
              <a:rPr lang="en-US" altLang="ko-KR" sz="1400" dirty="0" err="1"/>
              <a:t>db.execute</a:t>
            </a:r>
            <a:r>
              <a:rPr lang="en-US" altLang="ko-KR" sz="1400" dirty="0"/>
              <a:t>(query)</a:t>
            </a:r>
          </a:p>
          <a:p>
            <a:r>
              <a:rPr lang="en-US" altLang="ko-KR" sz="1400" dirty="0"/>
              <a:t>     return result</a:t>
            </a:r>
          </a:p>
          <a:p>
            <a:r>
              <a:rPr lang="en-US" altLang="ko-KR" sz="1400" dirty="0"/>
              <a:t> </a:t>
            </a:r>
          </a:p>
          <a:p>
            <a:r>
              <a:rPr lang="en-US" altLang="ko-KR" sz="1400" dirty="0">
                <a:solidFill>
                  <a:schemeClr val="accent2"/>
                </a:solidFill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</a:rPr>
              <a:t>공격 예시</a:t>
            </a:r>
            <a:r>
              <a:rPr lang="en-US" altLang="ko-KR" sz="1400" dirty="0">
                <a:solidFill>
                  <a:schemeClr val="accent2"/>
                </a:solidFill>
              </a:rPr>
              <a:t>: username = "admin' OR '1'='1' --“</a:t>
            </a:r>
          </a:p>
          <a:p>
            <a:r>
              <a:rPr lang="en-US" altLang="ko-KR" sz="1400" dirty="0">
                <a:solidFill>
                  <a:schemeClr val="accent2"/>
                </a:solidFill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</a:rPr>
              <a:t>실행되는 쿼리</a:t>
            </a:r>
            <a:r>
              <a:rPr lang="en-US" altLang="ko-KR" sz="1400" dirty="0">
                <a:solidFill>
                  <a:schemeClr val="accent2"/>
                </a:solidFill>
              </a:rPr>
              <a:t>: SELECT * FROM users WHERE username='admin' OR '1'='1' --' AND password='' # </a:t>
            </a:r>
            <a:r>
              <a:rPr lang="ko-KR" altLang="en-US" sz="1400" dirty="0">
                <a:solidFill>
                  <a:schemeClr val="accent2"/>
                </a:solidFill>
              </a:rPr>
              <a:t>결과</a:t>
            </a:r>
            <a:r>
              <a:rPr lang="en-US" altLang="ko-KR" sz="1400" dirty="0">
                <a:solidFill>
                  <a:schemeClr val="accent2"/>
                </a:solidFill>
              </a:rPr>
              <a:t>: </a:t>
            </a:r>
            <a:r>
              <a:rPr lang="ko-KR" altLang="en-US" sz="1400" dirty="0">
                <a:solidFill>
                  <a:schemeClr val="accent2"/>
                </a:solidFill>
              </a:rPr>
              <a:t>비밀번호 없이 로그인 성공</a:t>
            </a:r>
            <a:r>
              <a:rPr lang="en-US" altLang="ko-KR" sz="1400" dirty="0" smtClean="0">
                <a:solidFill>
                  <a:schemeClr val="accent2"/>
                </a:solidFill>
              </a:rPr>
              <a:t>!</a:t>
            </a:r>
            <a:endParaRPr lang="ko-KR" altLang="en-US" sz="1400" dirty="0"/>
          </a:p>
        </p:txBody>
      </p:sp>
      <p:sp>
        <p:nvSpPr>
          <p:cNvPr id="11" name="직사각형 10"/>
          <p:cNvSpPr/>
          <p:nvPr/>
        </p:nvSpPr>
        <p:spPr>
          <a:xfrm>
            <a:off x="7356092" y="2305050"/>
            <a:ext cx="4320000" cy="28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</a:t>
            </a:r>
            <a:r>
              <a:rPr lang="ko-KR" altLang="en-US" sz="1400" dirty="0" err="1">
                <a:solidFill>
                  <a:schemeClr val="accent2"/>
                </a:solidFill>
                <a:latin typeface="+mn-ea"/>
              </a:rPr>
              <a:t>파라미터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 바인딩 사용</a:t>
            </a:r>
            <a:endParaRPr lang="en-US" altLang="ko-KR" sz="1400" dirty="0">
              <a:solidFill>
                <a:schemeClr val="accent2"/>
              </a:solidFill>
              <a:latin typeface="+mn-ea"/>
            </a:endParaRPr>
          </a:p>
          <a:p>
            <a:r>
              <a:rPr lang="en-US" altLang="ko-KR" sz="1400" dirty="0" err="1">
                <a:latin typeface="+mn-ea"/>
              </a:rPr>
              <a:t>def</a:t>
            </a:r>
            <a:r>
              <a:rPr lang="en-US" altLang="ko-KR" sz="1400" dirty="0">
                <a:latin typeface="+mn-ea"/>
              </a:rPr>
              <a:t> login(username, password):</a:t>
            </a:r>
          </a:p>
          <a:p>
            <a:r>
              <a:rPr lang="en-US" altLang="ko-KR" sz="1400" dirty="0">
                <a:latin typeface="+mn-ea"/>
              </a:rPr>
              <a:t>     query = "SELECT * FROM users WHERE username=? AND password=?“</a:t>
            </a:r>
          </a:p>
          <a:p>
            <a:r>
              <a:rPr lang="en-US" altLang="ko-KR" sz="1400" dirty="0">
                <a:latin typeface="+mn-ea"/>
              </a:rPr>
              <a:t>     result = </a:t>
            </a:r>
            <a:r>
              <a:rPr lang="en-US" altLang="ko-KR" sz="1400" dirty="0" err="1">
                <a:latin typeface="+mn-ea"/>
              </a:rPr>
              <a:t>db.execute</a:t>
            </a:r>
            <a:r>
              <a:rPr lang="en-US" altLang="ko-KR" sz="1400" dirty="0">
                <a:latin typeface="+mn-ea"/>
              </a:rPr>
              <a:t>(query, (username, password))</a:t>
            </a:r>
          </a:p>
          <a:p>
            <a:r>
              <a:rPr lang="en-US" altLang="ko-KR" sz="1400" dirty="0">
                <a:latin typeface="+mn-ea"/>
              </a:rPr>
              <a:t>     return result</a:t>
            </a:r>
          </a:p>
          <a:p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동일한 공격 시도해도</a:t>
            </a:r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:</a:t>
            </a:r>
          </a:p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username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값이 문자열로만 처리됨</a:t>
            </a:r>
            <a:endParaRPr lang="en-US" altLang="ko-KR" sz="1400" dirty="0">
              <a:solidFill>
                <a:schemeClr val="accent2"/>
              </a:solidFill>
              <a:latin typeface="+mn-ea"/>
            </a:endParaRPr>
          </a:p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SQL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구조 변경 </a:t>
            </a:r>
            <a:r>
              <a:rPr lang="ko-KR" altLang="en-US" sz="1400" dirty="0" smtClean="0">
                <a:solidFill>
                  <a:schemeClr val="accent2"/>
                </a:solidFill>
                <a:latin typeface="+mn-ea"/>
              </a:rPr>
              <a:t>불가능</a:t>
            </a:r>
            <a:endParaRPr lang="ko-KR" altLang="en-US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2306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 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- </a:t>
            </a:r>
            <a:r>
              <a:rPr lang="en-US" altLang="ko-KR" sz="4000" dirty="0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ORM </a:t>
            </a:r>
            <a:r>
              <a:rPr lang="ko-KR" altLang="en-US" sz="4000" dirty="0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사용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1351089" y="4781550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사용자 입력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4000653" y="4772711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ORM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객체 변환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6655487" y="4767240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자동 이스케이프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9304459" y="4771287"/>
            <a:ext cx="18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안전한 쿼리</a:t>
            </a:r>
          </a:p>
        </p:txBody>
      </p:sp>
      <p:sp>
        <p:nvSpPr>
          <p:cNvPr id="21" name="오른쪽 화살표 20"/>
          <p:cNvSpPr/>
          <p:nvPr/>
        </p:nvSpPr>
        <p:spPr>
          <a:xfrm>
            <a:off x="3306167" y="4772711"/>
            <a:ext cx="54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2" name="오른쪽 화살표 21"/>
          <p:cNvSpPr/>
          <p:nvPr/>
        </p:nvSpPr>
        <p:spPr>
          <a:xfrm>
            <a:off x="5958070" y="4772711"/>
            <a:ext cx="54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오른쪽 화살표 22"/>
          <p:cNvSpPr/>
          <p:nvPr/>
        </p:nvSpPr>
        <p:spPr>
          <a:xfrm>
            <a:off x="8609973" y="4782717"/>
            <a:ext cx="540000" cy="36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0321" y="3602419"/>
            <a:ext cx="1212453" cy="108000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309" y="3602419"/>
            <a:ext cx="1080000" cy="108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487" y="3602418"/>
            <a:ext cx="1080000" cy="108000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109" y="3602418"/>
            <a:ext cx="1080000" cy="1080000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70" y="1621209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0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대응방안 </a:t>
            </a:r>
            <a:r>
              <a:rPr lang="en-US" altLang="ko-KR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- </a:t>
            </a:r>
            <a:r>
              <a:rPr lang="en-US" altLang="ko-KR" sz="4000" dirty="0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ORM </a:t>
            </a:r>
            <a:r>
              <a:rPr lang="ko-KR" altLang="en-US" sz="4000" dirty="0">
                <a:solidFill>
                  <a:schemeClr val="accent2"/>
                </a:solidFill>
                <a:latin typeface="경기천년제목V Bold" panose="02020803020101020101" pitchFamily="18" charset="-127"/>
                <a:ea typeface="경기천년제목V Bold" panose="02020803020101020101" pitchFamily="18" charset="-127"/>
              </a:rPr>
              <a:t>사용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504824" y="2305050"/>
            <a:ext cx="4320000" cy="28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사용자가 정렬 기준 선택</a:t>
            </a:r>
            <a:endParaRPr lang="en-US" altLang="ko-KR" sz="1400" dirty="0">
              <a:solidFill>
                <a:schemeClr val="accent2"/>
              </a:solidFill>
              <a:latin typeface="+mn-ea"/>
            </a:endParaRPr>
          </a:p>
          <a:p>
            <a:r>
              <a:rPr lang="en-US" altLang="ko-KR" sz="1400" dirty="0" err="1">
                <a:latin typeface="+mn-ea"/>
              </a:rPr>
              <a:t>def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get_files_sorted</a:t>
            </a:r>
            <a:r>
              <a:rPr lang="en-US" altLang="ko-KR" sz="1400" dirty="0">
                <a:latin typeface="+mn-ea"/>
              </a:rPr>
              <a:t>(</a:t>
            </a:r>
            <a:r>
              <a:rPr lang="en-US" altLang="ko-KR" sz="1400" dirty="0" err="1">
                <a:latin typeface="+mn-ea"/>
              </a:rPr>
              <a:t>sort_by</a:t>
            </a:r>
            <a:r>
              <a:rPr lang="en-US" altLang="ko-KR" sz="1400" dirty="0">
                <a:latin typeface="+mn-ea"/>
              </a:rPr>
              <a:t>):</a:t>
            </a:r>
          </a:p>
          <a:p>
            <a:r>
              <a:rPr lang="en-US" altLang="ko-KR" sz="1400" dirty="0">
                <a:latin typeface="+mn-ea"/>
              </a:rPr>
              <a:t>     query = </a:t>
            </a:r>
            <a:r>
              <a:rPr lang="en-US" altLang="ko-KR" sz="1400" dirty="0" err="1">
                <a:latin typeface="+mn-ea"/>
              </a:rPr>
              <a:t>f"SELECT</a:t>
            </a:r>
            <a:r>
              <a:rPr lang="en-US" altLang="ko-KR" sz="1400" dirty="0">
                <a:latin typeface="+mn-ea"/>
              </a:rPr>
              <a:t> * FROM files ORDER BY {</a:t>
            </a:r>
            <a:r>
              <a:rPr lang="en-US" altLang="ko-KR" sz="1400" dirty="0" err="1">
                <a:latin typeface="+mn-ea"/>
              </a:rPr>
              <a:t>sort_by</a:t>
            </a:r>
            <a:r>
              <a:rPr lang="en-US" altLang="ko-KR" sz="1400" dirty="0">
                <a:latin typeface="+mn-ea"/>
              </a:rPr>
              <a:t>}“</a:t>
            </a:r>
          </a:p>
          <a:p>
            <a:r>
              <a:rPr lang="en-US" altLang="ko-KR" sz="1400" dirty="0">
                <a:latin typeface="+mn-ea"/>
              </a:rPr>
              <a:t>     return </a:t>
            </a:r>
            <a:r>
              <a:rPr lang="en-US" altLang="ko-KR" sz="1400" dirty="0" err="1">
                <a:latin typeface="+mn-ea"/>
              </a:rPr>
              <a:t>db.execute</a:t>
            </a:r>
            <a:r>
              <a:rPr lang="en-US" altLang="ko-KR" sz="1400" dirty="0">
                <a:latin typeface="+mn-ea"/>
              </a:rPr>
              <a:t>(query).</a:t>
            </a:r>
            <a:r>
              <a:rPr lang="en-US" altLang="ko-KR" sz="1400" dirty="0" err="1">
                <a:latin typeface="+mn-ea"/>
              </a:rPr>
              <a:t>fetchall</a:t>
            </a:r>
            <a:r>
              <a:rPr lang="en-US" altLang="ko-KR" sz="1400" dirty="0">
                <a:latin typeface="+mn-ea"/>
              </a:rPr>
              <a:t>()</a:t>
            </a:r>
          </a:p>
          <a:p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공격 예시</a:t>
            </a:r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: </a:t>
            </a:r>
            <a:r>
              <a:rPr lang="en-US" altLang="ko-KR" sz="1400" dirty="0" err="1">
                <a:solidFill>
                  <a:schemeClr val="accent2"/>
                </a:solidFill>
                <a:latin typeface="+mn-ea"/>
              </a:rPr>
              <a:t>sort_by</a:t>
            </a:r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 = "filename; DROP TABLE files--“</a:t>
            </a:r>
          </a:p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결과</a:t>
            </a:r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: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테이블 삭제 가능</a:t>
            </a:r>
            <a:r>
              <a:rPr lang="en-US" altLang="ko-KR" sz="1400" dirty="0" smtClean="0">
                <a:solidFill>
                  <a:schemeClr val="accent2"/>
                </a:solidFill>
                <a:latin typeface="+mn-ea"/>
              </a:rPr>
              <a:t>!</a:t>
            </a:r>
            <a:endParaRPr lang="ko-KR" altLang="en-US" sz="1400" dirty="0">
              <a:latin typeface="+mn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356092" y="2305050"/>
            <a:ext cx="4320000" cy="288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화이트리스트 방식</a:t>
            </a:r>
            <a:endParaRPr lang="en-US" altLang="ko-KR" sz="1400" dirty="0">
              <a:solidFill>
                <a:schemeClr val="accent2"/>
              </a:solidFill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ALLOWED_COLUMNS = ['filename', 'size', '</a:t>
            </a:r>
            <a:r>
              <a:rPr lang="en-US" altLang="ko-KR" sz="1400" dirty="0" err="1">
                <a:latin typeface="+mn-ea"/>
              </a:rPr>
              <a:t>created_at</a:t>
            </a:r>
            <a:r>
              <a:rPr lang="en-US" altLang="ko-KR" sz="1400" dirty="0">
                <a:latin typeface="+mn-ea"/>
              </a:rPr>
              <a:t>']</a:t>
            </a:r>
          </a:p>
          <a:p>
            <a:r>
              <a:rPr lang="en-US" altLang="ko-KR" sz="1400" dirty="0" err="1">
                <a:latin typeface="+mn-ea"/>
              </a:rPr>
              <a:t>def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get_files_sorted</a:t>
            </a:r>
            <a:r>
              <a:rPr lang="en-US" altLang="ko-KR" sz="1400" dirty="0">
                <a:latin typeface="+mn-ea"/>
              </a:rPr>
              <a:t>(</a:t>
            </a:r>
            <a:r>
              <a:rPr lang="en-US" altLang="ko-KR" sz="1400" dirty="0" err="1">
                <a:latin typeface="+mn-ea"/>
              </a:rPr>
              <a:t>sort_by</a:t>
            </a:r>
            <a:r>
              <a:rPr lang="en-US" altLang="ko-KR" sz="1400" dirty="0">
                <a:latin typeface="+mn-ea"/>
              </a:rPr>
              <a:t>):</a:t>
            </a:r>
          </a:p>
          <a:p>
            <a:r>
              <a:rPr lang="en-US" altLang="ko-KR" sz="1400" dirty="0">
                <a:latin typeface="+mn-ea"/>
              </a:rPr>
              <a:t>     if </a:t>
            </a:r>
            <a:r>
              <a:rPr lang="en-US" altLang="ko-KR" sz="1400" dirty="0" err="1">
                <a:latin typeface="+mn-ea"/>
              </a:rPr>
              <a:t>sort_by</a:t>
            </a:r>
            <a:r>
              <a:rPr lang="en-US" altLang="ko-KR" sz="1400" dirty="0">
                <a:latin typeface="+mn-ea"/>
              </a:rPr>
              <a:t> not in ALLOWED_COLUMNS:</a:t>
            </a:r>
          </a:p>
          <a:p>
            <a:r>
              <a:rPr lang="en-US" altLang="ko-KR" sz="1400" dirty="0">
                <a:latin typeface="+mn-ea"/>
              </a:rPr>
              <a:t>         </a:t>
            </a:r>
            <a:r>
              <a:rPr lang="en-US" altLang="ko-KR" sz="1400" dirty="0" err="1">
                <a:latin typeface="+mn-ea"/>
              </a:rPr>
              <a:t>sort_by</a:t>
            </a:r>
            <a:r>
              <a:rPr lang="en-US" altLang="ko-KR" sz="1400" dirty="0">
                <a:latin typeface="+mn-ea"/>
              </a:rPr>
              <a:t> = 'filename' # </a:t>
            </a:r>
            <a:r>
              <a:rPr lang="ko-KR" altLang="en-US" sz="1400" dirty="0">
                <a:latin typeface="+mn-ea"/>
              </a:rPr>
              <a:t>기본값</a:t>
            </a:r>
            <a:endParaRPr lang="en-US" altLang="ko-KR" sz="1400" dirty="0">
              <a:latin typeface="+mn-ea"/>
            </a:endParaRPr>
          </a:p>
          <a:p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latin typeface="+mn-ea"/>
              </a:rPr>
              <a:t>     query = </a:t>
            </a:r>
            <a:r>
              <a:rPr lang="en-US" altLang="ko-KR" sz="1400" dirty="0" err="1">
                <a:latin typeface="+mn-ea"/>
              </a:rPr>
              <a:t>f"SELECT</a:t>
            </a:r>
            <a:r>
              <a:rPr lang="en-US" altLang="ko-KR" sz="1400" dirty="0">
                <a:latin typeface="+mn-ea"/>
              </a:rPr>
              <a:t> * FROM files ORDER BY {</a:t>
            </a:r>
            <a:r>
              <a:rPr lang="en-US" altLang="ko-KR" sz="1400" dirty="0" err="1">
                <a:latin typeface="+mn-ea"/>
              </a:rPr>
              <a:t>sort_by</a:t>
            </a:r>
            <a:r>
              <a:rPr lang="en-US" altLang="ko-KR" sz="1400" dirty="0">
                <a:latin typeface="+mn-ea"/>
              </a:rPr>
              <a:t>}“</a:t>
            </a:r>
          </a:p>
          <a:p>
            <a:r>
              <a:rPr lang="en-US" altLang="ko-KR" sz="1400" dirty="0">
                <a:latin typeface="+mn-ea"/>
              </a:rPr>
              <a:t>     return </a:t>
            </a:r>
            <a:r>
              <a:rPr lang="en-US" altLang="ko-KR" sz="1400" dirty="0" err="1">
                <a:latin typeface="+mn-ea"/>
              </a:rPr>
              <a:t>db.execute</a:t>
            </a:r>
            <a:r>
              <a:rPr lang="en-US" altLang="ko-KR" sz="1400" dirty="0">
                <a:latin typeface="+mn-ea"/>
              </a:rPr>
              <a:t>(query).</a:t>
            </a:r>
            <a:r>
              <a:rPr lang="en-US" altLang="ko-KR" sz="1400" dirty="0" err="1">
                <a:latin typeface="+mn-ea"/>
              </a:rPr>
              <a:t>fetchall</a:t>
            </a:r>
            <a:r>
              <a:rPr lang="en-US" altLang="ko-KR" sz="1400" dirty="0">
                <a:latin typeface="+mn-ea"/>
              </a:rPr>
              <a:t>()</a:t>
            </a:r>
          </a:p>
          <a:p>
            <a:endParaRPr lang="en-US" altLang="ko-KR" sz="1400" dirty="0">
              <a:latin typeface="+mn-ea"/>
            </a:endParaRPr>
          </a:p>
          <a:p>
            <a:r>
              <a:rPr lang="en-US" altLang="ko-KR" sz="1400" dirty="0">
                <a:solidFill>
                  <a:schemeClr val="accent2"/>
                </a:solidFill>
                <a:latin typeface="+mn-ea"/>
              </a:rPr>
              <a:t># </a:t>
            </a:r>
            <a:r>
              <a:rPr lang="ko-KR" altLang="en-US" sz="1400" dirty="0">
                <a:solidFill>
                  <a:schemeClr val="accent2"/>
                </a:solidFill>
                <a:latin typeface="+mn-ea"/>
              </a:rPr>
              <a:t>허용된 값만 사용 </a:t>
            </a:r>
            <a:r>
              <a:rPr lang="ko-KR" altLang="en-US" sz="1400" dirty="0" smtClean="0">
                <a:solidFill>
                  <a:schemeClr val="accent2"/>
                </a:solidFill>
                <a:latin typeface="+mn-ea"/>
              </a:rPr>
              <a:t>가능</a:t>
            </a:r>
            <a:endParaRPr lang="ko-KR" altLang="en-US" sz="1400" dirty="0">
              <a:latin typeface="+mn-ea"/>
            </a:endParaRPr>
          </a:p>
        </p:txBody>
      </p:sp>
      <p:sp>
        <p:nvSpPr>
          <p:cNvPr id="3" name="오른쪽 화살표 2"/>
          <p:cNvSpPr/>
          <p:nvPr/>
        </p:nvSpPr>
        <p:spPr>
          <a:xfrm>
            <a:off x="5550458" y="2889000"/>
            <a:ext cx="1080000" cy="10800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864824" y="1586775"/>
            <a:ext cx="360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변경전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Raw SQL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직접 작성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716092" y="1585050"/>
            <a:ext cx="3600000" cy="7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변경후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ORM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메서드 사용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40524" y="5333999"/>
            <a:ext cx="720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★ 직접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SQL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작성 제거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★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ORM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이 자동으로 안전한 쿼리 생성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★ 코드 </a:t>
            </a:r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가독성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및 유지보수성 향상</a:t>
            </a:r>
          </a:p>
        </p:txBody>
      </p:sp>
    </p:spTree>
    <p:extLst>
      <p:ext uri="{BB962C8B-B14F-4D97-AF65-F5344CB8AC3E}">
        <p14:creationId xmlns:p14="http://schemas.microsoft.com/office/powerpoint/2010/main" val="119802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/>
          <p:cNvSpPr/>
          <p:nvPr/>
        </p:nvSpPr>
        <p:spPr>
          <a:xfrm>
            <a:off x="757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보고서</a:t>
            </a:r>
          </a:p>
        </p:txBody>
      </p:sp>
      <p:cxnSp>
        <p:nvCxnSpPr>
          <p:cNvPr id="10" name="직선 화살표 연결선 9"/>
          <p:cNvCxnSpPr/>
          <p:nvPr/>
        </p:nvCxnSpPr>
        <p:spPr>
          <a:xfrm flipH="1">
            <a:off x="7880053" y="4659666"/>
            <a:ext cx="10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4283162" y="5676242"/>
            <a:ext cx="36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통합 보안 진단 종합 보고서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239192" y="5191897"/>
            <a:ext cx="36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경영 보안 진단 보고서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8341724" y="5260562"/>
            <a:ext cx="36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비교 분석 보고서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3277283" y="2683237"/>
            <a:ext cx="36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기술 보안 진단 보고서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6810458" y="1556538"/>
            <a:ext cx="36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 증거 보고서</a:t>
            </a:r>
          </a:p>
        </p:txBody>
      </p:sp>
      <p:cxnSp>
        <p:nvCxnSpPr>
          <p:cNvPr id="46" name="직선 화살표 연결선 45"/>
          <p:cNvCxnSpPr/>
          <p:nvPr/>
        </p:nvCxnSpPr>
        <p:spPr>
          <a:xfrm flipV="1">
            <a:off x="3311106" y="4683630"/>
            <a:ext cx="108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화살표 연결선 46"/>
          <p:cNvCxnSpPr/>
          <p:nvPr/>
        </p:nvCxnSpPr>
        <p:spPr>
          <a:xfrm>
            <a:off x="3650341" y="3637256"/>
            <a:ext cx="1080000" cy="72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화살표 연결선 47"/>
          <p:cNvCxnSpPr/>
          <p:nvPr/>
        </p:nvCxnSpPr>
        <p:spPr>
          <a:xfrm flipH="1">
            <a:off x="7570889" y="3639219"/>
            <a:ext cx="1080000" cy="720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데이터 통합 - 무료 보안개 아이콘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458" y="352215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192" y="3751897"/>
            <a:ext cx="1440000" cy="144000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694" y="2118121"/>
            <a:ext cx="1440000" cy="14400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053" y="2108564"/>
            <a:ext cx="1440000" cy="1440000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724" y="3811490"/>
            <a:ext cx="1440000" cy="144000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58" y="1088008"/>
            <a:ext cx="1440000" cy="1440000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9472453" y="2803841"/>
            <a:ext cx="36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규정준수 보안 진단 보고서</a:t>
            </a:r>
          </a:p>
        </p:txBody>
      </p:sp>
    </p:spTree>
    <p:extLst>
      <p:ext uri="{BB962C8B-B14F-4D97-AF65-F5344CB8AC3E}">
        <p14:creationId xmlns:p14="http://schemas.microsoft.com/office/powerpoint/2010/main" val="297849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경영 보안 진단 보고서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6" y="2643674"/>
            <a:ext cx="10800000" cy="301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1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경영 보안 진단 보고서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84916" y="2169000"/>
            <a:ext cx="10800000" cy="39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7" y="2173500"/>
            <a:ext cx="10800000" cy="39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3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경영 보안 진단 보고서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84916" y="2169000"/>
            <a:ext cx="10800000" cy="39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6" y="2173500"/>
            <a:ext cx="10800001" cy="39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2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경영 보안 진단 보고서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441115"/>
            <a:ext cx="10800000" cy="341577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4"/>
          <a:srcRect b="13243"/>
          <a:stretch/>
        </p:blipFill>
        <p:spPr>
          <a:xfrm>
            <a:off x="684916" y="2580637"/>
            <a:ext cx="10800000" cy="313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3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팀 소개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0" y="4680155"/>
            <a:ext cx="12180916" cy="18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SGT 10</a:t>
            </a:r>
            <a:r>
              <a:rPr lang="en-US" altLang="ko-KR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(</a:t>
            </a:r>
            <a:r>
              <a:rPr lang="en-US" altLang="ko-KR" sz="3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S</a:t>
            </a:r>
            <a:r>
              <a:rPr lang="en-US" altLang="ko-KR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MOKING </a:t>
            </a:r>
            <a:r>
              <a:rPr lang="en-US" altLang="ko-KR" sz="3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G</a:t>
            </a:r>
            <a:r>
              <a:rPr lang="en-US" altLang="ko-KR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UN </a:t>
            </a:r>
            <a:r>
              <a:rPr lang="en-US" altLang="ko-KR" sz="3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T</a:t>
            </a:r>
            <a:r>
              <a:rPr lang="en-US" altLang="ko-KR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OP </a:t>
            </a:r>
            <a:r>
              <a:rPr lang="en-US" altLang="ko-KR" sz="3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</a:t>
            </a:r>
            <a:r>
              <a:rPr lang="en-US" altLang="ko-KR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)</a:t>
            </a:r>
          </a:p>
          <a:p>
            <a:pPr algn="ctr"/>
            <a:endParaRPr lang="en-US" altLang="ko-KR" sz="15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결정적 증거를 찾는</a:t>
            </a:r>
            <a:r>
              <a:rPr lang="en-US" altLang="ko-KR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</a:t>
            </a:r>
            <a:r>
              <a:rPr lang="ko-KR" altLang="en-US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가지 방법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458" y="1800000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5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기술 보안 진단 보고서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84916" y="2169000"/>
            <a:ext cx="10800000" cy="39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20" y="2173500"/>
            <a:ext cx="10799896" cy="39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01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기술 보안 진단 보고서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84916" y="2169000"/>
            <a:ext cx="10800000" cy="39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1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 smtClean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규정준수 보안 진단 보고서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84916" y="2169000"/>
            <a:ext cx="10800000" cy="39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69000"/>
            <a:ext cx="10800000" cy="396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6" y="2169000"/>
            <a:ext cx="10800001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1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규정준수 보안 진단 보고서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84916" y="2169000"/>
            <a:ext cx="10800000" cy="39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5" y="2173500"/>
            <a:ext cx="10800001" cy="39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4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규정준수 보안 진단 보고서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71250"/>
            <a:ext cx="10800000" cy="3955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6" y="2450295"/>
            <a:ext cx="10800001" cy="339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규정준수 보안 진단 보고서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10" y="2529000"/>
            <a:ext cx="10820807" cy="324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510" y="2551845"/>
            <a:ext cx="10784427" cy="3233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95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비교 분석 보고서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752" y="2169000"/>
            <a:ext cx="8846327" cy="396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4" y="2599989"/>
            <a:ext cx="10800002" cy="309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69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비교 분석 보고서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573573"/>
            <a:ext cx="10800000" cy="315085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6" y="2426369"/>
            <a:ext cx="10800000" cy="344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2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 증거 보고서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84916" y="2169000"/>
            <a:ext cx="10800000" cy="39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38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 증거 보고서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684916" y="2169000"/>
            <a:ext cx="10800000" cy="396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916" y="2182500"/>
            <a:ext cx="10800000" cy="39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1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팀원 소개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458" y="1800000"/>
            <a:ext cx="2160000" cy="2160000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5229" y="1800000"/>
            <a:ext cx="2160000" cy="216000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687" y="1800000"/>
            <a:ext cx="2160000" cy="216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059687" y="4051702"/>
            <a:ext cx="288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ⓒ이현우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4650458" y="4050000"/>
            <a:ext cx="288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정상호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8241229" y="4050000"/>
            <a:ext cx="2880000" cy="5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0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이의석</a:t>
            </a:r>
            <a:endParaRPr lang="ko-KR" altLang="en-US" sz="3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059687" y="4680000"/>
            <a:ext cx="2880000" cy="21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개발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및 보안 엔진 설계 담당</a:t>
            </a: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AI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기반 취약점 </a:t>
            </a:r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탐지 </a:t>
            </a:r>
            <a:r>
              <a:rPr lang="ko-KR" altLang="en-US" dirty="0" err="1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로직</a:t>
            </a:r>
            <a:r>
              <a:rPr lang="en-US" altLang="ko-KR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en-US" altLang="ko-KR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6</a:t>
            </a:r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종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보고서 </a:t>
            </a:r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시스템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구현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 증거 </a:t>
            </a:r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수집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just"/>
            <a:r>
              <a:rPr lang="en-US" altLang="ko-KR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아키텍처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구현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650458" y="4680000"/>
            <a:ext cx="2880000" cy="21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AWS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인프라 설계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&amp;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구축</a:t>
            </a: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ALB + WAF + ACM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구성</a:t>
            </a: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보안그룹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&amp;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네트워크 설정</a:t>
            </a: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배포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/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운영 환경 구축</a:t>
            </a:r>
          </a:p>
          <a:p>
            <a:pPr algn="ctr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8241229" y="4680000"/>
            <a:ext cx="2880000" cy="21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코드 레벨 보안 강화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WAF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룰 튜닝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&amp;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최적화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방어 효과 검증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성과 분석 정리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just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559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통합 보안 진단 종합 보고서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3463" y="1800000"/>
            <a:ext cx="7242906" cy="442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49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통합 보안 진단 종합 보고서</a:t>
            </a: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894" y="1800000"/>
            <a:ext cx="9282044" cy="466938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524" y="2173500"/>
            <a:ext cx="10781392" cy="395550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916" y="2173500"/>
            <a:ext cx="10800000" cy="3955500"/>
          </a:xfrm>
          <a:prstGeom prst="rect">
            <a:avLst/>
          </a:prstGeom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916" y="1800000"/>
            <a:ext cx="10800000" cy="1240380"/>
          </a:xfrm>
          <a:prstGeom prst="rect">
            <a:avLst/>
          </a:prstGeom>
        </p:spPr>
      </p:pic>
      <p:pic>
        <p:nvPicPr>
          <p:cNvPr id="22" name="그림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4916" y="3040380"/>
            <a:ext cx="10800000" cy="322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0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통합 보안 진단 종합 보고서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533" y="1440000"/>
            <a:ext cx="9086766" cy="54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0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시연 영상</a:t>
            </a:r>
          </a:p>
        </p:txBody>
      </p:sp>
      <p:pic>
        <p:nvPicPr>
          <p:cNvPr id="2" name="프로젝트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37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49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6" y="0"/>
            <a:ext cx="12180916" cy="6858000"/>
          </a:xfrm>
          <a:prstGeom prst="rect">
            <a:avLst/>
          </a:prstGeom>
          <a:solidFill>
            <a:srgbClr val="192346"/>
          </a:solidFill>
        </p:spPr>
      </p:pic>
      <p:sp>
        <p:nvSpPr>
          <p:cNvPr id="18" name="직사각형 17"/>
          <p:cNvSpPr/>
          <p:nvPr/>
        </p:nvSpPr>
        <p:spPr>
          <a:xfrm>
            <a:off x="1143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>
                  <a:alpha val="30000"/>
                </a:srgbClr>
              </a:gs>
              <a:gs pos="100000">
                <a:srgbClr val="0A0F2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121809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580916" y="1708939"/>
            <a:ext cx="3600000" cy="54000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마무리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8580916" y="239032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소회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8580916" y="306990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참조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8580916" y="3749481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Q&amp;A</a:t>
            </a:r>
            <a:endParaRPr lang="ko-KR" altLang="en-US" sz="2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614661" y="2408811"/>
            <a:ext cx="1800000" cy="25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5000" dirty="0">
                <a:solidFill>
                  <a:srgbClr val="B8860B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endParaRPr lang="ko-KR" altLang="en-US" sz="25000" dirty="0">
              <a:solidFill>
                <a:srgbClr val="B8860B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39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121809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소회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84916" y="2169000"/>
            <a:ext cx="720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성능과 비용을 모두 만족하는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모델 선택이 예상보다 어려웠다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</a:t>
            </a:r>
          </a:p>
          <a:p>
            <a:pPr algn="just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여러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AI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모델을 직접 테스트를 해봤지만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just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프로젝트에 적합한 모델을 찾는 데 어려움이 </a:t>
            </a:r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있었습니다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684916" y="3912300"/>
            <a:ext cx="7200000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WAF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탐지와 우회를 위한 취약점 스캔 기능까지 구현했지만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</a:t>
            </a:r>
          </a:p>
          <a:p>
            <a:pPr algn="just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실제 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AWS WAF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방어벽을 완전히 우회하는 데는 실패했습니다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</a:t>
            </a:r>
          </a:p>
          <a:p>
            <a:pPr algn="just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그럼에도 이 과정에서 보안 방어 시스템의 중요성을</a:t>
            </a:r>
          </a:p>
          <a:p>
            <a:pPr algn="just"/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몸소 체감할 수 있었습니다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.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684916" y="1813500"/>
            <a:ext cx="72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* AI </a:t>
            </a:r>
            <a:r>
              <a:rPr lang="ko-KR" altLang="en-US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모델 선택과 비용 최적화의 현실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684916" y="3438000"/>
            <a:ext cx="720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sz="2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* </a:t>
            </a:r>
            <a:r>
              <a:rPr lang="en-US" altLang="ko-KR" sz="2000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WAF </a:t>
            </a:r>
            <a:r>
              <a:rPr lang="ko-KR" altLang="en-US" sz="2000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직접 </a:t>
            </a:r>
            <a:r>
              <a:rPr lang="ko-KR" altLang="en-US" sz="2000" dirty="0" err="1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우회공격</a:t>
            </a:r>
            <a:r>
              <a:rPr lang="ko-KR" altLang="en-US" sz="2000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실패</a:t>
            </a:r>
            <a:endParaRPr lang="ko-KR" altLang="en-US" sz="2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037" y="1809000"/>
            <a:ext cx="4320000" cy="256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42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참조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690458" y="1440000"/>
            <a:ext cx="5400000" cy="46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*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문서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/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가이드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*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OWASP Top 10 2021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OWASP Testing Guide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AWS Well-Architected Security Pillar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AWS WAF Developer Guide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Amazon </a:t>
            </a:r>
            <a:r>
              <a:rPr lang="en-US" altLang="ko-KR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CloudWatch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User Guide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KISA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가이드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Flask Security Best Practices</a:t>
            </a: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*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데이터베이스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/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웹사이트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*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CWE (Common Weakness Enumeration)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CVE Database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NIST Vulnerability Database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090458" y="1440000"/>
            <a:ext cx="5400000" cy="46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*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피해사례 기사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*</a:t>
            </a: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CIO 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맥도날드 채용 툴 피해사례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- </a:t>
            </a:r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이데일리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전북</a:t>
            </a:r>
            <a:r>
              <a:rPr lang="en-US" altLang="ko-KR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</a:t>
            </a:r>
            <a:r>
              <a:rPr lang="ko-KR" altLang="en-US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이화여대 피해사례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317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4000" dirty="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098" y="1269000"/>
            <a:ext cx="4256719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5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7"/>
          <p:cNvSpPr/>
          <p:nvPr/>
        </p:nvSpPr>
        <p:spPr>
          <a:xfrm>
            <a:off x="-11084" y="-15498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0" y="360000"/>
            <a:ext cx="12180916" cy="10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	</a:t>
            </a:r>
            <a:r>
              <a:rPr lang="ko-KR" altLang="en-US" sz="40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진행 일정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777149" y="1800000"/>
            <a:ext cx="43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타임라인 </a:t>
            </a:r>
            <a:r>
              <a:rPr lang="en-US" altLang="ko-KR" dirty="0" smtClean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(09.29 ~ 10.26)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 flipV="1">
            <a:off x="781049" y="2238375"/>
            <a:ext cx="540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777149" y="2390625"/>
            <a:ext cx="900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09.29</a:t>
            </a:r>
          </a:p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~</a:t>
            </a:r>
          </a:p>
          <a:p>
            <a:pPr algn="ctr"/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10.05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77149" y="3454798"/>
            <a:ext cx="900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10.06</a:t>
            </a:r>
          </a:p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~</a:t>
            </a:r>
          </a:p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10.12</a:t>
            </a:r>
            <a:endParaRPr lang="ko-KR" altLang="en-US" sz="1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77149" y="4518971"/>
            <a:ext cx="900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10.13</a:t>
            </a:r>
          </a:p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~</a:t>
            </a:r>
          </a:p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10.19</a:t>
            </a:r>
            <a:endParaRPr lang="ko-KR" altLang="en-US" sz="1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6362103" y="1800000"/>
            <a:ext cx="4320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상세일정</a:t>
            </a:r>
            <a:endParaRPr lang="en-US" altLang="ko-KR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27" name="직선 연결선 26"/>
          <p:cNvCxnSpPr/>
          <p:nvPr/>
        </p:nvCxnSpPr>
        <p:spPr>
          <a:xfrm flipV="1">
            <a:off x="6362103" y="2238375"/>
            <a:ext cx="540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2757149" y="2476756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직사각형 11"/>
          <p:cNvSpPr/>
          <p:nvPr/>
        </p:nvSpPr>
        <p:spPr>
          <a:xfrm>
            <a:off x="2464489" y="2266531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10.05</a:t>
            </a:r>
            <a:endParaRPr lang="ko-KR" altLang="en-US" sz="1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77149" y="5584125"/>
            <a:ext cx="900000" cy="90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10.20</a:t>
            </a:r>
          </a:p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~</a:t>
            </a:r>
          </a:p>
          <a:p>
            <a:pPr algn="ctr"/>
            <a:r>
              <a:rPr lang="en-US" altLang="ko-KR" sz="1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10.26</a:t>
            </a:r>
            <a:endParaRPr lang="ko-KR" altLang="en-US" sz="1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677149" y="2480625"/>
            <a:ext cx="4320000" cy="7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677149" y="3544798"/>
            <a:ext cx="4320000" cy="7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677149" y="4608971"/>
            <a:ext cx="4320000" cy="7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677149" y="5675625"/>
            <a:ext cx="4320000" cy="7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3559413" y="2266531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10.12</a:t>
            </a:r>
            <a:endParaRPr lang="ko-KR" altLang="en-US" sz="1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4654337" y="2269942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10.19</a:t>
            </a:r>
            <a:endParaRPr lang="ko-KR" altLang="en-US" sz="1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734336" y="2269942"/>
            <a:ext cx="540000" cy="18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0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10.26</a:t>
            </a:r>
            <a:endParaRPr lang="ko-KR" altLang="en-US" sz="10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829413" y="2476756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flipH="1">
            <a:off x="4909413" y="2476756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>
            <a:off x="2221639" y="2476756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3281363" y="2476756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8" name="직선 연결선 47"/>
          <p:cNvCxnSpPr/>
          <p:nvPr/>
        </p:nvCxnSpPr>
        <p:spPr>
          <a:xfrm flipH="1">
            <a:off x="4372495" y="2476756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>
            <a:off x="5458428" y="2476756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" name="직사각형 1"/>
          <p:cNvSpPr/>
          <p:nvPr/>
        </p:nvSpPr>
        <p:spPr>
          <a:xfrm>
            <a:off x="1677149" y="2657474"/>
            <a:ext cx="1080000" cy="360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6362103" y="2476756"/>
            <a:ext cx="5400000" cy="7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팀 구성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역할 분담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OWASP TOP 10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자료 조사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 대상 선정</a:t>
            </a:r>
          </a:p>
        </p:txBody>
      </p:sp>
      <p:sp>
        <p:nvSpPr>
          <p:cNvPr id="54" name="직사각형 53"/>
          <p:cNvSpPr/>
          <p:nvPr/>
        </p:nvSpPr>
        <p:spPr>
          <a:xfrm>
            <a:off x="6362103" y="3554322"/>
            <a:ext cx="5400000" cy="7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OWASP TOP 10 </a:t>
            </a:r>
            <a:r>
              <a:rPr lang="ko-KR" altLang="en-US" sz="1200" dirty="0" err="1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상세분석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취약점 분석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공격 시뮬레이션 계획 수립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6362103" y="4606531"/>
            <a:ext cx="5400000" cy="7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실제 공격 시뮬레이션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핵심 기능 분석</a:t>
            </a:r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,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대응 방안 연구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보안 진단 보고서 작성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362103" y="5675625"/>
            <a:ext cx="5400000" cy="720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PPT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제작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r>
              <a:rPr lang="en-US" altLang="ko-KR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· </a:t>
            </a:r>
            <a:r>
              <a:rPr lang="ko-KR" altLang="en-US" sz="12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시연 영상 편집</a:t>
            </a:r>
            <a:endParaRPr lang="en-US" altLang="ko-KR" sz="12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65" name="직선 연결선 64"/>
          <p:cNvCxnSpPr/>
          <p:nvPr/>
        </p:nvCxnSpPr>
        <p:spPr>
          <a:xfrm>
            <a:off x="2743295" y="4606531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6" name="직선 연결선 65"/>
          <p:cNvCxnSpPr/>
          <p:nvPr/>
        </p:nvCxnSpPr>
        <p:spPr>
          <a:xfrm>
            <a:off x="3815559" y="4606531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 flipH="1">
            <a:off x="4895559" y="4606531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8" name="직선 연결선 67"/>
          <p:cNvCxnSpPr/>
          <p:nvPr/>
        </p:nvCxnSpPr>
        <p:spPr>
          <a:xfrm>
            <a:off x="2207785" y="4606531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69" name="직선 연결선 68"/>
          <p:cNvCxnSpPr/>
          <p:nvPr/>
        </p:nvCxnSpPr>
        <p:spPr>
          <a:xfrm>
            <a:off x="3267509" y="4606531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0" name="직선 연결선 69"/>
          <p:cNvCxnSpPr/>
          <p:nvPr/>
        </p:nvCxnSpPr>
        <p:spPr>
          <a:xfrm flipH="1">
            <a:off x="4358641" y="4606531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1" name="직선 연결선 70"/>
          <p:cNvCxnSpPr/>
          <p:nvPr/>
        </p:nvCxnSpPr>
        <p:spPr>
          <a:xfrm>
            <a:off x="5444574" y="4606531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3" name="직선 연결선 72"/>
          <p:cNvCxnSpPr/>
          <p:nvPr/>
        </p:nvCxnSpPr>
        <p:spPr>
          <a:xfrm>
            <a:off x="2743295" y="5675625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4" name="직선 연결선 73"/>
          <p:cNvCxnSpPr/>
          <p:nvPr/>
        </p:nvCxnSpPr>
        <p:spPr>
          <a:xfrm>
            <a:off x="3815559" y="5675625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5" name="직선 연결선 74"/>
          <p:cNvCxnSpPr/>
          <p:nvPr/>
        </p:nvCxnSpPr>
        <p:spPr>
          <a:xfrm flipH="1">
            <a:off x="4895559" y="5675625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6" name="직선 연결선 75"/>
          <p:cNvCxnSpPr/>
          <p:nvPr/>
        </p:nvCxnSpPr>
        <p:spPr>
          <a:xfrm>
            <a:off x="2207785" y="5675625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7" name="직선 연결선 76"/>
          <p:cNvCxnSpPr/>
          <p:nvPr/>
        </p:nvCxnSpPr>
        <p:spPr>
          <a:xfrm>
            <a:off x="3267509" y="5675625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8" name="직선 연결선 77"/>
          <p:cNvCxnSpPr/>
          <p:nvPr/>
        </p:nvCxnSpPr>
        <p:spPr>
          <a:xfrm flipH="1">
            <a:off x="4358641" y="5675625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9" name="직선 연결선 78"/>
          <p:cNvCxnSpPr/>
          <p:nvPr/>
        </p:nvCxnSpPr>
        <p:spPr>
          <a:xfrm>
            <a:off x="5444574" y="5675625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1" name="직사각형 50"/>
          <p:cNvSpPr/>
          <p:nvPr/>
        </p:nvSpPr>
        <p:spPr>
          <a:xfrm>
            <a:off x="3821126" y="4787751"/>
            <a:ext cx="1080000" cy="360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4909413" y="5854125"/>
            <a:ext cx="1080000" cy="360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cxnSp>
        <p:nvCxnSpPr>
          <p:cNvPr id="81" name="직선 연결선 80"/>
          <p:cNvCxnSpPr/>
          <p:nvPr/>
        </p:nvCxnSpPr>
        <p:spPr>
          <a:xfrm>
            <a:off x="2757149" y="3554322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2" name="직선 연결선 81"/>
          <p:cNvCxnSpPr/>
          <p:nvPr/>
        </p:nvCxnSpPr>
        <p:spPr>
          <a:xfrm>
            <a:off x="3829413" y="3554322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직선 연결선 82"/>
          <p:cNvCxnSpPr/>
          <p:nvPr/>
        </p:nvCxnSpPr>
        <p:spPr>
          <a:xfrm flipH="1">
            <a:off x="4909413" y="3554322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4" name="직선 연결선 83"/>
          <p:cNvCxnSpPr/>
          <p:nvPr/>
        </p:nvCxnSpPr>
        <p:spPr>
          <a:xfrm>
            <a:off x="2221639" y="3554322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5" name="직선 연결선 84"/>
          <p:cNvCxnSpPr/>
          <p:nvPr/>
        </p:nvCxnSpPr>
        <p:spPr>
          <a:xfrm>
            <a:off x="3281363" y="3554322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6" name="직선 연결선 85"/>
          <p:cNvCxnSpPr/>
          <p:nvPr/>
        </p:nvCxnSpPr>
        <p:spPr>
          <a:xfrm flipH="1">
            <a:off x="4372495" y="3554322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7" name="직선 연결선 86"/>
          <p:cNvCxnSpPr/>
          <p:nvPr/>
        </p:nvCxnSpPr>
        <p:spPr>
          <a:xfrm>
            <a:off x="5458428" y="3554322"/>
            <a:ext cx="0" cy="72000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50" name="직사각형 49"/>
          <p:cNvSpPr/>
          <p:nvPr/>
        </p:nvSpPr>
        <p:spPr>
          <a:xfrm>
            <a:off x="2752497" y="3724798"/>
            <a:ext cx="1080000" cy="360000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0652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916" cy="6858000"/>
          </a:xfrm>
          <a:prstGeom prst="rect">
            <a:avLst/>
          </a:prstGeom>
          <a:solidFill>
            <a:srgbClr val="192346"/>
          </a:solidFill>
        </p:spPr>
      </p:pic>
      <p:sp>
        <p:nvSpPr>
          <p:cNvPr id="4" name="직사각형 3"/>
          <p:cNvSpPr/>
          <p:nvPr/>
        </p:nvSpPr>
        <p:spPr>
          <a:xfrm>
            <a:off x="0" y="0"/>
            <a:ext cx="1218091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0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>
                  <a:alpha val="30000"/>
                </a:srgbClr>
              </a:gs>
              <a:gs pos="100000">
                <a:srgbClr val="0A0F2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8580916" y="1708939"/>
            <a:ext cx="3600000" cy="540000"/>
          </a:xfrm>
          <a:prstGeom prst="rect">
            <a:avLst/>
          </a:prstGeom>
          <a:solidFill>
            <a:srgbClr val="B88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프로젝트 개요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8580916" y="239032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OWASP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란</a:t>
            </a:r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?</a:t>
            </a:r>
            <a:endParaRPr lang="ko-KR" altLang="en-US" sz="2400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580916" y="3069902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피해사례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8580916" y="3749481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</a:t>
            </a:r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프로젝트 목표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8580916" y="4429060"/>
            <a:ext cx="3600000" cy="540000"/>
          </a:xfrm>
          <a:prstGeom prst="rect">
            <a:avLst/>
          </a:prstGeom>
          <a:gradFill>
            <a:gsLst>
              <a:gs pos="0">
                <a:srgbClr val="192346">
                  <a:alpha val="70000"/>
                </a:srgbClr>
              </a:gs>
              <a:gs pos="100000">
                <a:srgbClr val="0A0F28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  기대효과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6614661" y="2408811"/>
            <a:ext cx="1800000" cy="252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5000" dirty="0">
                <a:solidFill>
                  <a:srgbClr val="B8860B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endParaRPr lang="ko-KR" altLang="en-US" sz="25000" dirty="0">
              <a:solidFill>
                <a:srgbClr val="B8860B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352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-11084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chemeClr val="tx1"/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696000" y="1269000"/>
            <a:ext cx="10800000" cy="144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OWASP</a:t>
            </a:r>
            <a:r>
              <a:rPr lang="ko-KR" altLang="en-US" sz="7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란</a:t>
            </a:r>
            <a:r>
              <a:rPr lang="en-US" altLang="ko-KR" sz="7000" dirty="0">
                <a:solidFill>
                  <a:schemeClr val="bg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?</a:t>
            </a:r>
            <a:endParaRPr lang="ko-KR" altLang="en-US" sz="7000" dirty="0">
              <a:solidFill>
                <a:schemeClr val="bg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1596000" y="3069000"/>
            <a:ext cx="9000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596000" y="4869000"/>
            <a:ext cx="9000000" cy="72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596000" y="3593476"/>
            <a:ext cx="9000000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596000" y="3235526"/>
            <a:ext cx="9000000" cy="216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OWASP</a:t>
            </a: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(</a:t>
            </a:r>
            <a:r>
              <a:rPr lang="en-US" altLang="ko-KR" sz="24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O</a:t>
            </a: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pen </a:t>
            </a:r>
            <a:r>
              <a:rPr lang="en-US" altLang="ko-KR" sz="24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W</a:t>
            </a: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eb </a:t>
            </a:r>
            <a:r>
              <a:rPr lang="en-US" altLang="ko-KR" sz="24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A</a:t>
            </a: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pplication </a:t>
            </a:r>
            <a:r>
              <a:rPr lang="en-US" altLang="ko-KR" sz="24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S</a:t>
            </a: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ecurity </a:t>
            </a:r>
            <a:r>
              <a:rPr lang="en-US" altLang="ko-KR" sz="2400" dirty="0">
                <a:solidFill>
                  <a:schemeClr val="accent2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P</a:t>
            </a: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roject)</a:t>
            </a:r>
            <a:b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</a:b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“</a:t>
            </a:r>
            <a:r>
              <a:rPr lang="ko-KR" altLang="en-US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웹 애플리케이션 보안 표준 가이드라인</a:t>
            </a: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”</a:t>
            </a:r>
          </a:p>
          <a:p>
            <a:pPr algn="ctr"/>
            <a:endParaRPr lang="en-US" altLang="ko-KR" sz="1500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전 세계 보안 전문가들이 만든 웹 보안의 기준점</a:t>
            </a:r>
            <a: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/>
            </a:r>
            <a:br>
              <a:rPr lang="en-US" altLang="ko-KR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</a:br>
            <a:r>
              <a:rPr lang="ko-KR" altLang="en-US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매년 가장 위험한 취약점 </a:t>
            </a:r>
            <a:r>
              <a:rPr lang="en-US" altLang="ko-KR" sz="2400" dirty="0">
                <a:solidFill>
                  <a:schemeClr val="accent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TOP 10</a:t>
            </a:r>
            <a:r>
              <a:rPr lang="ko-KR" altLang="en-US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을 발표하여</a:t>
            </a:r>
            <a:endParaRPr lang="en-US" altLang="ko-KR" sz="2400" dirty="0">
              <a:solidFill>
                <a:schemeClr val="tx1"/>
              </a:solidFill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  <a:p>
            <a:pPr algn="ctr"/>
            <a:r>
              <a:rPr lang="ko-KR" altLang="en-US" sz="2400" dirty="0">
                <a:solidFill>
                  <a:schemeClr val="tx1"/>
                </a:solidFill>
                <a:latin typeface="경기천년제목 Bold" panose="02020803020101020101" pitchFamily="18" charset="-127"/>
                <a:ea typeface="경기천년제목 Bold" panose="02020803020101020101" pitchFamily="18" charset="-127"/>
              </a:rPr>
              <a:t>개발자들이 반드시 알아야 할 필수 체크리스트</a:t>
            </a: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600" y="1374525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6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92346"/>
              </a:gs>
              <a:gs pos="100000">
                <a:srgbClr val="0A0F2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경기천년제목 Bold" panose="02020803020101020101" pitchFamily="18" charset="-127"/>
              <a:ea typeface="경기천년제목 Bold" panose="02020803020101020101" pitchFamily="18" charset="-127"/>
            </a:endParaRPr>
          </a:p>
        </p:txBody>
      </p:sp>
      <p:pic>
        <p:nvPicPr>
          <p:cNvPr id="2" name="OWASP TOP10 소개영상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6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6845</TotalTime>
  <Words>5372</Words>
  <Application>Microsoft Office PowerPoint</Application>
  <PresentationFormat>와이드스크린</PresentationFormat>
  <Paragraphs>637</Paragraphs>
  <Slides>57</Slides>
  <Notes>57</Notes>
  <HiddenSlides>0</HiddenSlides>
  <MMClips>2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57</vt:i4>
      </vt:variant>
    </vt:vector>
  </HeadingPairs>
  <TitlesOfParts>
    <vt:vector size="65" baseType="lpstr">
      <vt:lpstr>HY헤드라인M</vt:lpstr>
      <vt:lpstr>Arial</vt:lpstr>
      <vt:lpstr>경기천년제목 Bold</vt:lpstr>
      <vt:lpstr>HY견고딕</vt:lpstr>
      <vt:lpstr>경기천년제목V Bold</vt:lpstr>
      <vt:lpstr>맑은 고딕</vt:lpstr>
      <vt:lpstr>경기천년바탕 Bold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YONSAI</dc:creator>
  <cp:lastModifiedBy>YONSAI</cp:lastModifiedBy>
  <cp:revision>446</cp:revision>
  <dcterms:created xsi:type="dcterms:W3CDTF">2025-09-30T03:39:20Z</dcterms:created>
  <dcterms:modified xsi:type="dcterms:W3CDTF">2025-10-27T04:32:06Z</dcterms:modified>
</cp:coreProperties>
</file>